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125"/>
  </p:notesMasterIdLst>
  <p:sldIdLst>
    <p:sldId id="256" r:id="rId2"/>
    <p:sldId id="283" r:id="rId3"/>
    <p:sldId id="549" r:id="rId4"/>
    <p:sldId id="300" r:id="rId5"/>
    <p:sldId id="301" r:id="rId6"/>
    <p:sldId id="302" r:id="rId7"/>
    <p:sldId id="307" r:id="rId8"/>
    <p:sldId id="303" r:id="rId9"/>
    <p:sldId id="584" r:id="rId10"/>
    <p:sldId id="585" r:id="rId11"/>
    <p:sldId id="586" r:id="rId12"/>
    <p:sldId id="475" r:id="rId13"/>
    <p:sldId id="543" r:id="rId14"/>
    <p:sldId id="548" r:id="rId15"/>
    <p:sldId id="544" r:id="rId16"/>
    <p:sldId id="547" r:id="rId17"/>
    <p:sldId id="478" r:id="rId18"/>
    <p:sldId id="479" r:id="rId19"/>
    <p:sldId id="480" r:id="rId20"/>
    <p:sldId id="481" r:id="rId21"/>
    <p:sldId id="482" r:id="rId22"/>
    <p:sldId id="483" r:id="rId23"/>
    <p:sldId id="484" r:id="rId24"/>
    <p:sldId id="485" r:id="rId25"/>
    <p:sldId id="486" r:id="rId26"/>
    <p:sldId id="487" r:id="rId27"/>
    <p:sldId id="488" r:id="rId28"/>
    <p:sldId id="509" r:id="rId29"/>
    <p:sldId id="490" r:id="rId30"/>
    <p:sldId id="510" r:id="rId31"/>
    <p:sldId id="502" r:id="rId32"/>
    <p:sldId id="513" r:id="rId33"/>
    <p:sldId id="492" r:id="rId34"/>
    <p:sldId id="512" r:id="rId35"/>
    <p:sldId id="504" r:id="rId36"/>
    <p:sldId id="591" r:id="rId37"/>
    <p:sldId id="493" r:id="rId38"/>
    <p:sldId id="514" r:id="rId39"/>
    <p:sldId id="507" r:id="rId40"/>
    <p:sldId id="494" r:id="rId41"/>
    <p:sldId id="495" r:id="rId42"/>
    <p:sldId id="551" r:id="rId43"/>
    <p:sldId id="360" r:id="rId44"/>
    <p:sldId id="568" r:id="rId45"/>
    <p:sldId id="552" r:id="rId46"/>
    <p:sldId id="569" r:id="rId47"/>
    <p:sldId id="604" r:id="rId48"/>
    <p:sldId id="588" r:id="rId49"/>
    <p:sldId id="465" r:id="rId50"/>
    <p:sldId id="407" r:id="rId51"/>
    <p:sldId id="392" r:id="rId52"/>
    <p:sldId id="393" r:id="rId53"/>
    <p:sldId id="394" r:id="rId54"/>
    <p:sldId id="517" r:id="rId55"/>
    <p:sldId id="603" r:id="rId56"/>
    <p:sldId id="518" r:id="rId57"/>
    <p:sldId id="418" r:id="rId58"/>
    <p:sldId id="419" r:id="rId59"/>
    <p:sldId id="590" r:id="rId60"/>
    <p:sldId id="515" r:id="rId61"/>
    <p:sldId id="387" r:id="rId62"/>
    <p:sldId id="388" r:id="rId63"/>
    <p:sldId id="389" r:id="rId64"/>
    <p:sldId id="605" r:id="rId65"/>
    <p:sldId id="606" r:id="rId66"/>
    <p:sldId id="608" r:id="rId67"/>
    <p:sldId id="607" r:id="rId68"/>
    <p:sldId id="609" r:id="rId69"/>
    <p:sldId id="610" r:id="rId70"/>
    <p:sldId id="390" r:id="rId71"/>
    <p:sldId id="401" r:id="rId72"/>
    <p:sldId id="402" r:id="rId73"/>
    <p:sldId id="399" r:id="rId74"/>
    <p:sldId id="593" r:id="rId75"/>
    <p:sldId id="594" r:id="rId76"/>
    <p:sldId id="589" r:id="rId77"/>
    <p:sldId id="519" r:id="rId78"/>
    <p:sldId id="516" r:id="rId79"/>
    <p:sldId id="403" r:id="rId80"/>
    <p:sldId id="466" r:id="rId81"/>
    <p:sldId id="404" r:id="rId82"/>
    <p:sldId id="410" r:id="rId83"/>
    <p:sldId id="411" r:id="rId84"/>
    <p:sldId id="405" r:id="rId85"/>
    <p:sldId id="406" r:id="rId86"/>
    <p:sldId id="563" r:id="rId87"/>
    <p:sldId id="564" r:id="rId88"/>
    <p:sldId id="571" r:id="rId89"/>
    <p:sldId id="461" r:id="rId90"/>
    <p:sldId id="572" r:id="rId91"/>
    <p:sldId id="462" r:id="rId92"/>
    <p:sldId id="464" r:id="rId93"/>
    <p:sldId id="463" r:id="rId94"/>
    <p:sldId id="573" r:id="rId95"/>
    <p:sldId id="587" r:id="rId96"/>
    <p:sldId id="525" r:id="rId97"/>
    <p:sldId id="454" r:id="rId98"/>
    <p:sldId id="574" r:id="rId99"/>
    <p:sldId id="577" r:id="rId100"/>
    <p:sldId id="526" r:id="rId101"/>
    <p:sldId id="527" r:id="rId102"/>
    <p:sldId id="528" r:id="rId103"/>
    <p:sldId id="453" r:id="rId104"/>
    <p:sldId id="611" r:id="rId105"/>
    <p:sldId id="595" r:id="rId106"/>
    <p:sldId id="596" r:id="rId107"/>
    <p:sldId id="597" r:id="rId108"/>
    <p:sldId id="598" r:id="rId109"/>
    <p:sldId id="599" r:id="rId110"/>
    <p:sldId id="575" r:id="rId111"/>
    <p:sldId id="616" r:id="rId112"/>
    <p:sldId id="614" r:id="rId113"/>
    <p:sldId id="615" r:id="rId114"/>
    <p:sldId id="612" r:id="rId115"/>
    <p:sldId id="613" r:id="rId116"/>
    <p:sldId id="576" r:id="rId117"/>
    <p:sldId id="542" r:id="rId118"/>
    <p:sldId id="580" r:id="rId119"/>
    <p:sldId id="578" r:id="rId120"/>
    <p:sldId id="581" r:id="rId121"/>
    <p:sldId id="579" r:id="rId122"/>
    <p:sldId id="582" r:id="rId123"/>
    <p:sldId id="583"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00FFFF"/>
    <a:srgbClr val="33CCFF"/>
    <a:srgbClr val="009900"/>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5" autoAdjust="0"/>
    <p:restoredTop sz="95928" autoAdjust="0"/>
  </p:normalViewPr>
  <p:slideViewPr>
    <p:cSldViewPr>
      <p:cViewPr varScale="1">
        <p:scale>
          <a:sx n="82" d="100"/>
          <a:sy n="82" d="100"/>
        </p:scale>
        <p:origin x="1253" y="58"/>
      </p:cViewPr>
      <p:guideLst/>
    </p:cSldViewPr>
  </p:slideViewPr>
  <p:outlineViewPr>
    <p:cViewPr>
      <p:scale>
        <a:sx n="33" d="100"/>
        <a:sy n="33" d="100"/>
      </p:scale>
      <p:origin x="0" y="-7206"/>
    </p:cViewPr>
  </p:outlineViewPr>
  <p:notesTextViewPr>
    <p:cViewPr>
      <p:scale>
        <a:sx n="1" d="1"/>
        <a:sy n="1" d="1"/>
      </p:scale>
      <p:origin x="0" y="0"/>
    </p:cViewPr>
  </p:notesTextViewPr>
  <p:sorterViewPr>
    <p:cViewPr>
      <p:scale>
        <a:sx n="100" d="100"/>
        <a:sy n="100" d="100"/>
      </p:scale>
      <p:origin x="0" y="-9696"/>
    </p:cViewPr>
  </p:sorter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fangfang.yu\Documents\FangfangYu\GOES-16\collocation\ir_analysis\GEO-LEO%20IR.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iangqian.wu\Documents\5%20ABI\51%20Management\515%20Transition%20Handover\5153%20Full%20Validation\ABI_Performance_Summary_Full-PSPVR.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Navigation Errors For Selected Channels Not During Eclipse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Error'!$D$3:$D$4</c:f>
              <c:strCache>
                <c:ptCount val="2"/>
                <c:pt idx="0">
                  <c:v>MRD</c:v>
                </c:pt>
                <c:pt idx="1">
                  <c:v>EW</c:v>
                </c:pt>
              </c:strCache>
            </c:strRef>
          </c:tx>
          <c:spPr>
            <a:solidFill>
              <a:schemeClr val="accent1"/>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Error'!$D$5:$D$11</c:f>
              <c:numCache>
                <c:formatCode>_(* #,##0.0_);_(* \(#,##0.0\);_(* "-"??_);_(@_)</c:formatCode>
                <c:ptCount val="7"/>
                <c:pt idx="0">
                  <c:v>28</c:v>
                </c:pt>
                <c:pt idx="1">
                  <c:v>28</c:v>
                </c:pt>
                <c:pt idx="2">
                  <c:v>28</c:v>
                </c:pt>
                <c:pt idx="3">
                  <c:v>28</c:v>
                </c:pt>
                <c:pt idx="4">
                  <c:v>28</c:v>
                </c:pt>
                <c:pt idx="5">
                  <c:v>28</c:v>
                </c:pt>
                <c:pt idx="6">
                  <c:v>28</c:v>
                </c:pt>
              </c:numCache>
            </c:numRef>
          </c:val>
        </c:ser>
        <c:ser>
          <c:idx val="1"/>
          <c:order val="1"/>
          <c:tx>
            <c:strRef>
              <c:f>'1a Nav Error'!$E$3:$E$4</c:f>
              <c:strCache>
                <c:ptCount val="2"/>
                <c:pt idx="0">
                  <c:v>MRD</c:v>
                </c:pt>
                <c:pt idx="1">
                  <c:v>NS</c:v>
                </c:pt>
              </c:strCache>
            </c:strRef>
          </c:tx>
          <c:spPr>
            <a:solidFill>
              <a:schemeClr val="accent2"/>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Error'!$E$5:$E$11</c:f>
              <c:numCache>
                <c:formatCode>_(* #,##0.0_);_(* \(#,##0.0\);_(* "-"??_);_(@_)</c:formatCode>
                <c:ptCount val="7"/>
                <c:pt idx="0">
                  <c:v>28</c:v>
                </c:pt>
                <c:pt idx="1">
                  <c:v>28</c:v>
                </c:pt>
                <c:pt idx="2">
                  <c:v>28</c:v>
                </c:pt>
                <c:pt idx="3">
                  <c:v>28</c:v>
                </c:pt>
                <c:pt idx="4">
                  <c:v>28</c:v>
                </c:pt>
                <c:pt idx="5">
                  <c:v>28</c:v>
                </c:pt>
                <c:pt idx="6">
                  <c:v>28</c:v>
                </c:pt>
              </c:numCache>
            </c:numRef>
          </c:val>
        </c:ser>
        <c:ser>
          <c:idx val="2"/>
          <c:order val="2"/>
          <c:tx>
            <c:strRef>
              <c:f>'1a Nav Error'!$F$3:$F$4</c:f>
              <c:strCache>
                <c:ptCount val="2"/>
                <c:pt idx="0">
                  <c:v>Baseline</c:v>
                </c:pt>
                <c:pt idx="1">
                  <c:v>EW</c:v>
                </c:pt>
              </c:strCache>
            </c:strRef>
          </c:tx>
          <c:spPr>
            <a:solidFill>
              <a:schemeClr val="accent3"/>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Error'!$F$5:$F$11</c:f>
              <c:numCache>
                <c:formatCode>_(* #,##0.0_);_(* \(#,##0.0\);_(* "-"??_);_(@_)</c:formatCode>
                <c:ptCount val="7"/>
                <c:pt idx="0">
                  <c:v>10.4</c:v>
                </c:pt>
                <c:pt idx="1">
                  <c:v>10.5</c:v>
                </c:pt>
                <c:pt idx="2">
                  <c:v>11</c:v>
                </c:pt>
                <c:pt idx="3">
                  <c:v>10.6</c:v>
                </c:pt>
                <c:pt idx="4">
                  <c:v>11.4</c:v>
                </c:pt>
                <c:pt idx="5">
                  <c:v>11.6</c:v>
                </c:pt>
                <c:pt idx="6">
                  <c:v>11.9</c:v>
                </c:pt>
              </c:numCache>
            </c:numRef>
          </c:val>
        </c:ser>
        <c:ser>
          <c:idx val="3"/>
          <c:order val="3"/>
          <c:tx>
            <c:strRef>
              <c:f>'1a Nav Error'!$G$3:$G$4</c:f>
              <c:strCache>
                <c:ptCount val="2"/>
                <c:pt idx="0">
                  <c:v>Baseline</c:v>
                </c:pt>
                <c:pt idx="1">
                  <c:v>NS</c:v>
                </c:pt>
              </c:strCache>
            </c:strRef>
          </c:tx>
          <c:spPr>
            <a:solidFill>
              <a:schemeClr val="accent4"/>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Error'!$G$5:$G$11</c:f>
              <c:numCache>
                <c:formatCode>_(* #,##0.0_);_(* \(#,##0.0\);_(* "-"??_);_(@_)</c:formatCode>
                <c:ptCount val="7"/>
                <c:pt idx="0">
                  <c:v>10.1</c:v>
                </c:pt>
                <c:pt idx="1">
                  <c:v>10.3</c:v>
                </c:pt>
                <c:pt idx="2">
                  <c:v>10.3</c:v>
                </c:pt>
                <c:pt idx="3">
                  <c:v>10.4</c:v>
                </c:pt>
                <c:pt idx="4">
                  <c:v>11.3</c:v>
                </c:pt>
                <c:pt idx="5">
                  <c:v>12.1</c:v>
                </c:pt>
                <c:pt idx="6">
                  <c:v>12.5</c:v>
                </c:pt>
              </c:numCache>
            </c:numRef>
          </c:val>
        </c:ser>
        <c:ser>
          <c:idx val="4"/>
          <c:order val="4"/>
          <c:tx>
            <c:strRef>
              <c:f>'1a Nav Error'!$H$3:$H$4</c:f>
              <c:strCache>
                <c:ptCount val="2"/>
                <c:pt idx="0">
                  <c:v>Prov</c:v>
                </c:pt>
                <c:pt idx="1">
                  <c:v>EW</c:v>
                </c:pt>
              </c:strCache>
            </c:strRef>
          </c:tx>
          <c:spPr>
            <a:solidFill>
              <a:schemeClr val="accent5"/>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Error'!$H$5:$H$11</c:f>
              <c:numCache>
                <c:formatCode>_(* #,##0.0_);_(* \(#,##0.0\);_(* "-"??_);_(@_)</c:formatCode>
                <c:ptCount val="7"/>
                <c:pt idx="0">
                  <c:v>6.6</c:v>
                </c:pt>
                <c:pt idx="1">
                  <c:v>17.100000000000001</c:v>
                </c:pt>
                <c:pt idx="2">
                  <c:v>0</c:v>
                </c:pt>
                <c:pt idx="3">
                  <c:v>56.2</c:v>
                </c:pt>
                <c:pt idx="4">
                  <c:v>70</c:v>
                </c:pt>
                <c:pt idx="5">
                  <c:v>0</c:v>
                </c:pt>
                <c:pt idx="6">
                  <c:v>76.599999999999994</c:v>
                </c:pt>
              </c:numCache>
            </c:numRef>
          </c:val>
        </c:ser>
        <c:ser>
          <c:idx val="5"/>
          <c:order val="5"/>
          <c:tx>
            <c:strRef>
              <c:f>'1a Nav Error'!$I$3:$I$4</c:f>
              <c:strCache>
                <c:ptCount val="2"/>
                <c:pt idx="0">
                  <c:v>Prov</c:v>
                </c:pt>
                <c:pt idx="1">
                  <c:v>NS</c:v>
                </c:pt>
              </c:strCache>
            </c:strRef>
          </c:tx>
          <c:spPr>
            <a:solidFill>
              <a:schemeClr val="accent6"/>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Error'!$I$5:$I$11</c:f>
              <c:numCache>
                <c:formatCode>_(* #,##0.0_);_(* \(#,##0.0\);_(* "-"??_);_(@_)</c:formatCode>
                <c:ptCount val="7"/>
                <c:pt idx="0">
                  <c:v>6</c:v>
                </c:pt>
                <c:pt idx="1">
                  <c:v>16.899999999999999</c:v>
                </c:pt>
                <c:pt idx="2">
                  <c:v>0</c:v>
                </c:pt>
                <c:pt idx="3">
                  <c:v>46.3</c:v>
                </c:pt>
                <c:pt idx="4">
                  <c:v>62.3</c:v>
                </c:pt>
                <c:pt idx="5">
                  <c:v>0</c:v>
                </c:pt>
                <c:pt idx="6">
                  <c:v>65.599999999999994</c:v>
                </c:pt>
              </c:numCache>
            </c:numRef>
          </c:val>
        </c:ser>
        <c:ser>
          <c:idx val="6"/>
          <c:order val="6"/>
          <c:tx>
            <c:strRef>
              <c:f>'1a Nav Error'!$J$3:$J$4</c:f>
              <c:strCache>
                <c:ptCount val="2"/>
                <c:pt idx="0">
                  <c:v>Full</c:v>
                </c:pt>
                <c:pt idx="1">
                  <c:v>EW</c:v>
                </c:pt>
              </c:strCache>
            </c:strRef>
          </c:tx>
          <c:spPr>
            <a:solidFill>
              <a:schemeClr val="accent1">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Error'!$J$5:$J$11</c:f>
              <c:numCache>
                <c:formatCode>_(* #,##0.0_);_(* \(#,##0.0\);_(* "-"??_);_(@_)</c:formatCode>
                <c:ptCount val="7"/>
                <c:pt idx="0">
                  <c:v>3.92</c:v>
                </c:pt>
                <c:pt idx="1">
                  <c:v>2.69</c:v>
                </c:pt>
                <c:pt idx="2">
                  <c:v>0</c:v>
                </c:pt>
                <c:pt idx="3">
                  <c:v>5.5</c:v>
                </c:pt>
                <c:pt idx="4">
                  <c:v>8.1999999999999993</c:v>
                </c:pt>
                <c:pt idx="5">
                  <c:v>0</c:v>
                </c:pt>
                <c:pt idx="6">
                  <c:v>9.4</c:v>
                </c:pt>
              </c:numCache>
            </c:numRef>
          </c:val>
        </c:ser>
        <c:ser>
          <c:idx val="7"/>
          <c:order val="7"/>
          <c:tx>
            <c:strRef>
              <c:f>'1a Nav Error'!$K$3:$K$4</c:f>
              <c:strCache>
                <c:ptCount val="2"/>
                <c:pt idx="0">
                  <c:v>Full</c:v>
                </c:pt>
                <c:pt idx="1">
                  <c:v>NS</c:v>
                </c:pt>
              </c:strCache>
            </c:strRef>
          </c:tx>
          <c:spPr>
            <a:solidFill>
              <a:schemeClr val="accent2">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Error'!$K$5:$K$11</c:f>
              <c:numCache>
                <c:formatCode>_(* #,##0.0_);_(* \(#,##0.0\);_(* "-"??_);_(@_)</c:formatCode>
                <c:ptCount val="7"/>
                <c:pt idx="0">
                  <c:v>0.72</c:v>
                </c:pt>
                <c:pt idx="1">
                  <c:v>1.9</c:v>
                </c:pt>
                <c:pt idx="2">
                  <c:v>0</c:v>
                </c:pt>
                <c:pt idx="3">
                  <c:v>3.2</c:v>
                </c:pt>
                <c:pt idx="4">
                  <c:v>4.5</c:v>
                </c:pt>
                <c:pt idx="5">
                  <c:v>0</c:v>
                </c:pt>
                <c:pt idx="6">
                  <c:v>5.0999999999999996</c:v>
                </c:pt>
              </c:numCache>
            </c:numRef>
          </c:val>
        </c:ser>
        <c:dLbls>
          <c:showLegendKey val="0"/>
          <c:showVal val="0"/>
          <c:showCatName val="0"/>
          <c:showSerName val="0"/>
          <c:showPercent val="0"/>
          <c:showBubbleSize val="0"/>
        </c:dLbls>
        <c:gapWidth val="219"/>
        <c:overlap val="-27"/>
        <c:axId val="200758056"/>
        <c:axId val="200788328"/>
      </c:barChart>
      <c:catAx>
        <c:axId val="200758056"/>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788328"/>
        <c:crosses val="autoZero"/>
        <c:auto val="1"/>
        <c:lblAlgn val="ctr"/>
        <c:lblOffset val="100"/>
        <c:noMultiLvlLbl val="0"/>
      </c:catAx>
      <c:valAx>
        <c:axId val="2007883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758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a:effectLst/>
              </a:rPr>
              <a:t>Difference From Reference (mK)</a:t>
            </a:r>
            <a:endParaRPr lang="en-US" sz="14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Accuracy'!$D$21</c:f>
              <c:strCache>
                <c:ptCount val="1"/>
                <c:pt idx="0">
                  <c:v>Baseline</c:v>
                </c:pt>
              </c:strCache>
            </c:strRef>
          </c:tx>
          <c:spPr>
            <a:solidFill>
              <a:schemeClr val="accent2"/>
            </a:solidFill>
            <a:ln>
              <a:noFill/>
            </a:ln>
            <a:effectLst/>
          </c:spPr>
          <c:invertIfNegative val="0"/>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Accuracy'!$D$22:$D$31</c:f>
              <c:numCache>
                <c:formatCode>General</c:formatCode>
                <c:ptCount val="10"/>
              </c:numCache>
            </c:numRef>
          </c:val>
        </c:ser>
        <c:ser>
          <c:idx val="2"/>
          <c:order val="2"/>
          <c:tx>
            <c:strRef>
              <c:f>'2d Accuracy'!$E$21</c:f>
              <c:strCache>
                <c:ptCount val="1"/>
                <c:pt idx="0">
                  <c:v>Prov</c:v>
                </c:pt>
              </c:strCache>
            </c:strRef>
          </c:tx>
          <c:spPr>
            <a:solidFill>
              <a:schemeClr val="accent3"/>
            </a:solidFill>
            <a:ln>
              <a:noFill/>
            </a:ln>
            <a:effectLst/>
          </c:spPr>
          <c:invertIfNegative val="0"/>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Accuracy'!$E$22:$E$31</c:f>
              <c:numCache>
                <c:formatCode>General</c:formatCode>
                <c:ptCount val="10"/>
                <c:pt idx="0">
                  <c:v>-190</c:v>
                </c:pt>
                <c:pt idx="1">
                  <c:v>-320</c:v>
                </c:pt>
                <c:pt idx="2">
                  <c:v>-320</c:v>
                </c:pt>
                <c:pt idx="3">
                  <c:v>-240</c:v>
                </c:pt>
                <c:pt idx="4">
                  <c:v>-240</c:v>
                </c:pt>
                <c:pt idx="5">
                  <c:v>-210</c:v>
                </c:pt>
                <c:pt idx="6">
                  <c:v>-210</c:v>
                </c:pt>
                <c:pt idx="7">
                  <c:v>-140</c:v>
                </c:pt>
                <c:pt idx="8">
                  <c:v>-120</c:v>
                </c:pt>
                <c:pt idx="9">
                  <c:v>-280</c:v>
                </c:pt>
              </c:numCache>
            </c:numRef>
          </c:val>
        </c:ser>
        <c:ser>
          <c:idx val="3"/>
          <c:order val="3"/>
          <c:tx>
            <c:strRef>
              <c:f>'2d Accuracy'!$G$21</c:f>
              <c:strCache>
                <c:ptCount val="1"/>
                <c:pt idx="0">
                  <c:v>Full</c:v>
                </c:pt>
              </c:strCache>
            </c:strRef>
          </c:tx>
          <c:spPr>
            <a:solidFill>
              <a:schemeClr val="accent4"/>
            </a:solidFill>
            <a:ln>
              <a:noFill/>
            </a:ln>
            <a:effectLst/>
          </c:spPr>
          <c:invertIfNegative val="0"/>
          <c:errBars>
            <c:errBarType val="both"/>
            <c:errValType val="cust"/>
            <c:noEndCap val="0"/>
            <c:plus>
              <c:numRef>
                <c:f>'2d Accuracy'!$H$22:$H$31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plus>
            <c:minus>
              <c:numRef>
                <c:f>'2d Accuracy'!$H$22:$H$31</c:f>
                <c:numCache>
                  <c:formatCode>General</c:formatCode>
                  <c:ptCount val="10"/>
                  <c:pt idx="0">
                    <c:v>11.4</c:v>
                  </c:pt>
                  <c:pt idx="1">
                    <c:v>49.6</c:v>
                  </c:pt>
                  <c:pt idx="2">
                    <c:v>39.5</c:v>
                  </c:pt>
                  <c:pt idx="3">
                    <c:v>20</c:v>
                  </c:pt>
                  <c:pt idx="4">
                    <c:v>19.7</c:v>
                  </c:pt>
                  <c:pt idx="5">
                    <c:v>25.2</c:v>
                  </c:pt>
                  <c:pt idx="6">
                    <c:v>20.299999999999997</c:v>
                  </c:pt>
                  <c:pt idx="7">
                    <c:v>25.7</c:v>
                  </c:pt>
                  <c:pt idx="8">
                    <c:v>28</c:v>
                  </c:pt>
                  <c:pt idx="9">
                    <c:v>87.4</c:v>
                  </c:pt>
                </c:numCache>
              </c:numRef>
            </c:minus>
            <c:spPr>
              <a:noFill/>
              <a:ln w="9525" cap="flat" cmpd="sng" algn="ctr">
                <a:solidFill>
                  <a:schemeClr val="tx1">
                    <a:lumMod val="65000"/>
                    <a:lumOff val="35000"/>
                  </a:schemeClr>
                </a:solidFill>
                <a:round/>
              </a:ln>
              <a:effectLst/>
            </c:spPr>
          </c:errBars>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Accuracy'!$G$22:$G$31</c:f>
              <c:numCache>
                <c:formatCode>0</c:formatCode>
                <c:ptCount val="10"/>
                <c:pt idx="0">
                  <c:v>-180</c:v>
                </c:pt>
                <c:pt idx="1">
                  <c:v>-210</c:v>
                </c:pt>
                <c:pt idx="2">
                  <c:v>-250</c:v>
                </c:pt>
                <c:pt idx="3">
                  <c:v>-190</c:v>
                </c:pt>
                <c:pt idx="4">
                  <c:v>-220</c:v>
                </c:pt>
                <c:pt idx="5">
                  <c:v>-230</c:v>
                </c:pt>
                <c:pt idx="6">
                  <c:v>-220</c:v>
                </c:pt>
                <c:pt idx="7">
                  <c:v>-150</c:v>
                </c:pt>
                <c:pt idx="8">
                  <c:v>-160</c:v>
                </c:pt>
                <c:pt idx="9">
                  <c:v>-290</c:v>
                </c:pt>
              </c:numCache>
            </c:numRef>
          </c:val>
        </c:ser>
        <c:dLbls>
          <c:showLegendKey val="0"/>
          <c:showVal val="0"/>
          <c:showCatName val="0"/>
          <c:showSerName val="0"/>
          <c:showPercent val="0"/>
          <c:showBubbleSize val="0"/>
        </c:dLbls>
        <c:gapWidth val="219"/>
        <c:overlap val="-27"/>
        <c:axId val="91087560"/>
        <c:axId val="91087952"/>
        <c:extLst>
          <c:ext xmlns:c15="http://schemas.microsoft.com/office/drawing/2012/chart" uri="{02D57815-91ED-43cb-92C2-25804820EDAC}">
            <c15:filteredBarSeries>
              <c15:ser>
                <c:idx val="0"/>
                <c:order val="0"/>
                <c:tx>
                  <c:strRef>
                    <c:extLst>
                      <c:ext uri="{02D57815-91ED-43cb-92C2-25804820EDAC}">
                        <c15:formulaRef>
                          <c15:sqref>'2d Accuracy'!$C$21</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Accuracy'!$B$22:$B$31</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c:ext uri="{02D57815-91ED-43cb-92C2-25804820EDAC}">
                        <c15:formulaRef>
                          <c15:sqref>'2d Accuracy'!$C$22:$C$31</c15:sqref>
                        </c15:formulaRef>
                      </c:ext>
                    </c:extLst>
                    <c:numCache>
                      <c:formatCode>General</c:formatCode>
                      <c:ptCount val="10"/>
                      <c:pt idx="0">
                        <c:v>1000</c:v>
                      </c:pt>
                      <c:pt idx="1">
                        <c:v>1000</c:v>
                      </c:pt>
                      <c:pt idx="2">
                        <c:v>1000</c:v>
                      </c:pt>
                      <c:pt idx="3">
                        <c:v>1000</c:v>
                      </c:pt>
                      <c:pt idx="4">
                        <c:v>1000</c:v>
                      </c:pt>
                      <c:pt idx="5">
                        <c:v>1000</c:v>
                      </c:pt>
                      <c:pt idx="6">
                        <c:v>1000</c:v>
                      </c:pt>
                      <c:pt idx="7">
                        <c:v>1000</c:v>
                      </c:pt>
                      <c:pt idx="8">
                        <c:v>1000</c:v>
                      </c:pt>
                      <c:pt idx="9">
                        <c:v>1000</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'2d Accuracy'!#REF!</c15:sqref>
                        </c15:formulaRef>
                      </c:ext>
                    </c:extLst>
                    <c:strCache>
                      <c:ptCount val="1"/>
                      <c:pt idx="0">
                        <c:v>#REF!</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'2d Accuracy'!$B$22:$B$31</c15:sqref>
                        </c15:formulaRef>
                      </c:ext>
                    </c:extLst>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'2d Accuracy'!#REF!</c15:sqref>
                        </c15:formulaRef>
                      </c:ext>
                    </c:extLst>
                    <c:numCache>
                      <c:formatCode>General</c:formatCode>
                      <c:ptCount val="1"/>
                      <c:pt idx="0">
                        <c:v>1</c:v>
                      </c:pt>
                    </c:numCache>
                  </c:numRef>
                </c:val>
              </c15:ser>
            </c15:filteredBarSeries>
          </c:ext>
        </c:extLst>
      </c:barChart>
      <c:catAx>
        <c:axId val="91087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7952"/>
        <c:crosses val="autoZero"/>
        <c:auto val="1"/>
        <c:lblAlgn val="ctr"/>
        <c:lblOffset val="0"/>
        <c:noMultiLvlLbl val="0"/>
      </c:catAx>
      <c:valAx>
        <c:axId val="91087952"/>
        <c:scaling>
          <c:orientation val="minMax"/>
          <c:max val="1000"/>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Temperature Difference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7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Navigation Errors For Selected Channels Not During Eclipse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Error'!$D$3:$D$4</c:f>
              <c:strCache>
                <c:ptCount val="2"/>
                <c:pt idx="0">
                  <c:v>MRD</c:v>
                </c:pt>
                <c:pt idx="1">
                  <c:v>EW</c:v>
                </c:pt>
              </c:strCache>
            </c:strRef>
          </c:tx>
          <c:spPr>
            <a:solidFill>
              <a:schemeClr val="accent1"/>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Error'!$D$5:$D$11</c:f>
              <c:numCache>
                <c:formatCode>_(* #,##0.0_);_(* \(#,##0.0\);_(* "-"??_);_(@_)</c:formatCode>
                <c:ptCount val="7"/>
                <c:pt idx="0">
                  <c:v>28</c:v>
                </c:pt>
                <c:pt idx="1">
                  <c:v>28</c:v>
                </c:pt>
                <c:pt idx="2">
                  <c:v>28</c:v>
                </c:pt>
                <c:pt idx="3">
                  <c:v>28</c:v>
                </c:pt>
                <c:pt idx="4">
                  <c:v>28</c:v>
                </c:pt>
                <c:pt idx="5">
                  <c:v>28</c:v>
                </c:pt>
                <c:pt idx="6">
                  <c:v>28</c:v>
                </c:pt>
              </c:numCache>
            </c:numRef>
          </c:val>
        </c:ser>
        <c:ser>
          <c:idx val="1"/>
          <c:order val="1"/>
          <c:tx>
            <c:strRef>
              <c:f>'1a Nav Error'!$E$3:$E$4</c:f>
              <c:strCache>
                <c:ptCount val="2"/>
                <c:pt idx="0">
                  <c:v>MRD</c:v>
                </c:pt>
                <c:pt idx="1">
                  <c:v>NS</c:v>
                </c:pt>
              </c:strCache>
            </c:strRef>
          </c:tx>
          <c:spPr>
            <a:solidFill>
              <a:schemeClr val="accent2"/>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Error'!$E$5:$E$11</c:f>
              <c:numCache>
                <c:formatCode>_(* #,##0.0_);_(* \(#,##0.0\);_(* "-"??_);_(@_)</c:formatCode>
                <c:ptCount val="7"/>
                <c:pt idx="0">
                  <c:v>28</c:v>
                </c:pt>
                <c:pt idx="1">
                  <c:v>28</c:v>
                </c:pt>
                <c:pt idx="2">
                  <c:v>28</c:v>
                </c:pt>
                <c:pt idx="3">
                  <c:v>28</c:v>
                </c:pt>
                <c:pt idx="4">
                  <c:v>28</c:v>
                </c:pt>
                <c:pt idx="5">
                  <c:v>28</c:v>
                </c:pt>
                <c:pt idx="6">
                  <c:v>28</c:v>
                </c:pt>
              </c:numCache>
            </c:numRef>
          </c:val>
        </c:ser>
        <c:ser>
          <c:idx val="2"/>
          <c:order val="2"/>
          <c:tx>
            <c:strRef>
              <c:f>'1a Nav Error'!$F$3:$F$4</c:f>
              <c:strCache>
                <c:ptCount val="2"/>
                <c:pt idx="0">
                  <c:v>Baseline</c:v>
                </c:pt>
                <c:pt idx="1">
                  <c:v>EW</c:v>
                </c:pt>
              </c:strCache>
            </c:strRef>
          </c:tx>
          <c:spPr>
            <a:solidFill>
              <a:schemeClr val="accent3"/>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Error'!$F$5:$F$11</c:f>
              <c:numCache>
                <c:formatCode>_(* #,##0.0_);_(* \(#,##0.0\);_(* "-"??_);_(@_)</c:formatCode>
                <c:ptCount val="7"/>
                <c:pt idx="0">
                  <c:v>10.4</c:v>
                </c:pt>
                <c:pt idx="1">
                  <c:v>10.5</c:v>
                </c:pt>
                <c:pt idx="2">
                  <c:v>11</c:v>
                </c:pt>
                <c:pt idx="3">
                  <c:v>10.6</c:v>
                </c:pt>
                <c:pt idx="4">
                  <c:v>11.4</c:v>
                </c:pt>
                <c:pt idx="5">
                  <c:v>11.6</c:v>
                </c:pt>
                <c:pt idx="6">
                  <c:v>11.9</c:v>
                </c:pt>
              </c:numCache>
            </c:numRef>
          </c:val>
        </c:ser>
        <c:ser>
          <c:idx val="3"/>
          <c:order val="3"/>
          <c:tx>
            <c:strRef>
              <c:f>'1a Nav Error'!$G$3:$G$4</c:f>
              <c:strCache>
                <c:ptCount val="2"/>
                <c:pt idx="0">
                  <c:v>Baseline</c:v>
                </c:pt>
                <c:pt idx="1">
                  <c:v>NS</c:v>
                </c:pt>
              </c:strCache>
            </c:strRef>
          </c:tx>
          <c:spPr>
            <a:solidFill>
              <a:schemeClr val="accent4"/>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Error'!$G$5:$G$11</c:f>
              <c:numCache>
                <c:formatCode>_(* #,##0.0_);_(* \(#,##0.0\);_(* "-"??_);_(@_)</c:formatCode>
                <c:ptCount val="7"/>
                <c:pt idx="0">
                  <c:v>10.1</c:v>
                </c:pt>
                <c:pt idx="1">
                  <c:v>10.3</c:v>
                </c:pt>
                <c:pt idx="2">
                  <c:v>10.3</c:v>
                </c:pt>
                <c:pt idx="3">
                  <c:v>10.4</c:v>
                </c:pt>
                <c:pt idx="4">
                  <c:v>11.3</c:v>
                </c:pt>
                <c:pt idx="5">
                  <c:v>12.1</c:v>
                </c:pt>
                <c:pt idx="6">
                  <c:v>12.5</c:v>
                </c:pt>
              </c:numCache>
            </c:numRef>
          </c:val>
        </c:ser>
        <c:ser>
          <c:idx val="4"/>
          <c:order val="4"/>
          <c:tx>
            <c:strRef>
              <c:f>'1a Nav Error'!$H$3:$H$4</c:f>
              <c:strCache>
                <c:ptCount val="2"/>
                <c:pt idx="0">
                  <c:v>Prov</c:v>
                </c:pt>
                <c:pt idx="1">
                  <c:v>EW</c:v>
                </c:pt>
              </c:strCache>
            </c:strRef>
          </c:tx>
          <c:spPr>
            <a:solidFill>
              <a:schemeClr val="accent5"/>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Error'!$H$5:$H$11</c:f>
              <c:numCache>
                <c:formatCode>_(* #,##0.0_);_(* \(#,##0.0\);_(* "-"??_);_(@_)</c:formatCode>
                <c:ptCount val="7"/>
                <c:pt idx="0">
                  <c:v>6.6</c:v>
                </c:pt>
                <c:pt idx="1">
                  <c:v>17.100000000000001</c:v>
                </c:pt>
                <c:pt idx="2">
                  <c:v>0</c:v>
                </c:pt>
                <c:pt idx="3">
                  <c:v>56.2</c:v>
                </c:pt>
                <c:pt idx="4">
                  <c:v>70</c:v>
                </c:pt>
                <c:pt idx="5">
                  <c:v>0</c:v>
                </c:pt>
                <c:pt idx="6">
                  <c:v>76.599999999999994</c:v>
                </c:pt>
              </c:numCache>
            </c:numRef>
          </c:val>
        </c:ser>
        <c:ser>
          <c:idx val="5"/>
          <c:order val="5"/>
          <c:tx>
            <c:strRef>
              <c:f>'1a Nav Error'!$I$3:$I$4</c:f>
              <c:strCache>
                <c:ptCount val="2"/>
                <c:pt idx="0">
                  <c:v>Prov</c:v>
                </c:pt>
                <c:pt idx="1">
                  <c:v>NS</c:v>
                </c:pt>
              </c:strCache>
            </c:strRef>
          </c:tx>
          <c:spPr>
            <a:solidFill>
              <a:schemeClr val="accent6"/>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Error'!$I$5:$I$11</c:f>
              <c:numCache>
                <c:formatCode>_(* #,##0.0_);_(* \(#,##0.0\);_(* "-"??_);_(@_)</c:formatCode>
                <c:ptCount val="7"/>
                <c:pt idx="0">
                  <c:v>6</c:v>
                </c:pt>
                <c:pt idx="1">
                  <c:v>16.899999999999999</c:v>
                </c:pt>
                <c:pt idx="2">
                  <c:v>0</c:v>
                </c:pt>
                <c:pt idx="3">
                  <c:v>46.3</c:v>
                </c:pt>
                <c:pt idx="4">
                  <c:v>62.3</c:v>
                </c:pt>
                <c:pt idx="5">
                  <c:v>0</c:v>
                </c:pt>
                <c:pt idx="6">
                  <c:v>65.599999999999994</c:v>
                </c:pt>
              </c:numCache>
            </c:numRef>
          </c:val>
        </c:ser>
        <c:ser>
          <c:idx val="6"/>
          <c:order val="6"/>
          <c:tx>
            <c:strRef>
              <c:f>'1a Nav Error'!$J$3:$J$4</c:f>
              <c:strCache>
                <c:ptCount val="2"/>
                <c:pt idx="0">
                  <c:v>Full</c:v>
                </c:pt>
                <c:pt idx="1">
                  <c:v>EW</c:v>
                </c:pt>
              </c:strCache>
            </c:strRef>
          </c:tx>
          <c:spPr>
            <a:solidFill>
              <a:schemeClr val="accent1">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Error'!$J$5:$J$11</c:f>
              <c:numCache>
                <c:formatCode>_(* #,##0.0_);_(* \(#,##0.0\);_(* "-"??_);_(@_)</c:formatCode>
                <c:ptCount val="7"/>
                <c:pt idx="0">
                  <c:v>3.92</c:v>
                </c:pt>
                <c:pt idx="1">
                  <c:v>2.69</c:v>
                </c:pt>
                <c:pt idx="2">
                  <c:v>0</c:v>
                </c:pt>
                <c:pt idx="3">
                  <c:v>5.5</c:v>
                </c:pt>
                <c:pt idx="4">
                  <c:v>8.1999999999999993</c:v>
                </c:pt>
                <c:pt idx="5">
                  <c:v>0</c:v>
                </c:pt>
                <c:pt idx="6">
                  <c:v>9.4</c:v>
                </c:pt>
              </c:numCache>
            </c:numRef>
          </c:val>
        </c:ser>
        <c:ser>
          <c:idx val="7"/>
          <c:order val="7"/>
          <c:tx>
            <c:strRef>
              <c:f>'1a Nav Error'!$K$3:$K$4</c:f>
              <c:strCache>
                <c:ptCount val="2"/>
                <c:pt idx="0">
                  <c:v>Full</c:v>
                </c:pt>
                <c:pt idx="1">
                  <c:v>NS</c:v>
                </c:pt>
              </c:strCache>
            </c:strRef>
          </c:tx>
          <c:spPr>
            <a:solidFill>
              <a:schemeClr val="accent2">
                <a:lumMod val="60000"/>
              </a:schemeClr>
            </a:solidFill>
            <a:ln>
              <a:noFill/>
            </a:ln>
            <a:effectLst/>
          </c:spPr>
          <c:invertIfNegative val="0"/>
          <c:cat>
            <c:numRef>
              <c:f>'1a Nav Error'!$C$5:$C$11</c:f>
              <c:numCache>
                <c:formatCode>_(* #,##0.00_);_(* \(#,##0.00\);_(* "-"??_);_(@_)</c:formatCode>
                <c:ptCount val="7"/>
                <c:pt idx="0">
                  <c:v>0.64</c:v>
                </c:pt>
                <c:pt idx="1">
                  <c:v>0.86</c:v>
                </c:pt>
                <c:pt idx="2">
                  <c:v>1.38</c:v>
                </c:pt>
                <c:pt idx="3">
                  <c:v>2.25</c:v>
                </c:pt>
                <c:pt idx="4">
                  <c:v>3.9</c:v>
                </c:pt>
                <c:pt idx="5">
                  <c:v>6.95</c:v>
                </c:pt>
                <c:pt idx="6">
                  <c:v>10.35</c:v>
                </c:pt>
              </c:numCache>
            </c:numRef>
          </c:cat>
          <c:val>
            <c:numRef>
              <c:f>'1a Nav Error'!$K$5:$K$11</c:f>
              <c:numCache>
                <c:formatCode>_(* #,##0.0_);_(* \(#,##0.0\);_(* "-"??_);_(@_)</c:formatCode>
                <c:ptCount val="7"/>
                <c:pt idx="0">
                  <c:v>0.72</c:v>
                </c:pt>
                <c:pt idx="1">
                  <c:v>1.9</c:v>
                </c:pt>
                <c:pt idx="2">
                  <c:v>0</c:v>
                </c:pt>
                <c:pt idx="3">
                  <c:v>3.2</c:v>
                </c:pt>
                <c:pt idx="4">
                  <c:v>4.5</c:v>
                </c:pt>
                <c:pt idx="5">
                  <c:v>0</c:v>
                </c:pt>
                <c:pt idx="6">
                  <c:v>5.0999999999999996</c:v>
                </c:pt>
              </c:numCache>
            </c:numRef>
          </c:val>
        </c:ser>
        <c:dLbls>
          <c:showLegendKey val="0"/>
          <c:showVal val="0"/>
          <c:showCatName val="0"/>
          <c:showSerName val="0"/>
          <c:showPercent val="0"/>
          <c:showBubbleSize val="0"/>
        </c:dLbls>
        <c:gapWidth val="219"/>
        <c:overlap val="-27"/>
        <c:axId val="91088736"/>
        <c:axId val="91089128"/>
      </c:barChart>
      <c:catAx>
        <c:axId val="91088736"/>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9128"/>
        <c:crosses val="autoZero"/>
        <c:auto val="1"/>
        <c:lblAlgn val="ctr"/>
        <c:lblOffset val="100"/>
        <c:noMultiLvlLbl val="0"/>
      </c:catAx>
      <c:valAx>
        <c:axId val="91089128"/>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Navigation Errors For Selected Channels During Eclipse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Error'!$D$16:$D$17</c:f>
              <c:strCache>
                <c:ptCount val="2"/>
                <c:pt idx="0">
                  <c:v>MRD</c:v>
                </c:pt>
                <c:pt idx="1">
                  <c:v>EW</c:v>
                </c:pt>
              </c:strCache>
            </c:strRef>
          </c:tx>
          <c:spPr>
            <a:solidFill>
              <a:schemeClr val="accent1"/>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Error'!$D$18:$D$24</c:f>
              <c:numCache>
                <c:formatCode>_(* #,##0.0_);_(* \(#,##0.0\);_(* "-"??_);_(@_)</c:formatCode>
                <c:ptCount val="7"/>
                <c:pt idx="0">
                  <c:v>28</c:v>
                </c:pt>
                <c:pt idx="1">
                  <c:v>28</c:v>
                </c:pt>
                <c:pt idx="2">
                  <c:v>28</c:v>
                </c:pt>
                <c:pt idx="3">
                  <c:v>28</c:v>
                </c:pt>
                <c:pt idx="4">
                  <c:v>42</c:v>
                </c:pt>
                <c:pt idx="5">
                  <c:v>28</c:v>
                </c:pt>
                <c:pt idx="6">
                  <c:v>42</c:v>
                </c:pt>
              </c:numCache>
            </c:numRef>
          </c:val>
        </c:ser>
        <c:ser>
          <c:idx val="1"/>
          <c:order val="1"/>
          <c:tx>
            <c:strRef>
              <c:f>'1a Nav Error'!$E$16:$E$17</c:f>
              <c:strCache>
                <c:ptCount val="2"/>
                <c:pt idx="0">
                  <c:v>MRD</c:v>
                </c:pt>
                <c:pt idx="1">
                  <c:v>NS</c:v>
                </c:pt>
              </c:strCache>
            </c:strRef>
          </c:tx>
          <c:spPr>
            <a:solidFill>
              <a:schemeClr val="accent2"/>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Error'!$E$18:$E$24</c:f>
              <c:numCache>
                <c:formatCode>_(* #,##0.0_);_(* \(#,##0.0\);_(* "-"??_);_(@_)</c:formatCode>
                <c:ptCount val="7"/>
                <c:pt idx="0">
                  <c:v>28</c:v>
                </c:pt>
                <c:pt idx="1">
                  <c:v>28</c:v>
                </c:pt>
                <c:pt idx="2">
                  <c:v>28</c:v>
                </c:pt>
                <c:pt idx="3">
                  <c:v>28</c:v>
                </c:pt>
                <c:pt idx="4">
                  <c:v>42</c:v>
                </c:pt>
                <c:pt idx="5">
                  <c:v>28</c:v>
                </c:pt>
                <c:pt idx="6">
                  <c:v>42</c:v>
                </c:pt>
              </c:numCache>
            </c:numRef>
          </c:val>
        </c:ser>
        <c:ser>
          <c:idx val="2"/>
          <c:order val="2"/>
          <c:tx>
            <c:strRef>
              <c:f>'1a Nav Error'!$F$16:$F$17</c:f>
              <c:strCache>
                <c:ptCount val="2"/>
                <c:pt idx="0">
                  <c:v>Baseline</c:v>
                </c:pt>
                <c:pt idx="1">
                  <c:v>EW</c:v>
                </c:pt>
              </c:strCache>
            </c:strRef>
          </c:tx>
          <c:spPr>
            <a:solidFill>
              <a:schemeClr val="accent3"/>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Error'!$F$18:$F$24</c:f>
              <c:numCache>
                <c:formatCode>_(* #,##0.0_);_(* \(#,##0.0\);_(* "-"??_);_(@_)</c:formatCode>
                <c:ptCount val="7"/>
                <c:pt idx="0">
                  <c:v>10.4</c:v>
                </c:pt>
                <c:pt idx="1">
                  <c:v>10.5</c:v>
                </c:pt>
                <c:pt idx="2">
                  <c:v>11</c:v>
                </c:pt>
                <c:pt idx="3">
                  <c:v>10.6</c:v>
                </c:pt>
                <c:pt idx="4">
                  <c:v>11.4</c:v>
                </c:pt>
                <c:pt idx="5">
                  <c:v>11.6</c:v>
                </c:pt>
                <c:pt idx="6">
                  <c:v>11.9</c:v>
                </c:pt>
              </c:numCache>
            </c:numRef>
          </c:val>
        </c:ser>
        <c:ser>
          <c:idx val="3"/>
          <c:order val="3"/>
          <c:tx>
            <c:strRef>
              <c:f>'1a Nav Error'!$G$16:$G$17</c:f>
              <c:strCache>
                <c:ptCount val="2"/>
                <c:pt idx="0">
                  <c:v>Baseline</c:v>
                </c:pt>
                <c:pt idx="1">
                  <c:v>NS</c:v>
                </c:pt>
              </c:strCache>
            </c:strRef>
          </c:tx>
          <c:spPr>
            <a:solidFill>
              <a:schemeClr val="accent4"/>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Error'!$G$18:$G$24</c:f>
              <c:numCache>
                <c:formatCode>_(* #,##0.0_);_(* \(#,##0.0\);_(* "-"??_);_(@_)</c:formatCode>
                <c:ptCount val="7"/>
                <c:pt idx="0">
                  <c:v>10.1</c:v>
                </c:pt>
                <c:pt idx="1">
                  <c:v>10.3</c:v>
                </c:pt>
                <c:pt idx="2">
                  <c:v>10.3</c:v>
                </c:pt>
                <c:pt idx="3">
                  <c:v>10.4</c:v>
                </c:pt>
                <c:pt idx="4">
                  <c:v>11.3</c:v>
                </c:pt>
                <c:pt idx="5">
                  <c:v>12.1</c:v>
                </c:pt>
                <c:pt idx="6">
                  <c:v>12.5</c:v>
                </c:pt>
              </c:numCache>
            </c:numRef>
          </c:val>
        </c:ser>
        <c:ser>
          <c:idx val="4"/>
          <c:order val="4"/>
          <c:tx>
            <c:strRef>
              <c:f>'1a Nav Error'!$H$16:$H$17</c:f>
              <c:strCache>
                <c:ptCount val="2"/>
                <c:pt idx="0">
                  <c:v>Prov</c:v>
                </c:pt>
                <c:pt idx="1">
                  <c:v>EW</c:v>
                </c:pt>
              </c:strCache>
            </c:strRef>
          </c:tx>
          <c:spPr>
            <a:solidFill>
              <a:schemeClr val="accent5"/>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Error'!$H$18:$H$24</c:f>
              <c:numCache>
                <c:formatCode>General</c:formatCode>
                <c:ptCount val="7"/>
                <c:pt idx="4" formatCode="_(* #,##0.0_);_(* \(#,##0.0\);_(* &quot;-&quot;??_);_(@_)">
                  <c:v>103.4</c:v>
                </c:pt>
                <c:pt idx="5" formatCode="_(* #,##0.0_);_(* \(#,##0.0\);_(* &quot;-&quot;??_);_(@_)">
                  <c:v>0</c:v>
                </c:pt>
                <c:pt idx="6" formatCode="_(* #,##0.0_);_(* \(#,##0.0\);_(* &quot;-&quot;??_);_(@_)">
                  <c:v>116.2</c:v>
                </c:pt>
              </c:numCache>
            </c:numRef>
          </c:val>
        </c:ser>
        <c:ser>
          <c:idx val="5"/>
          <c:order val="5"/>
          <c:tx>
            <c:strRef>
              <c:f>'1a Nav Error'!$I$16:$I$17</c:f>
              <c:strCache>
                <c:ptCount val="2"/>
                <c:pt idx="0">
                  <c:v>Prov</c:v>
                </c:pt>
                <c:pt idx="1">
                  <c:v>NS</c:v>
                </c:pt>
              </c:strCache>
            </c:strRef>
          </c:tx>
          <c:spPr>
            <a:solidFill>
              <a:schemeClr val="accent6"/>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Error'!$I$18:$I$24</c:f>
              <c:numCache>
                <c:formatCode>General</c:formatCode>
                <c:ptCount val="7"/>
                <c:pt idx="4" formatCode="_(* #,##0.0_);_(* \(#,##0.0\);_(* &quot;-&quot;??_);_(@_)">
                  <c:v>87.8</c:v>
                </c:pt>
                <c:pt idx="5" formatCode="_(* #,##0.0_);_(* \(#,##0.0\);_(* &quot;-&quot;??_);_(@_)">
                  <c:v>0</c:v>
                </c:pt>
                <c:pt idx="6" formatCode="_(* #,##0.0_);_(* \(#,##0.0\);_(* &quot;-&quot;??_);_(@_)">
                  <c:v>104.9</c:v>
                </c:pt>
              </c:numCache>
            </c:numRef>
          </c:val>
        </c:ser>
        <c:ser>
          <c:idx val="6"/>
          <c:order val="6"/>
          <c:tx>
            <c:strRef>
              <c:f>'1a Nav Error'!$J$16:$J$17</c:f>
              <c:strCache>
                <c:ptCount val="2"/>
                <c:pt idx="0">
                  <c:v>Full</c:v>
                </c:pt>
                <c:pt idx="1">
                  <c:v>EW</c:v>
                </c:pt>
              </c:strCache>
            </c:strRef>
          </c:tx>
          <c:spPr>
            <a:solidFill>
              <a:schemeClr val="accent1">
                <a:lumMod val="60000"/>
              </a:schemeClr>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Error'!$J$18:$J$24</c:f>
              <c:numCache>
                <c:formatCode>General</c:formatCode>
                <c:ptCount val="7"/>
                <c:pt idx="4" formatCode="_(* #,##0.0_);_(* \(#,##0.0\);_(* &quot;-&quot;??_);_(@_)">
                  <c:v>43</c:v>
                </c:pt>
                <c:pt idx="5" formatCode="_(* #,##0.0_);_(* \(#,##0.0\);_(* &quot;-&quot;??_);_(@_)">
                  <c:v>0</c:v>
                </c:pt>
                <c:pt idx="6" formatCode="_(* #,##0.0_);_(* \(#,##0.0\);_(* &quot;-&quot;??_);_(@_)">
                  <c:v>52.9</c:v>
                </c:pt>
              </c:numCache>
            </c:numRef>
          </c:val>
        </c:ser>
        <c:ser>
          <c:idx val="7"/>
          <c:order val="7"/>
          <c:tx>
            <c:strRef>
              <c:f>'1a Nav Error'!$K$16:$K$17</c:f>
              <c:strCache>
                <c:ptCount val="2"/>
                <c:pt idx="0">
                  <c:v>Full</c:v>
                </c:pt>
                <c:pt idx="1">
                  <c:v>NS</c:v>
                </c:pt>
              </c:strCache>
            </c:strRef>
          </c:tx>
          <c:spPr>
            <a:solidFill>
              <a:schemeClr val="accent2">
                <a:lumMod val="60000"/>
              </a:schemeClr>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Error'!$K$18:$K$24</c:f>
              <c:numCache>
                <c:formatCode>General</c:formatCode>
                <c:ptCount val="7"/>
                <c:pt idx="4" formatCode="_(* #,##0.0_);_(* \(#,##0.0\);_(* &quot;-&quot;??_);_(@_)">
                  <c:v>17.3</c:v>
                </c:pt>
                <c:pt idx="5" formatCode="_(* #,##0.0_);_(* \(#,##0.0\);_(* &quot;-&quot;??_);_(@_)">
                  <c:v>0</c:v>
                </c:pt>
                <c:pt idx="6" formatCode="_(* #,##0.0_);_(* \(#,##0.0\);_(* &quot;-&quot;??_);_(@_)">
                  <c:v>22.8</c:v>
                </c:pt>
              </c:numCache>
            </c:numRef>
          </c:val>
        </c:ser>
        <c:dLbls>
          <c:showLegendKey val="0"/>
          <c:showVal val="0"/>
          <c:showCatName val="0"/>
          <c:showSerName val="0"/>
          <c:showPercent val="0"/>
          <c:showBubbleSize val="0"/>
        </c:dLbls>
        <c:gapWidth val="219"/>
        <c:overlap val="-27"/>
        <c:axId val="91090304"/>
        <c:axId val="91565392"/>
      </c:barChart>
      <c:catAx>
        <c:axId val="91090304"/>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5392"/>
        <c:crosses val="autoZero"/>
        <c:auto val="1"/>
        <c:lblAlgn val="ctr"/>
        <c:lblOffset val="100"/>
        <c:noMultiLvlLbl val="0"/>
      </c:catAx>
      <c:valAx>
        <c:axId val="91565392"/>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9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Channel-to-Channel Registration (CCR,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CCR'!$C$3:$C$4</c:f>
              <c:strCache>
                <c:ptCount val="2"/>
                <c:pt idx="0">
                  <c:v>MRD</c:v>
                </c:pt>
                <c:pt idx="1">
                  <c:v>EW</c:v>
                </c:pt>
              </c:strCache>
            </c:strRef>
          </c:tx>
          <c:spPr>
            <a:solidFill>
              <a:schemeClr val="accent1"/>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CCR'!$C$5:$C$15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ser>
        <c:ser>
          <c:idx val="1"/>
          <c:order val="1"/>
          <c:tx>
            <c:strRef>
              <c:f>'1b CCR'!$D$3:$D$4</c:f>
              <c:strCache>
                <c:ptCount val="2"/>
                <c:pt idx="0">
                  <c:v>MRD</c:v>
                </c:pt>
                <c:pt idx="1">
                  <c:v>NS</c:v>
                </c:pt>
              </c:strCache>
            </c:strRef>
          </c:tx>
          <c:spPr>
            <a:solidFill>
              <a:schemeClr val="accent2"/>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CCR'!$D$5:$D$15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ser>
        <c:ser>
          <c:idx val="2"/>
          <c:order val="2"/>
          <c:tx>
            <c:strRef>
              <c:f>'1b CCR'!$E$3:$E$4</c:f>
              <c:strCache>
                <c:ptCount val="2"/>
                <c:pt idx="0">
                  <c:v>Baseline</c:v>
                </c:pt>
                <c:pt idx="1">
                  <c:v>EW</c:v>
                </c:pt>
              </c:strCache>
            </c:strRef>
          </c:tx>
          <c:spPr>
            <a:solidFill>
              <a:schemeClr val="accent3"/>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CCR'!$E$5:$E$15</c:f>
              <c:numCache>
                <c:formatCode>_(* #,##0.0_);_(* \(#,##0.0\);_(* "-"??_);_(@_)</c:formatCode>
                <c:ptCount val="11"/>
                <c:pt idx="0">
                  <c:v>6.6</c:v>
                </c:pt>
                <c:pt idx="1">
                  <c:v>7.8</c:v>
                </c:pt>
                <c:pt idx="2">
                  <c:v>7.4</c:v>
                </c:pt>
                <c:pt idx="3">
                  <c:v>4.9000000000000004</c:v>
                </c:pt>
                <c:pt idx="4">
                  <c:v>7.6</c:v>
                </c:pt>
                <c:pt idx="5">
                  <c:v>7.7</c:v>
                </c:pt>
                <c:pt idx="6">
                  <c:v>8.3000000000000007</c:v>
                </c:pt>
                <c:pt idx="7">
                  <c:v>7.7</c:v>
                </c:pt>
                <c:pt idx="8">
                  <c:v>5.8</c:v>
                </c:pt>
                <c:pt idx="9">
                  <c:v>7.3</c:v>
                </c:pt>
                <c:pt idx="10">
                  <c:v>7</c:v>
                </c:pt>
              </c:numCache>
            </c:numRef>
          </c:val>
        </c:ser>
        <c:ser>
          <c:idx val="3"/>
          <c:order val="3"/>
          <c:tx>
            <c:strRef>
              <c:f>'1b CCR'!$F$3:$F$4</c:f>
              <c:strCache>
                <c:ptCount val="2"/>
                <c:pt idx="0">
                  <c:v>Baseline</c:v>
                </c:pt>
                <c:pt idx="1">
                  <c:v>NS</c:v>
                </c:pt>
              </c:strCache>
            </c:strRef>
          </c:tx>
          <c:spPr>
            <a:solidFill>
              <a:schemeClr val="accent4"/>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CCR'!$F$5:$F$15</c:f>
              <c:numCache>
                <c:formatCode>_(* #,##0.0_);_(* \(#,##0.0\);_(* "-"??_);_(@_)</c:formatCode>
                <c:ptCount val="11"/>
                <c:pt idx="0">
                  <c:v>5.5</c:v>
                </c:pt>
                <c:pt idx="1">
                  <c:v>6.5</c:v>
                </c:pt>
                <c:pt idx="2">
                  <c:v>6.3</c:v>
                </c:pt>
                <c:pt idx="3">
                  <c:v>4.4000000000000004</c:v>
                </c:pt>
                <c:pt idx="4">
                  <c:v>6.1</c:v>
                </c:pt>
                <c:pt idx="5">
                  <c:v>8.1999999999999993</c:v>
                </c:pt>
                <c:pt idx="6">
                  <c:v>8.6</c:v>
                </c:pt>
                <c:pt idx="7">
                  <c:v>7.1</c:v>
                </c:pt>
                <c:pt idx="8">
                  <c:v>4.5999999999999996</c:v>
                </c:pt>
                <c:pt idx="9">
                  <c:v>6.8</c:v>
                </c:pt>
                <c:pt idx="10">
                  <c:v>6.8</c:v>
                </c:pt>
              </c:numCache>
            </c:numRef>
          </c:val>
        </c:ser>
        <c:ser>
          <c:idx val="4"/>
          <c:order val="4"/>
          <c:tx>
            <c:strRef>
              <c:f>'1b CCR'!$G$3:$G$4</c:f>
              <c:strCache>
                <c:ptCount val="2"/>
                <c:pt idx="0">
                  <c:v>Prov</c:v>
                </c:pt>
                <c:pt idx="1">
                  <c:v>EW</c:v>
                </c:pt>
              </c:strCache>
            </c:strRef>
          </c:tx>
          <c:spPr>
            <a:solidFill>
              <a:schemeClr val="accent5"/>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CCR'!$G$5:$G$15</c:f>
              <c:numCache>
                <c:formatCode>_(* #,##0.0_);_(* \(#,##0.0\);_(* "-"??_);_(@_)</c:formatCode>
                <c:ptCount val="11"/>
                <c:pt idx="0">
                  <c:v>26.1</c:v>
                </c:pt>
                <c:pt idx="1">
                  <c:v>0</c:v>
                </c:pt>
                <c:pt idx="2">
                  <c:v>0</c:v>
                </c:pt>
                <c:pt idx="3">
                  <c:v>154.30000000000001</c:v>
                </c:pt>
                <c:pt idx="4">
                  <c:v>0</c:v>
                </c:pt>
                <c:pt idx="5">
                  <c:v>0</c:v>
                </c:pt>
                <c:pt idx="6">
                  <c:v>0</c:v>
                </c:pt>
                <c:pt idx="7">
                  <c:v>0</c:v>
                </c:pt>
                <c:pt idx="8">
                  <c:v>32.799999999999997</c:v>
                </c:pt>
                <c:pt idx="9">
                  <c:v>0</c:v>
                </c:pt>
                <c:pt idx="10">
                  <c:v>11.6</c:v>
                </c:pt>
              </c:numCache>
            </c:numRef>
          </c:val>
        </c:ser>
        <c:ser>
          <c:idx val="5"/>
          <c:order val="5"/>
          <c:tx>
            <c:strRef>
              <c:f>'1b CCR'!$H$3:$H$4</c:f>
              <c:strCache>
                <c:ptCount val="2"/>
                <c:pt idx="0">
                  <c:v>Prov</c:v>
                </c:pt>
                <c:pt idx="1">
                  <c:v>NS</c:v>
                </c:pt>
              </c:strCache>
            </c:strRef>
          </c:tx>
          <c:spPr>
            <a:solidFill>
              <a:schemeClr val="accent6"/>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CCR'!$H$5:$H$15</c:f>
              <c:numCache>
                <c:formatCode>_(* #,##0.0_);_(* \(#,##0.0\);_(* "-"??_);_(@_)</c:formatCode>
                <c:ptCount val="11"/>
                <c:pt idx="0">
                  <c:v>31.1</c:v>
                </c:pt>
                <c:pt idx="1">
                  <c:v>0</c:v>
                </c:pt>
                <c:pt idx="2">
                  <c:v>0</c:v>
                </c:pt>
                <c:pt idx="3">
                  <c:v>37.5</c:v>
                </c:pt>
                <c:pt idx="4">
                  <c:v>0</c:v>
                </c:pt>
                <c:pt idx="5">
                  <c:v>0</c:v>
                </c:pt>
                <c:pt idx="6">
                  <c:v>0</c:v>
                </c:pt>
                <c:pt idx="7">
                  <c:v>0</c:v>
                </c:pt>
                <c:pt idx="8">
                  <c:v>58.4</c:v>
                </c:pt>
                <c:pt idx="9">
                  <c:v>0</c:v>
                </c:pt>
                <c:pt idx="10">
                  <c:v>18.100000000000001</c:v>
                </c:pt>
              </c:numCache>
            </c:numRef>
          </c:val>
        </c:ser>
        <c:ser>
          <c:idx val="6"/>
          <c:order val="6"/>
          <c:tx>
            <c:strRef>
              <c:f>'1b CCR'!$I$3:$I$4</c:f>
              <c:strCache>
                <c:ptCount val="2"/>
                <c:pt idx="0">
                  <c:v>Full</c:v>
                </c:pt>
                <c:pt idx="1">
                  <c:v>EW</c:v>
                </c:pt>
              </c:strCache>
            </c:strRef>
          </c:tx>
          <c:spPr>
            <a:solidFill>
              <a:schemeClr val="accent1">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CCR'!$I$5:$I$15</c:f>
              <c:numCache>
                <c:formatCode>_(* #,##0.0_);_(* \(#,##0.0\);_(* "-"??_);_(@_)</c:formatCode>
                <c:ptCount val="11"/>
                <c:pt idx="0">
                  <c:v>5.4</c:v>
                </c:pt>
                <c:pt idx="1">
                  <c:v>0</c:v>
                </c:pt>
                <c:pt idx="2">
                  <c:v>0</c:v>
                </c:pt>
                <c:pt idx="3">
                  <c:v>1.4</c:v>
                </c:pt>
                <c:pt idx="4">
                  <c:v>0</c:v>
                </c:pt>
                <c:pt idx="5">
                  <c:v>0</c:v>
                </c:pt>
                <c:pt idx="6">
                  <c:v>0</c:v>
                </c:pt>
                <c:pt idx="7">
                  <c:v>0</c:v>
                </c:pt>
                <c:pt idx="8">
                  <c:v>6.7</c:v>
                </c:pt>
                <c:pt idx="9">
                  <c:v>0</c:v>
                </c:pt>
                <c:pt idx="10">
                  <c:v>2.5</c:v>
                </c:pt>
              </c:numCache>
            </c:numRef>
          </c:val>
        </c:ser>
        <c:ser>
          <c:idx val="7"/>
          <c:order val="7"/>
          <c:tx>
            <c:strRef>
              <c:f>'1b CCR'!$J$3:$J$4</c:f>
              <c:strCache>
                <c:ptCount val="2"/>
                <c:pt idx="0">
                  <c:v>Full</c:v>
                </c:pt>
                <c:pt idx="1">
                  <c:v>NS</c:v>
                </c:pt>
              </c:strCache>
            </c:strRef>
          </c:tx>
          <c:spPr>
            <a:solidFill>
              <a:schemeClr val="accent2">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CCR'!$J$5:$J$15</c:f>
              <c:numCache>
                <c:formatCode>_(* #,##0.0_);_(* \(#,##0.0\);_(* "-"??_);_(@_)</c:formatCode>
                <c:ptCount val="11"/>
                <c:pt idx="0">
                  <c:v>5.9</c:v>
                </c:pt>
                <c:pt idx="1">
                  <c:v>0</c:v>
                </c:pt>
                <c:pt idx="2">
                  <c:v>0</c:v>
                </c:pt>
                <c:pt idx="3">
                  <c:v>1.2</c:v>
                </c:pt>
                <c:pt idx="4">
                  <c:v>0</c:v>
                </c:pt>
                <c:pt idx="5">
                  <c:v>0</c:v>
                </c:pt>
                <c:pt idx="6">
                  <c:v>0</c:v>
                </c:pt>
                <c:pt idx="7">
                  <c:v>0</c:v>
                </c:pt>
                <c:pt idx="8">
                  <c:v>7.2</c:v>
                </c:pt>
                <c:pt idx="9">
                  <c:v>0</c:v>
                </c:pt>
                <c:pt idx="10">
                  <c:v>2.9</c:v>
                </c:pt>
              </c:numCache>
            </c:numRef>
          </c:val>
        </c:ser>
        <c:dLbls>
          <c:showLegendKey val="0"/>
          <c:showVal val="0"/>
          <c:showCatName val="0"/>
          <c:showSerName val="0"/>
          <c:showPercent val="0"/>
          <c:showBubbleSize val="0"/>
        </c:dLbls>
        <c:gapWidth val="219"/>
        <c:overlap val="-27"/>
        <c:axId val="91566176"/>
        <c:axId val="91566568"/>
      </c:barChart>
      <c:catAx>
        <c:axId val="9156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6568"/>
        <c:crosses val="autoZero"/>
        <c:auto val="1"/>
        <c:lblAlgn val="ctr"/>
        <c:lblOffset val="100"/>
        <c:noMultiLvlLbl val="0"/>
      </c:catAx>
      <c:valAx>
        <c:axId val="91566568"/>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Channel-to-Channel Registration (CCR,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'1b CCR'!$C$3:$C$4</c:f>
              <c:strCache>
                <c:ptCount val="2"/>
                <c:pt idx="0">
                  <c:v>MRD</c:v>
                </c:pt>
                <c:pt idx="1">
                  <c:v>EW</c:v>
                </c:pt>
              </c:strCache>
            </c:strRef>
          </c:tx>
          <c:spPr>
            <a:solidFill>
              <a:schemeClr val="accent1"/>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CCR'!$C$5:$C$15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ser>
        <c:ser>
          <c:idx val="1"/>
          <c:order val="1"/>
          <c:tx>
            <c:strRef>
              <c:f>'1b CCR'!$D$3:$D$4</c:f>
              <c:strCache>
                <c:ptCount val="2"/>
                <c:pt idx="0">
                  <c:v>MRD</c:v>
                </c:pt>
                <c:pt idx="1">
                  <c:v>NS</c:v>
                </c:pt>
              </c:strCache>
            </c:strRef>
          </c:tx>
          <c:spPr>
            <a:solidFill>
              <a:schemeClr val="accent2"/>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CCR'!$D$5:$D$15</c:f>
              <c:numCache>
                <c:formatCode>_(* #,##0.0_);_(* \(#,##0.0\);_(* "-"??_);_(@_)</c:formatCode>
                <c:ptCount val="11"/>
                <c:pt idx="0">
                  <c:v>11.2</c:v>
                </c:pt>
                <c:pt idx="1">
                  <c:v>11.2</c:v>
                </c:pt>
                <c:pt idx="2">
                  <c:v>11.2</c:v>
                </c:pt>
                <c:pt idx="3">
                  <c:v>7</c:v>
                </c:pt>
                <c:pt idx="4">
                  <c:v>11.2</c:v>
                </c:pt>
                <c:pt idx="5">
                  <c:v>11.2</c:v>
                </c:pt>
                <c:pt idx="6">
                  <c:v>11.2</c:v>
                </c:pt>
                <c:pt idx="7">
                  <c:v>11.2</c:v>
                </c:pt>
                <c:pt idx="8">
                  <c:v>11.2</c:v>
                </c:pt>
                <c:pt idx="9">
                  <c:v>11.2</c:v>
                </c:pt>
                <c:pt idx="10">
                  <c:v>11.2</c:v>
                </c:pt>
              </c:numCache>
            </c:numRef>
          </c:val>
        </c:ser>
        <c:ser>
          <c:idx val="2"/>
          <c:order val="2"/>
          <c:tx>
            <c:strRef>
              <c:f>'1b CCR'!$E$3:$E$4</c:f>
              <c:strCache>
                <c:ptCount val="2"/>
                <c:pt idx="0">
                  <c:v>Baseline</c:v>
                </c:pt>
                <c:pt idx="1">
                  <c:v>EW</c:v>
                </c:pt>
              </c:strCache>
            </c:strRef>
          </c:tx>
          <c:spPr>
            <a:solidFill>
              <a:schemeClr val="accent3"/>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CCR'!$E$5:$E$15</c:f>
              <c:numCache>
                <c:formatCode>_(* #,##0.0_);_(* \(#,##0.0\);_(* "-"??_);_(@_)</c:formatCode>
                <c:ptCount val="11"/>
                <c:pt idx="0">
                  <c:v>6.6</c:v>
                </c:pt>
                <c:pt idx="1">
                  <c:v>7.8</c:v>
                </c:pt>
                <c:pt idx="2">
                  <c:v>7.4</c:v>
                </c:pt>
                <c:pt idx="3">
                  <c:v>4.9000000000000004</c:v>
                </c:pt>
                <c:pt idx="4">
                  <c:v>7.6</c:v>
                </c:pt>
                <c:pt idx="5">
                  <c:v>7.7</c:v>
                </c:pt>
                <c:pt idx="6">
                  <c:v>8.3000000000000007</c:v>
                </c:pt>
                <c:pt idx="7">
                  <c:v>7.7</c:v>
                </c:pt>
                <c:pt idx="8">
                  <c:v>5.8</c:v>
                </c:pt>
                <c:pt idx="9">
                  <c:v>7.3</c:v>
                </c:pt>
                <c:pt idx="10">
                  <c:v>7</c:v>
                </c:pt>
              </c:numCache>
            </c:numRef>
          </c:val>
        </c:ser>
        <c:ser>
          <c:idx val="3"/>
          <c:order val="3"/>
          <c:tx>
            <c:strRef>
              <c:f>'1b CCR'!$F$3:$F$4</c:f>
              <c:strCache>
                <c:ptCount val="2"/>
                <c:pt idx="0">
                  <c:v>Baseline</c:v>
                </c:pt>
                <c:pt idx="1">
                  <c:v>NS</c:v>
                </c:pt>
              </c:strCache>
            </c:strRef>
          </c:tx>
          <c:spPr>
            <a:solidFill>
              <a:schemeClr val="accent4"/>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CCR'!$F$5:$F$15</c:f>
              <c:numCache>
                <c:formatCode>_(* #,##0.0_);_(* \(#,##0.0\);_(* "-"??_);_(@_)</c:formatCode>
                <c:ptCount val="11"/>
                <c:pt idx="0">
                  <c:v>5.5</c:v>
                </c:pt>
                <c:pt idx="1">
                  <c:v>6.5</c:v>
                </c:pt>
                <c:pt idx="2">
                  <c:v>6.3</c:v>
                </c:pt>
                <c:pt idx="3">
                  <c:v>4.4000000000000004</c:v>
                </c:pt>
                <c:pt idx="4">
                  <c:v>6.1</c:v>
                </c:pt>
                <c:pt idx="5">
                  <c:v>8.1999999999999993</c:v>
                </c:pt>
                <c:pt idx="6">
                  <c:v>8.6</c:v>
                </c:pt>
                <c:pt idx="7">
                  <c:v>7.1</c:v>
                </c:pt>
                <c:pt idx="8">
                  <c:v>4.5999999999999996</c:v>
                </c:pt>
                <c:pt idx="9">
                  <c:v>6.8</c:v>
                </c:pt>
                <c:pt idx="10">
                  <c:v>6.8</c:v>
                </c:pt>
              </c:numCache>
            </c:numRef>
          </c:val>
        </c:ser>
        <c:ser>
          <c:idx val="4"/>
          <c:order val="4"/>
          <c:tx>
            <c:strRef>
              <c:f>'1b CCR'!$G$3:$G$4</c:f>
              <c:strCache>
                <c:ptCount val="2"/>
                <c:pt idx="0">
                  <c:v>Prov</c:v>
                </c:pt>
                <c:pt idx="1">
                  <c:v>EW</c:v>
                </c:pt>
              </c:strCache>
            </c:strRef>
          </c:tx>
          <c:spPr>
            <a:solidFill>
              <a:schemeClr val="accent5"/>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CCR'!$G$5:$G$15</c:f>
              <c:numCache>
                <c:formatCode>_(* #,##0.0_);_(* \(#,##0.0\);_(* "-"??_);_(@_)</c:formatCode>
                <c:ptCount val="11"/>
                <c:pt idx="0">
                  <c:v>26.1</c:v>
                </c:pt>
                <c:pt idx="1">
                  <c:v>0</c:v>
                </c:pt>
                <c:pt idx="2">
                  <c:v>0</c:v>
                </c:pt>
                <c:pt idx="3">
                  <c:v>154.30000000000001</c:v>
                </c:pt>
                <c:pt idx="4">
                  <c:v>0</c:v>
                </c:pt>
                <c:pt idx="5">
                  <c:v>0</c:v>
                </c:pt>
                <c:pt idx="6">
                  <c:v>0</c:v>
                </c:pt>
                <c:pt idx="7">
                  <c:v>0</c:v>
                </c:pt>
                <c:pt idx="8">
                  <c:v>32.799999999999997</c:v>
                </c:pt>
                <c:pt idx="9">
                  <c:v>0</c:v>
                </c:pt>
                <c:pt idx="10">
                  <c:v>11.6</c:v>
                </c:pt>
              </c:numCache>
            </c:numRef>
          </c:val>
        </c:ser>
        <c:ser>
          <c:idx val="5"/>
          <c:order val="5"/>
          <c:tx>
            <c:strRef>
              <c:f>'1b CCR'!$H$3:$H$4</c:f>
              <c:strCache>
                <c:ptCount val="2"/>
                <c:pt idx="0">
                  <c:v>Prov</c:v>
                </c:pt>
                <c:pt idx="1">
                  <c:v>NS</c:v>
                </c:pt>
              </c:strCache>
            </c:strRef>
          </c:tx>
          <c:spPr>
            <a:solidFill>
              <a:schemeClr val="accent6"/>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CCR'!$H$5:$H$15</c:f>
              <c:numCache>
                <c:formatCode>_(* #,##0.0_);_(* \(#,##0.0\);_(* "-"??_);_(@_)</c:formatCode>
                <c:ptCount val="11"/>
                <c:pt idx="0">
                  <c:v>31.1</c:v>
                </c:pt>
                <c:pt idx="1">
                  <c:v>0</c:v>
                </c:pt>
                <c:pt idx="2">
                  <c:v>0</c:v>
                </c:pt>
                <c:pt idx="3">
                  <c:v>37.5</c:v>
                </c:pt>
                <c:pt idx="4">
                  <c:v>0</c:v>
                </c:pt>
                <c:pt idx="5">
                  <c:v>0</c:v>
                </c:pt>
                <c:pt idx="6">
                  <c:v>0</c:v>
                </c:pt>
                <c:pt idx="7">
                  <c:v>0</c:v>
                </c:pt>
                <c:pt idx="8">
                  <c:v>58.4</c:v>
                </c:pt>
                <c:pt idx="9">
                  <c:v>0</c:v>
                </c:pt>
                <c:pt idx="10">
                  <c:v>18.100000000000001</c:v>
                </c:pt>
              </c:numCache>
            </c:numRef>
          </c:val>
        </c:ser>
        <c:ser>
          <c:idx val="6"/>
          <c:order val="6"/>
          <c:tx>
            <c:strRef>
              <c:f>'1b CCR'!$I$3:$I$4</c:f>
              <c:strCache>
                <c:ptCount val="2"/>
                <c:pt idx="0">
                  <c:v>Full</c:v>
                </c:pt>
                <c:pt idx="1">
                  <c:v>EW</c:v>
                </c:pt>
              </c:strCache>
            </c:strRef>
          </c:tx>
          <c:spPr>
            <a:solidFill>
              <a:schemeClr val="accent1">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CCR'!$I$5:$I$15</c:f>
              <c:numCache>
                <c:formatCode>_(* #,##0.0_);_(* \(#,##0.0\);_(* "-"??_);_(@_)</c:formatCode>
                <c:ptCount val="11"/>
                <c:pt idx="0">
                  <c:v>5.4</c:v>
                </c:pt>
                <c:pt idx="1">
                  <c:v>0</c:v>
                </c:pt>
                <c:pt idx="2">
                  <c:v>0</c:v>
                </c:pt>
                <c:pt idx="3">
                  <c:v>1.4</c:v>
                </c:pt>
                <c:pt idx="4">
                  <c:v>0</c:v>
                </c:pt>
                <c:pt idx="5">
                  <c:v>0</c:v>
                </c:pt>
                <c:pt idx="6">
                  <c:v>0</c:v>
                </c:pt>
                <c:pt idx="7">
                  <c:v>0</c:v>
                </c:pt>
                <c:pt idx="8">
                  <c:v>6.7</c:v>
                </c:pt>
                <c:pt idx="9">
                  <c:v>0</c:v>
                </c:pt>
                <c:pt idx="10">
                  <c:v>2.5</c:v>
                </c:pt>
              </c:numCache>
            </c:numRef>
          </c:val>
        </c:ser>
        <c:ser>
          <c:idx val="7"/>
          <c:order val="7"/>
          <c:tx>
            <c:strRef>
              <c:f>'1b CCR'!$J$3:$J$4</c:f>
              <c:strCache>
                <c:ptCount val="2"/>
                <c:pt idx="0">
                  <c:v>Full</c:v>
                </c:pt>
                <c:pt idx="1">
                  <c:v>NS</c:v>
                </c:pt>
              </c:strCache>
            </c:strRef>
          </c:tx>
          <c:spPr>
            <a:solidFill>
              <a:schemeClr val="accent2">
                <a:lumMod val="60000"/>
              </a:schemeClr>
            </a:solidFill>
            <a:ln>
              <a:noFill/>
            </a:ln>
            <a:effectLst/>
          </c:spPr>
          <c:invertIfNegative val="0"/>
          <c:cat>
            <c:strRef>
              <c:f>'1b CCR'!$B$5:$B$15</c:f>
              <c:strCache>
                <c:ptCount val="11"/>
                <c:pt idx="0">
                  <c:v>0.64-3.90</c:v>
                </c:pt>
                <c:pt idx="1">
                  <c:v>0.64-6.95</c:v>
                </c:pt>
                <c:pt idx="2">
                  <c:v>0.64-8.50</c:v>
                </c:pt>
                <c:pt idx="3">
                  <c:v>0.86-1.61</c:v>
                </c:pt>
                <c:pt idx="4">
                  <c:v>1.38-2.25</c:v>
                </c:pt>
                <c:pt idx="5">
                  <c:v>1.38-8.50</c:v>
                </c:pt>
                <c:pt idx="6">
                  <c:v>1.38-9.61</c:v>
                </c:pt>
                <c:pt idx="7">
                  <c:v>2.25-6.95</c:v>
                </c:pt>
                <c:pt idx="8">
                  <c:v>3.90-13.30</c:v>
                </c:pt>
                <c:pt idx="9">
                  <c:v>6.95-8.50</c:v>
                </c:pt>
                <c:pt idx="10">
                  <c:v>9.61-10.35</c:v>
                </c:pt>
              </c:strCache>
            </c:strRef>
          </c:cat>
          <c:val>
            <c:numRef>
              <c:f>'1b CCR'!$J$5:$J$15</c:f>
              <c:numCache>
                <c:formatCode>_(* #,##0.0_);_(* \(#,##0.0\);_(* "-"??_);_(@_)</c:formatCode>
                <c:ptCount val="11"/>
                <c:pt idx="0">
                  <c:v>5.9</c:v>
                </c:pt>
                <c:pt idx="1">
                  <c:v>0</c:v>
                </c:pt>
                <c:pt idx="2">
                  <c:v>0</c:v>
                </c:pt>
                <c:pt idx="3">
                  <c:v>1.2</c:v>
                </c:pt>
                <c:pt idx="4">
                  <c:v>0</c:v>
                </c:pt>
                <c:pt idx="5">
                  <c:v>0</c:v>
                </c:pt>
                <c:pt idx="6">
                  <c:v>0</c:v>
                </c:pt>
                <c:pt idx="7">
                  <c:v>0</c:v>
                </c:pt>
                <c:pt idx="8">
                  <c:v>7.2</c:v>
                </c:pt>
                <c:pt idx="9">
                  <c:v>0</c:v>
                </c:pt>
                <c:pt idx="10">
                  <c:v>2.9</c:v>
                </c:pt>
              </c:numCache>
            </c:numRef>
          </c:val>
        </c:ser>
        <c:dLbls>
          <c:showLegendKey val="0"/>
          <c:showVal val="0"/>
          <c:showCatName val="0"/>
          <c:showSerName val="0"/>
          <c:showPercent val="0"/>
          <c:showBubbleSize val="0"/>
        </c:dLbls>
        <c:gapWidth val="219"/>
        <c:overlap val="-27"/>
        <c:axId val="91567352"/>
        <c:axId val="91567744"/>
      </c:barChart>
      <c:catAx>
        <c:axId val="9156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7744"/>
        <c:crosses val="autoZero"/>
        <c:auto val="1"/>
        <c:lblAlgn val="ctr"/>
        <c:lblOffset val="100"/>
        <c:noMultiLvlLbl val="0"/>
      </c:catAx>
      <c:valAx>
        <c:axId val="91567744"/>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7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Frame-to-Frame Registration (FFR,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'1d FFR'!$C$3:$C$4</c:f>
              <c:strCache>
                <c:ptCount val="2"/>
                <c:pt idx="0">
                  <c:v>MRD</c:v>
                </c:pt>
                <c:pt idx="1">
                  <c:v>EW</c:v>
                </c:pt>
              </c:strCache>
            </c:strRef>
          </c:tx>
          <c:spPr>
            <a:solidFill>
              <a:schemeClr val="accent1"/>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FFR'!$C$5:$C$11</c:f>
              <c:numCache>
                <c:formatCode>_(* #,##0.0_);_(* \(#,##0.0\);_(* "-"??_);_(@_)</c:formatCode>
                <c:ptCount val="7"/>
                <c:pt idx="0">
                  <c:v>21</c:v>
                </c:pt>
                <c:pt idx="1">
                  <c:v>21</c:v>
                </c:pt>
                <c:pt idx="2">
                  <c:v>21</c:v>
                </c:pt>
                <c:pt idx="3">
                  <c:v>21</c:v>
                </c:pt>
                <c:pt idx="4">
                  <c:v>21</c:v>
                </c:pt>
                <c:pt idx="5">
                  <c:v>21</c:v>
                </c:pt>
                <c:pt idx="6">
                  <c:v>21</c:v>
                </c:pt>
              </c:numCache>
            </c:numRef>
          </c:val>
        </c:ser>
        <c:ser>
          <c:idx val="1"/>
          <c:order val="1"/>
          <c:tx>
            <c:strRef>
              <c:f>'1d FFR'!$D$3:$D$4</c:f>
              <c:strCache>
                <c:ptCount val="2"/>
                <c:pt idx="0">
                  <c:v>MRD</c:v>
                </c:pt>
                <c:pt idx="1">
                  <c:v>NS</c:v>
                </c:pt>
              </c:strCache>
            </c:strRef>
          </c:tx>
          <c:spPr>
            <a:solidFill>
              <a:schemeClr val="accent2"/>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FFR'!$D$5:$D$11</c:f>
              <c:numCache>
                <c:formatCode>_(* #,##0.0_);_(* \(#,##0.0\);_(* "-"??_);_(@_)</c:formatCode>
                <c:ptCount val="7"/>
                <c:pt idx="0">
                  <c:v>21</c:v>
                </c:pt>
                <c:pt idx="1">
                  <c:v>21</c:v>
                </c:pt>
                <c:pt idx="2">
                  <c:v>21</c:v>
                </c:pt>
                <c:pt idx="3">
                  <c:v>21</c:v>
                </c:pt>
                <c:pt idx="4">
                  <c:v>21</c:v>
                </c:pt>
                <c:pt idx="5">
                  <c:v>21</c:v>
                </c:pt>
                <c:pt idx="6">
                  <c:v>21</c:v>
                </c:pt>
              </c:numCache>
            </c:numRef>
          </c:val>
        </c:ser>
        <c:ser>
          <c:idx val="2"/>
          <c:order val="2"/>
          <c:tx>
            <c:strRef>
              <c:f>'1d FFR'!$E$3:$E$4</c:f>
              <c:strCache>
                <c:ptCount val="2"/>
                <c:pt idx="0">
                  <c:v>Baseline</c:v>
                </c:pt>
                <c:pt idx="1">
                  <c:v>EW</c:v>
                </c:pt>
              </c:strCache>
            </c:strRef>
          </c:tx>
          <c:spPr>
            <a:solidFill>
              <a:schemeClr val="accent3"/>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FFR'!$E$5:$E$11</c:f>
              <c:numCache>
                <c:formatCode>_(* #,##0.0_);_(* \(#,##0.0\);_(* "-"??_);_(@_)</c:formatCode>
                <c:ptCount val="7"/>
                <c:pt idx="0">
                  <c:v>13.7</c:v>
                </c:pt>
                <c:pt idx="1">
                  <c:v>13.8</c:v>
                </c:pt>
                <c:pt idx="2">
                  <c:v>13.8</c:v>
                </c:pt>
                <c:pt idx="3">
                  <c:v>13.7</c:v>
                </c:pt>
                <c:pt idx="4">
                  <c:v>13.8</c:v>
                </c:pt>
                <c:pt idx="5">
                  <c:v>13.8</c:v>
                </c:pt>
                <c:pt idx="6">
                  <c:v>13.7</c:v>
                </c:pt>
              </c:numCache>
            </c:numRef>
          </c:val>
        </c:ser>
        <c:ser>
          <c:idx val="3"/>
          <c:order val="3"/>
          <c:tx>
            <c:strRef>
              <c:f>'1d FFR'!$F$3:$F$4</c:f>
              <c:strCache>
                <c:ptCount val="2"/>
                <c:pt idx="0">
                  <c:v>Baseline</c:v>
                </c:pt>
                <c:pt idx="1">
                  <c:v>NS</c:v>
                </c:pt>
              </c:strCache>
            </c:strRef>
          </c:tx>
          <c:spPr>
            <a:solidFill>
              <a:schemeClr val="accent4"/>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FFR'!$F$5:$F$11</c:f>
              <c:numCache>
                <c:formatCode>_(* #,##0.0_);_(* \(#,##0.0\);_(* "-"??_);_(@_)</c:formatCode>
                <c:ptCount val="7"/>
                <c:pt idx="0">
                  <c:v>13.5</c:v>
                </c:pt>
                <c:pt idx="1">
                  <c:v>13.5</c:v>
                </c:pt>
                <c:pt idx="2">
                  <c:v>13.7</c:v>
                </c:pt>
                <c:pt idx="3">
                  <c:v>13.6</c:v>
                </c:pt>
                <c:pt idx="4">
                  <c:v>14.8</c:v>
                </c:pt>
                <c:pt idx="5">
                  <c:v>15</c:v>
                </c:pt>
                <c:pt idx="6">
                  <c:v>15</c:v>
                </c:pt>
              </c:numCache>
            </c:numRef>
          </c:val>
        </c:ser>
        <c:ser>
          <c:idx val="4"/>
          <c:order val="4"/>
          <c:tx>
            <c:strRef>
              <c:f>'1d FFR'!$G$3:$G$4</c:f>
              <c:strCache>
                <c:ptCount val="2"/>
                <c:pt idx="0">
                  <c:v>Prov</c:v>
                </c:pt>
                <c:pt idx="1">
                  <c:v>EW</c:v>
                </c:pt>
              </c:strCache>
            </c:strRef>
          </c:tx>
          <c:spPr>
            <a:solidFill>
              <a:schemeClr val="accent5"/>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FFR'!$G$5:$G$11</c:f>
              <c:numCache>
                <c:formatCode>_(* #,##0.0_);_(* \(#,##0.0\);_(* "-"??_);_(@_)</c:formatCode>
                <c:ptCount val="7"/>
                <c:pt idx="0">
                  <c:v>3.3</c:v>
                </c:pt>
                <c:pt idx="1">
                  <c:v>0.5</c:v>
                </c:pt>
                <c:pt idx="2">
                  <c:v>0</c:v>
                </c:pt>
                <c:pt idx="3">
                  <c:v>2.7</c:v>
                </c:pt>
                <c:pt idx="4">
                  <c:v>3.8</c:v>
                </c:pt>
                <c:pt idx="5">
                  <c:v>0</c:v>
                </c:pt>
                <c:pt idx="6">
                  <c:v>12.2</c:v>
                </c:pt>
              </c:numCache>
            </c:numRef>
          </c:val>
        </c:ser>
        <c:ser>
          <c:idx val="5"/>
          <c:order val="5"/>
          <c:tx>
            <c:strRef>
              <c:f>'1d FFR'!$H$3:$H$4</c:f>
              <c:strCache>
                <c:ptCount val="2"/>
                <c:pt idx="0">
                  <c:v>Prov</c:v>
                </c:pt>
                <c:pt idx="1">
                  <c:v>NS</c:v>
                </c:pt>
              </c:strCache>
            </c:strRef>
          </c:tx>
          <c:spPr>
            <a:solidFill>
              <a:schemeClr val="accent6"/>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FFR'!$H$5:$H$11</c:f>
              <c:numCache>
                <c:formatCode>_(* #,##0.0_);_(* \(#,##0.0\);_(* "-"??_);_(@_)</c:formatCode>
                <c:ptCount val="7"/>
                <c:pt idx="0">
                  <c:v>5.7</c:v>
                </c:pt>
                <c:pt idx="1">
                  <c:v>3.1</c:v>
                </c:pt>
                <c:pt idx="2">
                  <c:v>0</c:v>
                </c:pt>
                <c:pt idx="3">
                  <c:v>7.8</c:v>
                </c:pt>
                <c:pt idx="4">
                  <c:v>4.0999999999999996</c:v>
                </c:pt>
                <c:pt idx="5">
                  <c:v>0</c:v>
                </c:pt>
                <c:pt idx="6">
                  <c:v>6.1</c:v>
                </c:pt>
              </c:numCache>
            </c:numRef>
          </c:val>
        </c:ser>
        <c:ser>
          <c:idx val="6"/>
          <c:order val="6"/>
          <c:tx>
            <c:strRef>
              <c:f>'1d FFR'!$I$3:$I$4</c:f>
              <c:strCache>
                <c:ptCount val="2"/>
                <c:pt idx="0">
                  <c:v>Full</c:v>
                </c:pt>
                <c:pt idx="1">
                  <c:v>EW</c:v>
                </c:pt>
              </c:strCache>
            </c:strRef>
          </c:tx>
          <c:spPr>
            <a:solidFill>
              <a:schemeClr val="accent1">
                <a:lumMod val="60000"/>
              </a:schemeClr>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FFR'!$I$5:$I$11</c:f>
              <c:numCache>
                <c:formatCode>_(* #,##0.0_);_(* \(#,##0.0\);_(* "-"??_);_(@_)</c:formatCode>
                <c:ptCount val="7"/>
                <c:pt idx="0">
                  <c:v>0.8</c:v>
                </c:pt>
                <c:pt idx="1">
                  <c:v>0.8</c:v>
                </c:pt>
                <c:pt idx="2">
                  <c:v>0</c:v>
                </c:pt>
                <c:pt idx="3">
                  <c:v>2.2000000000000002</c:v>
                </c:pt>
                <c:pt idx="4">
                  <c:v>2.9</c:v>
                </c:pt>
                <c:pt idx="5">
                  <c:v>0</c:v>
                </c:pt>
                <c:pt idx="6">
                  <c:v>3.6</c:v>
                </c:pt>
              </c:numCache>
            </c:numRef>
          </c:val>
        </c:ser>
        <c:ser>
          <c:idx val="7"/>
          <c:order val="7"/>
          <c:tx>
            <c:strRef>
              <c:f>'1d FFR'!$J$3:$J$4</c:f>
              <c:strCache>
                <c:ptCount val="2"/>
                <c:pt idx="0">
                  <c:v>Full</c:v>
                </c:pt>
                <c:pt idx="1">
                  <c:v>NS</c:v>
                </c:pt>
              </c:strCache>
            </c:strRef>
          </c:tx>
          <c:spPr>
            <a:solidFill>
              <a:schemeClr val="accent2">
                <a:lumMod val="60000"/>
              </a:schemeClr>
            </a:solidFill>
            <a:ln>
              <a:noFill/>
            </a:ln>
            <a:effectLst/>
          </c:spPr>
          <c:invertIfNegative val="0"/>
          <c:cat>
            <c:numRef>
              <c:f>'1d FFR'!$B$5:$B$11</c:f>
              <c:numCache>
                <c:formatCode>General</c:formatCode>
                <c:ptCount val="7"/>
                <c:pt idx="0">
                  <c:v>0.64</c:v>
                </c:pt>
                <c:pt idx="1">
                  <c:v>0.86</c:v>
                </c:pt>
                <c:pt idx="2">
                  <c:v>1.38</c:v>
                </c:pt>
                <c:pt idx="3">
                  <c:v>2.25</c:v>
                </c:pt>
                <c:pt idx="4">
                  <c:v>3.9</c:v>
                </c:pt>
                <c:pt idx="5">
                  <c:v>6.95</c:v>
                </c:pt>
                <c:pt idx="6">
                  <c:v>10.35</c:v>
                </c:pt>
              </c:numCache>
            </c:numRef>
          </c:cat>
          <c:val>
            <c:numRef>
              <c:f>'1d FFR'!$J$5:$J$11</c:f>
              <c:numCache>
                <c:formatCode>_(* #,##0.0_);_(* \(#,##0.0\);_(* "-"??_);_(@_)</c:formatCode>
                <c:ptCount val="7"/>
                <c:pt idx="0">
                  <c:v>1.6</c:v>
                </c:pt>
                <c:pt idx="1">
                  <c:v>1.4</c:v>
                </c:pt>
                <c:pt idx="2">
                  <c:v>0</c:v>
                </c:pt>
                <c:pt idx="3">
                  <c:v>3.2</c:v>
                </c:pt>
                <c:pt idx="4">
                  <c:v>3.5</c:v>
                </c:pt>
                <c:pt idx="5">
                  <c:v>0</c:v>
                </c:pt>
                <c:pt idx="6">
                  <c:v>4.2</c:v>
                </c:pt>
              </c:numCache>
            </c:numRef>
          </c:val>
        </c:ser>
        <c:dLbls>
          <c:showLegendKey val="0"/>
          <c:showVal val="0"/>
          <c:showCatName val="0"/>
          <c:showSerName val="0"/>
          <c:showPercent val="0"/>
          <c:showBubbleSize val="0"/>
        </c:dLbls>
        <c:gapWidth val="219"/>
        <c:overlap val="-27"/>
        <c:axId val="91568528"/>
        <c:axId val="91568920"/>
      </c:barChart>
      <c:catAx>
        <c:axId val="9156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8920"/>
        <c:crosses val="autoZero"/>
        <c:auto val="1"/>
        <c:lblAlgn val="ctr"/>
        <c:lblOffset val="100"/>
        <c:noMultiLvlLbl val="0"/>
      </c:catAx>
      <c:valAx>
        <c:axId val="9156892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6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a:t>MRD 535: Pixel-to-Pixel Registration Error Within Frame (WIFR) - Separate Two Navigated Radiance Sample </a:t>
            </a:r>
            <a:r>
              <a:rPr lang="el-GR" sz="1800" b="0" i="0" baseline="0">
                <a:effectLst/>
              </a:rPr>
              <a:t>(μ</a:t>
            </a:r>
            <a:r>
              <a:rPr lang="en-US" sz="1800" b="0" i="0" baseline="0" dirty="0">
                <a:effectLst/>
              </a:rPr>
              <a:t>rad)</a:t>
            </a:r>
            <a:endParaRPr lang="en-US" dirty="0">
              <a:effectLst/>
            </a:endParaRPr>
          </a:p>
        </c:rich>
      </c:tx>
      <c:layout>
        <c:manualLayout>
          <c:xMode val="edge"/>
          <c:yMode val="edge"/>
          <c:x val="8.4948235016189894E-2"/>
          <c:y val="2.777774804993051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'1c WIFR'!$M$4:$M$6</c:f>
              <c:strCache>
                <c:ptCount val="3"/>
                <c:pt idx="0">
                  <c:v>Required</c:v>
                </c:pt>
                <c:pt idx="1">
                  <c:v>(MRD, mrad)</c:v>
                </c:pt>
                <c:pt idx="2">
                  <c:v>EW</c:v>
                </c:pt>
              </c:strCache>
            </c:strRef>
          </c:tx>
          <c:spPr>
            <a:solidFill>
              <a:schemeClr val="accent1"/>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WIFR'!$M$7:$M$11</c:f>
              <c:numCache>
                <c:formatCode>_(* #,##0.0_);_(* \(#,##0.0\);_(* "-"??_);_(@_)</c:formatCode>
                <c:ptCount val="5"/>
                <c:pt idx="0">
                  <c:v>28</c:v>
                </c:pt>
                <c:pt idx="1">
                  <c:v>28</c:v>
                </c:pt>
                <c:pt idx="2">
                  <c:v>28</c:v>
                </c:pt>
                <c:pt idx="3">
                  <c:v>28</c:v>
                </c:pt>
                <c:pt idx="4">
                  <c:v>28</c:v>
                </c:pt>
              </c:numCache>
            </c:numRef>
          </c:val>
        </c:ser>
        <c:ser>
          <c:idx val="1"/>
          <c:order val="1"/>
          <c:tx>
            <c:strRef>
              <c:f>'1c WIFR'!$N$4:$N$6</c:f>
              <c:strCache>
                <c:ptCount val="3"/>
                <c:pt idx="0">
                  <c:v>Required</c:v>
                </c:pt>
                <c:pt idx="1">
                  <c:v>(MRD, mrad)</c:v>
                </c:pt>
                <c:pt idx="2">
                  <c:v>NS</c:v>
                </c:pt>
              </c:strCache>
            </c:strRef>
          </c:tx>
          <c:spPr>
            <a:solidFill>
              <a:schemeClr val="accent2"/>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WIFR'!$N$7:$N$11</c:f>
              <c:numCache>
                <c:formatCode>_(* #,##0.0_);_(* \(#,##0.0\);_(* "-"??_);_(@_)</c:formatCode>
                <c:ptCount val="5"/>
                <c:pt idx="0">
                  <c:v>28</c:v>
                </c:pt>
                <c:pt idx="1">
                  <c:v>28</c:v>
                </c:pt>
                <c:pt idx="2">
                  <c:v>28</c:v>
                </c:pt>
                <c:pt idx="3">
                  <c:v>28</c:v>
                </c:pt>
                <c:pt idx="4">
                  <c:v>28</c:v>
                </c:pt>
              </c:numCache>
            </c:numRef>
          </c:val>
        </c:ser>
        <c:ser>
          <c:idx val="2"/>
          <c:order val="2"/>
          <c:tx>
            <c:strRef>
              <c:f>'1c WIFR'!$O$4:$O$6</c:f>
              <c:strCache>
                <c:ptCount val="3"/>
                <c:pt idx="0">
                  <c:v>Expected</c:v>
                </c:pt>
                <c:pt idx="1">
                  <c:v>(Baseline, mrad)</c:v>
                </c:pt>
                <c:pt idx="2">
                  <c:v>EW</c:v>
                </c:pt>
              </c:strCache>
            </c:strRef>
          </c:tx>
          <c:spPr>
            <a:solidFill>
              <a:schemeClr val="accent3"/>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WIFR'!$O$7:$O$11</c:f>
              <c:numCache>
                <c:formatCode>_(* #,##0.0_);_(* \(#,##0.0\);_(* "-"??_);_(@_)</c:formatCode>
                <c:ptCount val="5"/>
                <c:pt idx="0">
                  <c:v>12.6</c:v>
                </c:pt>
                <c:pt idx="1">
                  <c:v>12.6</c:v>
                </c:pt>
                <c:pt idx="2">
                  <c:v>12.6</c:v>
                </c:pt>
                <c:pt idx="3">
                  <c:v>12.6</c:v>
                </c:pt>
                <c:pt idx="4">
                  <c:v>13.2</c:v>
                </c:pt>
              </c:numCache>
            </c:numRef>
          </c:val>
        </c:ser>
        <c:ser>
          <c:idx val="3"/>
          <c:order val="3"/>
          <c:tx>
            <c:strRef>
              <c:f>'1c WIFR'!$P$4:$P$6</c:f>
              <c:strCache>
                <c:ptCount val="3"/>
                <c:pt idx="0">
                  <c:v>Expected</c:v>
                </c:pt>
                <c:pt idx="1">
                  <c:v>(Baseline, mrad)</c:v>
                </c:pt>
                <c:pt idx="2">
                  <c:v>NS</c:v>
                </c:pt>
              </c:strCache>
            </c:strRef>
          </c:tx>
          <c:spPr>
            <a:solidFill>
              <a:schemeClr val="accent4"/>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WIFR'!$P$7:$P$11</c:f>
              <c:numCache>
                <c:formatCode>_(* #,##0.0_);_(* \(#,##0.0\);_(* "-"??_);_(@_)</c:formatCode>
                <c:ptCount val="5"/>
                <c:pt idx="0">
                  <c:v>12.6</c:v>
                </c:pt>
                <c:pt idx="1">
                  <c:v>12.6</c:v>
                </c:pt>
                <c:pt idx="2">
                  <c:v>12.6</c:v>
                </c:pt>
                <c:pt idx="3">
                  <c:v>12.6</c:v>
                </c:pt>
                <c:pt idx="4">
                  <c:v>13.2</c:v>
                </c:pt>
              </c:numCache>
            </c:numRef>
          </c:val>
        </c:ser>
        <c:ser>
          <c:idx val="4"/>
          <c:order val="4"/>
          <c:tx>
            <c:strRef>
              <c:f>'1c WIFR'!$Q$4:$Q$6</c:f>
              <c:strCache>
                <c:ptCount val="3"/>
                <c:pt idx="0">
                  <c:v>Provisional</c:v>
                </c:pt>
                <c:pt idx="1">
                  <c:v>(mrad)</c:v>
                </c:pt>
                <c:pt idx="2">
                  <c:v>EW</c:v>
                </c:pt>
              </c:strCache>
            </c:strRef>
          </c:tx>
          <c:spPr>
            <a:solidFill>
              <a:schemeClr val="accent5"/>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WIFR'!$Q$7:$Q$11</c:f>
              <c:numCache>
                <c:formatCode>_(* #,##0.0_);_(* \(#,##0.0\);_(* "-"??_);_(@_)</c:formatCode>
                <c:ptCount val="5"/>
                <c:pt idx="0">
                  <c:v>1.9</c:v>
                </c:pt>
                <c:pt idx="1">
                  <c:v>3.9</c:v>
                </c:pt>
                <c:pt idx="2">
                  <c:v>15.2</c:v>
                </c:pt>
                <c:pt idx="3">
                  <c:v>23.6</c:v>
                </c:pt>
                <c:pt idx="4">
                  <c:v>25.7</c:v>
                </c:pt>
              </c:numCache>
            </c:numRef>
          </c:val>
        </c:ser>
        <c:ser>
          <c:idx val="5"/>
          <c:order val="5"/>
          <c:tx>
            <c:strRef>
              <c:f>'1c WIFR'!$R$4:$R$6</c:f>
              <c:strCache>
                <c:ptCount val="3"/>
                <c:pt idx="0">
                  <c:v>Provisional</c:v>
                </c:pt>
                <c:pt idx="1">
                  <c:v>(mrad)</c:v>
                </c:pt>
                <c:pt idx="2">
                  <c:v>NS</c:v>
                </c:pt>
              </c:strCache>
            </c:strRef>
          </c:tx>
          <c:spPr>
            <a:solidFill>
              <a:schemeClr val="accent6"/>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WIFR'!$R$7:$R$11</c:f>
              <c:numCache>
                <c:formatCode>_(* #,##0.0_);_(* \(#,##0.0\);_(* "-"??_);_(@_)</c:formatCode>
                <c:ptCount val="5"/>
                <c:pt idx="0">
                  <c:v>1.9</c:v>
                </c:pt>
                <c:pt idx="1">
                  <c:v>3.9</c:v>
                </c:pt>
                <c:pt idx="2">
                  <c:v>15.2</c:v>
                </c:pt>
                <c:pt idx="3">
                  <c:v>23.6</c:v>
                </c:pt>
                <c:pt idx="4">
                  <c:v>25.7</c:v>
                </c:pt>
              </c:numCache>
            </c:numRef>
          </c:val>
        </c:ser>
        <c:ser>
          <c:idx val="6"/>
          <c:order val="6"/>
          <c:tx>
            <c:strRef>
              <c:f>'1c WIFR'!$S$4:$S$6</c:f>
              <c:strCache>
                <c:ptCount val="3"/>
                <c:pt idx="0">
                  <c:v>Validated</c:v>
                </c:pt>
                <c:pt idx="1">
                  <c:v>(mrad)</c:v>
                </c:pt>
                <c:pt idx="2">
                  <c:v>EW</c:v>
                </c:pt>
              </c:strCache>
            </c:strRef>
          </c:tx>
          <c:spPr>
            <a:solidFill>
              <a:schemeClr val="accent1">
                <a:lumMod val="60000"/>
              </a:schemeClr>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WIFR'!$S$7:$S$11</c:f>
              <c:numCache>
                <c:formatCode>_(* #,##0.0_);_(* \(#,##0.0\);_(* "-"??_);_(@_)</c:formatCode>
                <c:ptCount val="5"/>
                <c:pt idx="0">
                  <c:v>4.4000000000000004</c:v>
                </c:pt>
                <c:pt idx="1">
                  <c:v>7.4</c:v>
                </c:pt>
                <c:pt idx="2">
                  <c:v>25.2</c:v>
                </c:pt>
                <c:pt idx="3">
                  <c:v>24.1</c:v>
                </c:pt>
                <c:pt idx="4">
                  <c:v>26.5</c:v>
                </c:pt>
              </c:numCache>
            </c:numRef>
          </c:val>
        </c:ser>
        <c:ser>
          <c:idx val="7"/>
          <c:order val="7"/>
          <c:tx>
            <c:strRef>
              <c:f>'1c WIFR'!$T$4:$T$6</c:f>
              <c:strCache>
                <c:ptCount val="3"/>
                <c:pt idx="0">
                  <c:v>Validated</c:v>
                </c:pt>
                <c:pt idx="1">
                  <c:v>(mrad)</c:v>
                </c:pt>
                <c:pt idx="2">
                  <c:v>NS</c:v>
                </c:pt>
              </c:strCache>
            </c:strRef>
          </c:tx>
          <c:spPr>
            <a:solidFill>
              <a:schemeClr val="accent2">
                <a:lumMod val="60000"/>
              </a:schemeClr>
            </a:solidFill>
            <a:ln>
              <a:noFill/>
            </a:ln>
            <a:effectLst/>
          </c:spPr>
          <c:invertIfNegative val="0"/>
          <c:cat>
            <c:numRef>
              <c:f>'1c WIFR'!$L$7:$L$11</c:f>
              <c:numCache>
                <c:formatCode>_(* #,##0.00_);_(* \(#,##0.00\);_(* "-"??_);_(@_)</c:formatCode>
                <c:ptCount val="5"/>
                <c:pt idx="0">
                  <c:v>0.64</c:v>
                </c:pt>
                <c:pt idx="1">
                  <c:v>0.86</c:v>
                </c:pt>
                <c:pt idx="2">
                  <c:v>2.25</c:v>
                </c:pt>
                <c:pt idx="3">
                  <c:v>3.9</c:v>
                </c:pt>
                <c:pt idx="4">
                  <c:v>10.35</c:v>
                </c:pt>
              </c:numCache>
            </c:numRef>
          </c:cat>
          <c:val>
            <c:numRef>
              <c:f>'1c WIFR'!$T$7:$T$11</c:f>
              <c:numCache>
                <c:formatCode>_(* #,##0.0_);_(* \(#,##0.0\);_(* "-"??_);_(@_)</c:formatCode>
                <c:ptCount val="5"/>
                <c:pt idx="0">
                  <c:v>3.8</c:v>
                </c:pt>
                <c:pt idx="1">
                  <c:v>7.1</c:v>
                </c:pt>
                <c:pt idx="2">
                  <c:v>24.1</c:v>
                </c:pt>
                <c:pt idx="3">
                  <c:v>23.8</c:v>
                </c:pt>
                <c:pt idx="4">
                  <c:v>25.3</c:v>
                </c:pt>
              </c:numCache>
            </c:numRef>
          </c:val>
        </c:ser>
        <c:dLbls>
          <c:showLegendKey val="0"/>
          <c:showVal val="0"/>
          <c:showCatName val="0"/>
          <c:showSerName val="0"/>
          <c:showPercent val="0"/>
          <c:showBubbleSize val="0"/>
        </c:dLbls>
        <c:gapWidth val="219"/>
        <c:overlap val="-27"/>
        <c:axId val="339019752"/>
        <c:axId val="339020144"/>
      </c:barChart>
      <c:catAx>
        <c:axId val="339019752"/>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144"/>
        <c:crosses val="autoZero"/>
        <c:auto val="1"/>
        <c:lblAlgn val="ctr"/>
        <c:lblOffset val="100"/>
        <c:noMultiLvlLbl val="0"/>
      </c:catAx>
      <c:valAx>
        <c:axId val="339020144"/>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19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a:t>MRD 535: Pixel-to-Pixel Registration Error Within Frame (WIFR) - Register Two Adjacent Lines/Swaths </a:t>
            </a:r>
            <a:r>
              <a:rPr lang="el-GR" sz="1800" b="0" i="0" baseline="0">
                <a:effectLst/>
              </a:rPr>
              <a:t>(μ</a:t>
            </a:r>
            <a:r>
              <a:rPr lang="en-US" sz="1800" b="0" i="0" baseline="0" dirty="0">
                <a:effectLst/>
              </a:rPr>
              <a:t>rad)</a:t>
            </a:r>
            <a:endParaRPr lang="en-US" dirty="0">
              <a:effectLst/>
            </a:endParaRPr>
          </a:p>
        </c:rich>
      </c:tx>
      <c:layout>
        <c:manualLayout>
          <c:xMode val="edge"/>
          <c:yMode val="edge"/>
          <c:x val="0.10375421784232963"/>
          <c:y val="2.378089185729834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'1c WIFR'!$M$18:$M$20</c:f>
              <c:strCache>
                <c:ptCount val="3"/>
                <c:pt idx="0">
                  <c:v>Required</c:v>
                </c:pt>
                <c:pt idx="1">
                  <c:v>(MRD, mrad)</c:v>
                </c:pt>
                <c:pt idx="2">
                  <c:v>EW</c:v>
                </c:pt>
              </c:strCache>
            </c:strRef>
          </c:tx>
          <c:spPr>
            <a:solidFill>
              <a:schemeClr val="accent1"/>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WIFR'!$M$21:$M$25</c:f>
              <c:numCache>
                <c:formatCode>_(* #,##0.0_);_(* \(#,##0.0\);_(* "-"??_);_(@_)</c:formatCode>
                <c:ptCount val="5"/>
                <c:pt idx="0">
                  <c:v>7.8</c:v>
                </c:pt>
                <c:pt idx="1">
                  <c:v>7.8</c:v>
                </c:pt>
                <c:pt idx="2">
                  <c:v>7.8</c:v>
                </c:pt>
                <c:pt idx="3">
                  <c:v>7.8</c:v>
                </c:pt>
                <c:pt idx="4">
                  <c:v>7.8</c:v>
                </c:pt>
              </c:numCache>
            </c:numRef>
          </c:val>
        </c:ser>
        <c:ser>
          <c:idx val="1"/>
          <c:order val="1"/>
          <c:tx>
            <c:strRef>
              <c:f>'1c WIFR'!$N$18:$N$20</c:f>
              <c:strCache>
                <c:ptCount val="3"/>
                <c:pt idx="0">
                  <c:v>Required</c:v>
                </c:pt>
                <c:pt idx="1">
                  <c:v>(MRD, mrad)</c:v>
                </c:pt>
                <c:pt idx="2">
                  <c:v>NS</c:v>
                </c:pt>
              </c:strCache>
            </c:strRef>
          </c:tx>
          <c:spPr>
            <a:solidFill>
              <a:schemeClr val="accent2"/>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WIFR'!$N$21:$N$25</c:f>
              <c:numCache>
                <c:formatCode>_(* #,##0.0_);_(* \(#,##0.0\);_(* "-"??_);_(@_)</c:formatCode>
                <c:ptCount val="5"/>
                <c:pt idx="0">
                  <c:v>7.8</c:v>
                </c:pt>
                <c:pt idx="1">
                  <c:v>7.8</c:v>
                </c:pt>
                <c:pt idx="2">
                  <c:v>7.8</c:v>
                </c:pt>
                <c:pt idx="3">
                  <c:v>7.8</c:v>
                </c:pt>
                <c:pt idx="4">
                  <c:v>7.8</c:v>
                </c:pt>
              </c:numCache>
            </c:numRef>
          </c:val>
        </c:ser>
        <c:ser>
          <c:idx val="2"/>
          <c:order val="2"/>
          <c:tx>
            <c:strRef>
              <c:f>'1c WIFR'!$O$18:$O$20</c:f>
              <c:strCache>
                <c:ptCount val="3"/>
                <c:pt idx="0">
                  <c:v>Required</c:v>
                </c:pt>
                <c:pt idx="1">
                  <c:v>(PORD, mrad)</c:v>
                </c:pt>
                <c:pt idx="2">
                  <c:v>EW</c:v>
                </c:pt>
              </c:strCache>
            </c:strRef>
          </c:tx>
          <c:spPr>
            <a:solidFill>
              <a:schemeClr val="accent3"/>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WIFR'!$O$21:$O$25</c:f>
              <c:numCache>
                <c:formatCode>_(* #,##0.0_);_(* \(#,##0.0\);_(* "-"??_);_(@_)</c:formatCode>
                <c:ptCount val="5"/>
                <c:pt idx="0">
                  <c:v>5.6</c:v>
                </c:pt>
                <c:pt idx="1">
                  <c:v>5.6</c:v>
                </c:pt>
                <c:pt idx="2">
                  <c:v>5.6</c:v>
                </c:pt>
                <c:pt idx="3">
                  <c:v>5.6</c:v>
                </c:pt>
                <c:pt idx="4">
                  <c:v>5.6</c:v>
                </c:pt>
              </c:numCache>
            </c:numRef>
          </c:val>
        </c:ser>
        <c:ser>
          <c:idx val="3"/>
          <c:order val="3"/>
          <c:tx>
            <c:strRef>
              <c:f>'1c WIFR'!$P$18:$P$20</c:f>
              <c:strCache>
                <c:ptCount val="3"/>
                <c:pt idx="0">
                  <c:v>Required</c:v>
                </c:pt>
                <c:pt idx="1">
                  <c:v>(PORD, mrad)</c:v>
                </c:pt>
                <c:pt idx="2">
                  <c:v>NS</c:v>
                </c:pt>
              </c:strCache>
            </c:strRef>
          </c:tx>
          <c:spPr>
            <a:solidFill>
              <a:schemeClr val="accent4"/>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WIFR'!$P$21:$P$25</c:f>
              <c:numCache>
                <c:formatCode>_(* #,##0.0_);_(* \(#,##0.0\);_(* "-"??_);_(@_)</c:formatCode>
                <c:ptCount val="5"/>
                <c:pt idx="0">
                  <c:v>5.6</c:v>
                </c:pt>
                <c:pt idx="1">
                  <c:v>5.6</c:v>
                </c:pt>
                <c:pt idx="2">
                  <c:v>5.6</c:v>
                </c:pt>
                <c:pt idx="3">
                  <c:v>5.6</c:v>
                </c:pt>
                <c:pt idx="4">
                  <c:v>5.6</c:v>
                </c:pt>
              </c:numCache>
            </c:numRef>
          </c:val>
        </c:ser>
        <c:ser>
          <c:idx val="4"/>
          <c:order val="4"/>
          <c:tx>
            <c:strRef>
              <c:f>'1c WIFR'!$Q$18:$Q$20</c:f>
              <c:strCache>
                <c:ptCount val="3"/>
                <c:pt idx="0">
                  <c:v>Expected</c:v>
                </c:pt>
                <c:pt idx="1">
                  <c:v>(Baseline, mrad)</c:v>
                </c:pt>
                <c:pt idx="2">
                  <c:v>EW</c:v>
                </c:pt>
              </c:strCache>
            </c:strRef>
          </c:tx>
          <c:spPr>
            <a:solidFill>
              <a:schemeClr val="accent5"/>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WIFR'!$Q$21:$Q$25</c:f>
              <c:numCache>
                <c:formatCode>_(* #,##0.0_);_(* \(#,##0.0\);_(* "-"??_);_(@_)</c:formatCode>
                <c:ptCount val="5"/>
                <c:pt idx="0">
                  <c:v>4.5999999999999996</c:v>
                </c:pt>
                <c:pt idx="1">
                  <c:v>4.7</c:v>
                </c:pt>
                <c:pt idx="2">
                  <c:v>4.7</c:v>
                </c:pt>
                <c:pt idx="3">
                  <c:v>5.4</c:v>
                </c:pt>
                <c:pt idx="4">
                  <c:v>5.5</c:v>
                </c:pt>
              </c:numCache>
            </c:numRef>
          </c:val>
        </c:ser>
        <c:ser>
          <c:idx val="5"/>
          <c:order val="5"/>
          <c:tx>
            <c:strRef>
              <c:f>'1c WIFR'!$R$18:$R$20</c:f>
              <c:strCache>
                <c:ptCount val="3"/>
                <c:pt idx="0">
                  <c:v>Expected</c:v>
                </c:pt>
                <c:pt idx="1">
                  <c:v>(Baseline, mrad)</c:v>
                </c:pt>
                <c:pt idx="2">
                  <c:v>NS</c:v>
                </c:pt>
              </c:strCache>
            </c:strRef>
          </c:tx>
          <c:spPr>
            <a:solidFill>
              <a:schemeClr val="accent6"/>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WIFR'!$R$21:$R$25</c:f>
              <c:numCache>
                <c:formatCode>_(* #,##0.0_);_(* \(#,##0.0\);_(* "-"??_);_(@_)</c:formatCode>
                <c:ptCount val="5"/>
                <c:pt idx="0">
                  <c:v>6</c:v>
                </c:pt>
                <c:pt idx="1">
                  <c:v>6.1</c:v>
                </c:pt>
                <c:pt idx="2">
                  <c:v>6.1</c:v>
                </c:pt>
                <c:pt idx="3">
                  <c:v>6.9</c:v>
                </c:pt>
                <c:pt idx="4">
                  <c:v>7.2</c:v>
                </c:pt>
              </c:numCache>
            </c:numRef>
          </c:val>
        </c:ser>
        <c:ser>
          <c:idx val="6"/>
          <c:order val="6"/>
          <c:tx>
            <c:strRef>
              <c:f>'1c WIFR'!$S$18:$S$20</c:f>
              <c:strCache>
                <c:ptCount val="3"/>
                <c:pt idx="0">
                  <c:v>Provisional</c:v>
                </c:pt>
                <c:pt idx="1">
                  <c:v>(mrad)</c:v>
                </c:pt>
                <c:pt idx="2">
                  <c:v>EW</c:v>
                </c:pt>
              </c:strCache>
            </c:strRef>
          </c:tx>
          <c:spPr>
            <a:solidFill>
              <a:schemeClr val="accent1">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WIFR'!$S$21:$S$25</c:f>
              <c:numCache>
                <c:formatCode>_(* #,##0.0_);_(* \(#,##0.0\);_(* "-"??_);_(@_)</c:formatCode>
                <c:ptCount val="5"/>
                <c:pt idx="0">
                  <c:v>3</c:v>
                </c:pt>
                <c:pt idx="1">
                  <c:v>3.6</c:v>
                </c:pt>
                <c:pt idx="2">
                  <c:v>50</c:v>
                </c:pt>
                <c:pt idx="3">
                  <c:v>68.900000000000006</c:v>
                </c:pt>
                <c:pt idx="4">
                  <c:v>11.2</c:v>
                </c:pt>
              </c:numCache>
            </c:numRef>
          </c:val>
        </c:ser>
        <c:ser>
          <c:idx val="7"/>
          <c:order val="7"/>
          <c:tx>
            <c:strRef>
              <c:f>'1c WIFR'!$T$18:$T$20</c:f>
              <c:strCache>
                <c:ptCount val="3"/>
                <c:pt idx="0">
                  <c:v>Provisional</c:v>
                </c:pt>
                <c:pt idx="1">
                  <c:v>(mrad)</c:v>
                </c:pt>
                <c:pt idx="2">
                  <c:v>NS</c:v>
                </c:pt>
              </c:strCache>
            </c:strRef>
          </c:tx>
          <c:spPr>
            <a:solidFill>
              <a:schemeClr val="accent2">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WIFR'!$T$21:$T$25</c:f>
              <c:numCache>
                <c:formatCode>_(* #,##0.0_);_(* \(#,##0.0\);_(* "-"??_);_(@_)</c:formatCode>
                <c:ptCount val="5"/>
                <c:pt idx="0">
                  <c:v>1.5</c:v>
                </c:pt>
                <c:pt idx="1">
                  <c:v>10</c:v>
                </c:pt>
                <c:pt idx="2">
                  <c:v>17.2</c:v>
                </c:pt>
                <c:pt idx="3">
                  <c:v>36</c:v>
                </c:pt>
                <c:pt idx="4">
                  <c:v>35.700000000000003</c:v>
                </c:pt>
              </c:numCache>
            </c:numRef>
          </c:val>
        </c:ser>
        <c:ser>
          <c:idx val="8"/>
          <c:order val="8"/>
          <c:tx>
            <c:strRef>
              <c:f>'1c WIFR'!$U$18:$U$20</c:f>
              <c:strCache>
                <c:ptCount val="3"/>
                <c:pt idx="0">
                  <c:v>Validated</c:v>
                </c:pt>
                <c:pt idx="1">
                  <c:v>(mrad)</c:v>
                </c:pt>
                <c:pt idx="2">
                  <c:v>EW</c:v>
                </c:pt>
              </c:strCache>
            </c:strRef>
          </c:tx>
          <c:spPr>
            <a:solidFill>
              <a:schemeClr val="accent3">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WIFR'!$U$21:$U$25</c:f>
              <c:numCache>
                <c:formatCode>_(* #,##0.0_);_(* \(#,##0.0\);_(* "-"??_);_(@_)</c:formatCode>
                <c:ptCount val="5"/>
                <c:pt idx="0">
                  <c:v>1.44</c:v>
                </c:pt>
                <c:pt idx="1">
                  <c:v>4.3</c:v>
                </c:pt>
                <c:pt idx="2">
                  <c:v>12.5</c:v>
                </c:pt>
                <c:pt idx="3">
                  <c:v>12.9</c:v>
                </c:pt>
                <c:pt idx="4">
                  <c:v>18.100000000000001</c:v>
                </c:pt>
              </c:numCache>
            </c:numRef>
          </c:val>
        </c:ser>
        <c:ser>
          <c:idx val="9"/>
          <c:order val="9"/>
          <c:tx>
            <c:strRef>
              <c:f>'1c WIFR'!$V$18:$V$20</c:f>
              <c:strCache>
                <c:ptCount val="3"/>
                <c:pt idx="0">
                  <c:v>Validated</c:v>
                </c:pt>
                <c:pt idx="1">
                  <c:v>(mrad)</c:v>
                </c:pt>
                <c:pt idx="2">
                  <c:v>NS</c:v>
                </c:pt>
              </c:strCache>
            </c:strRef>
          </c:tx>
          <c:spPr>
            <a:solidFill>
              <a:schemeClr val="accent4">
                <a:lumMod val="60000"/>
              </a:schemeClr>
            </a:solidFill>
            <a:ln>
              <a:noFill/>
            </a:ln>
            <a:effectLst/>
          </c:spPr>
          <c:invertIfNegative val="0"/>
          <c:cat>
            <c:numRef>
              <c:f>'1c WIFR'!$L$21:$L$25</c:f>
              <c:numCache>
                <c:formatCode>_(* #,##0.00_);_(* \(#,##0.00\);_(* "-"??_);_(@_)</c:formatCode>
                <c:ptCount val="5"/>
                <c:pt idx="0">
                  <c:v>0.64</c:v>
                </c:pt>
                <c:pt idx="1">
                  <c:v>0.86</c:v>
                </c:pt>
                <c:pt idx="2">
                  <c:v>2.25</c:v>
                </c:pt>
                <c:pt idx="3">
                  <c:v>3.9</c:v>
                </c:pt>
                <c:pt idx="4">
                  <c:v>10.35</c:v>
                </c:pt>
              </c:numCache>
            </c:numRef>
          </c:cat>
          <c:val>
            <c:numRef>
              <c:f>'1c WIFR'!$V$21:$V$25</c:f>
              <c:numCache>
                <c:formatCode>_(* #,##0.0_);_(* \(#,##0.0\);_(* "-"??_);_(@_)</c:formatCode>
                <c:ptCount val="5"/>
                <c:pt idx="0">
                  <c:v>0.86</c:v>
                </c:pt>
                <c:pt idx="1">
                  <c:v>2.2999999999999998</c:v>
                </c:pt>
                <c:pt idx="2">
                  <c:v>10.1</c:v>
                </c:pt>
                <c:pt idx="3">
                  <c:v>9.6999999999999993</c:v>
                </c:pt>
                <c:pt idx="4">
                  <c:v>9.1</c:v>
                </c:pt>
              </c:numCache>
            </c:numRef>
          </c:val>
        </c:ser>
        <c:dLbls>
          <c:showLegendKey val="0"/>
          <c:showVal val="0"/>
          <c:showCatName val="0"/>
          <c:showSerName val="0"/>
          <c:showPercent val="0"/>
          <c:showBubbleSize val="0"/>
        </c:dLbls>
        <c:gapWidth val="219"/>
        <c:overlap val="-27"/>
        <c:axId val="339020536"/>
        <c:axId val="339020928"/>
      </c:barChart>
      <c:catAx>
        <c:axId val="339020536"/>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928"/>
        <c:crosses val="autoZero"/>
        <c:auto val="1"/>
        <c:lblAlgn val="ctr"/>
        <c:lblOffset val="100"/>
        <c:noMultiLvlLbl val="0"/>
      </c:catAx>
      <c:valAx>
        <c:axId val="339020928"/>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9020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i="0" baseline="0" dirty="0">
                <a:solidFill>
                  <a:schemeClr val="tx1"/>
                </a:solidFill>
              </a:rPr>
              <a:t>G16 ABI - CrIS/IASI Tb Bias</a:t>
            </a:r>
          </a:p>
        </c:rich>
      </c:tx>
      <c:layout>
        <c:manualLayout>
          <c:xMode val="edge"/>
          <c:yMode val="edge"/>
          <c:x val="0.21569686930448909"/>
          <c:y val="6.1708359490551335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707895888013999"/>
          <c:y val="0.27711468358121899"/>
          <c:w val="0.80236548556430443"/>
          <c:h val="0.68897309711286092"/>
        </c:manualLayout>
      </c:layout>
      <c:barChart>
        <c:barDir val="col"/>
        <c:grouping val="clustered"/>
        <c:varyColors val="0"/>
        <c:ser>
          <c:idx val="0"/>
          <c:order val="0"/>
          <c:tx>
            <c:strRef>
              <c:f>Sheet1!$A$4</c:f>
              <c:strCache>
                <c:ptCount val="1"/>
                <c:pt idx="0">
                  <c:v>ABI-IASI</c:v>
                </c:pt>
              </c:strCache>
            </c:strRef>
          </c:tx>
          <c:spPr>
            <a:solidFill>
              <a:schemeClr val="accent1"/>
            </a:solidFill>
            <a:ln>
              <a:noFill/>
            </a:ln>
            <a:effectLst/>
          </c:spPr>
          <c:invertIfNegative val="0"/>
          <c:cat>
            <c:strRef>
              <c:f>Sheet1!$B$3:$K$3</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Sheet1!$B$4:$K$4</c:f>
              <c:numCache>
                <c:formatCode>General</c:formatCode>
                <c:ptCount val="10"/>
                <c:pt idx="0">
                  <c:v>-0.17399999999999999</c:v>
                </c:pt>
                <c:pt idx="1">
                  <c:v>-0.22500000000000001</c:v>
                </c:pt>
                <c:pt idx="2">
                  <c:v>-0.251</c:v>
                </c:pt>
                <c:pt idx="3">
                  <c:v>-0.18</c:v>
                </c:pt>
                <c:pt idx="4">
                  <c:v>-0.215</c:v>
                </c:pt>
                <c:pt idx="5">
                  <c:v>-0.23499999999999999</c:v>
                </c:pt>
                <c:pt idx="6">
                  <c:v>-0.217</c:v>
                </c:pt>
                <c:pt idx="7">
                  <c:v>-0.14799999999999999</c:v>
                </c:pt>
                <c:pt idx="8">
                  <c:v>-0.156</c:v>
                </c:pt>
                <c:pt idx="9">
                  <c:v>-0.30499999999999999</c:v>
                </c:pt>
              </c:numCache>
            </c:numRef>
          </c:val>
        </c:ser>
        <c:ser>
          <c:idx val="1"/>
          <c:order val="1"/>
          <c:tx>
            <c:strRef>
              <c:f>Sheet1!$A$5</c:f>
              <c:strCache>
                <c:ptCount val="1"/>
                <c:pt idx="0">
                  <c:v>ABI-CRIS</c:v>
                </c:pt>
              </c:strCache>
            </c:strRef>
          </c:tx>
          <c:spPr>
            <a:solidFill>
              <a:schemeClr val="accent2"/>
            </a:solidFill>
            <a:ln>
              <a:noFill/>
            </a:ln>
            <a:effectLst/>
          </c:spPr>
          <c:invertIfNegative val="0"/>
          <c:val>
            <c:numRef>
              <c:f>Sheet1!$B$5:$K$5</c:f>
              <c:numCache>
                <c:formatCode>General</c:formatCode>
                <c:ptCount val="10"/>
                <c:pt idx="2">
                  <c:v>-0.26900000000000002</c:v>
                </c:pt>
                <c:pt idx="3">
                  <c:v>-0.20200000000000001</c:v>
                </c:pt>
                <c:pt idx="5">
                  <c:v>-0.189</c:v>
                </c:pt>
                <c:pt idx="6">
                  <c:v>-0.222</c:v>
                </c:pt>
                <c:pt idx="7">
                  <c:v>-0.16300000000000001</c:v>
                </c:pt>
                <c:pt idx="8">
                  <c:v>-0.18</c:v>
                </c:pt>
                <c:pt idx="9">
                  <c:v>-0.28699999999999998</c:v>
                </c:pt>
              </c:numCache>
            </c:numRef>
          </c:val>
        </c:ser>
        <c:dLbls>
          <c:showLegendKey val="0"/>
          <c:showVal val="0"/>
          <c:showCatName val="0"/>
          <c:showSerName val="0"/>
          <c:showPercent val="0"/>
          <c:showBubbleSize val="0"/>
        </c:dLbls>
        <c:gapWidth val="219"/>
        <c:overlap val="-27"/>
        <c:axId val="92021088"/>
        <c:axId val="92021480"/>
      </c:barChart>
      <c:catAx>
        <c:axId val="9202108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92021480"/>
        <c:crosses val="autoZero"/>
        <c:auto val="1"/>
        <c:lblAlgn val="ctr"/>
        <c:lblOffset val="100"/>
        <c:noMultiLvlLbl val="0"/>
      </c:catAx>
      <c:valAx>
        <c:axId val="92021480"/>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i="0" baseline="0" dirty="0">
                    <a:solidFill>
                      <a:schemeClr val="tx1"/>
                    </a:solidFill>
                  </a:rPr>
                  <a:t>ABI - IASI(K)</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202108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Navigation Errors For Selected Channels During Eclipse (</a:t>
            </a:r>
            <a:r>
              <a:rPr lang="el-GR"/>
              <a:t>μ</a:t>
            </a:r>
            <a:r>
              <a:rPr lang="en-US" dirty="0"/>
              <a:t>rad)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'1a Nav Error'!$D$16:$D$17</c:f>
              <c:strCache>
                <c:ptCount val="2"/>
                <c:pt idx="0">
                  <c:v>MRD</c:v>
                </c:pt>
                <c:pt idx="1">
                  <c:v>EW</c:v>
                </c:pt>
              </c:strCache>
            </c:strRef>
          </c:tx>
          <c:spPr>
            <a:solidFill>
              <a:schemeClr val="accent1"/>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Error'!$D$18:$D$24</c:f>
              <c:numCache>
                <c:formatCode>_(* #,##0.0_);_(* \(#,##0.0\);_(* "-"??_);_(@_)</c:formatCode>
                <c:ptCount val="7"/>
                <c:pt idx="0">
                  <c:v>28</c:v>
                </c:pt>
                <c:pt idx="1">
                  <c:v>28</c:v>
                </c:pt>
                <c:pt idx="2">
                  <c:v>28</c:v>
                </c:pt>
                <c:pt idx="3">
                  <c:v>28</c:v>
                </c:pt>
                <c:pt idx="4">
                  <c:v>42</c:v>
                </c:pt>
                <c:pt idx="5">
                  <c:v>28</c:v>
                </c:pt>
                <c:pt idx="6">
                  <c:v>42</c:v>
                </c:pt>
              </c:numCache>
            </c:numRef>
          </c:val>
        </c:ser>
        <c:ser>
          <c:idx val="1"/>
          <c:order val="1"/>
          <c:tx>
            <c:strRef>
              <c:f>'1a Nav Error'!$E$16:$E$17</c:f>
              <c:strCache>
                <c:ptCount val="2"/>
                <c:pt idx="0">
                  <c:v>MRD</c:v>
                </c:pt>
                <c:pt idx="1">
                  <c:v>NS</c:v>
                </c:pt>
              </c:strCache>
            </c:strRef>
          </c:tx>
          <c:spPr>
            <a:solidFill>
              <a:schemeClr val="accent2"/>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Error'!$E$18:$E$24</c:f>
              <c:numCache>
                <c:formatCode>_(* #,##0.0_);_(* \(#,##0.0\);_(* "-"??_);_(@_)</c:formatCode>
                <c:ptCount val="7"/>
                <c:pt idx="0">
                  <c:v>28</c:v>
                </c:pt>
                <c:pt idx="1">
                  <c:v>28</c:v>
                </c:pt>
                <c:pt idx="2">
                  <c:v>28</c:v>
                </c:pt>
                <c:pt idx="3">
                  <c:v>28</c:v>
                </c:pt>
                <c:pt idx="4">
                  <c:v>42</c:v>
                </c:pt>
                <c:pt idx="5">
                  <c:v>28</c:v>
                </c:pt>
                <c:pt idx="6">
                  <c:v>42</c:v>
                </c:pt>
              </c:numCache>
            </c:numRef>
          </c:val>
        </c:ser>
        <c:ser>
          <c:idx val="2"/>
          <c:order val="2"/>
          <c:tx>
            <c:strRef>
              <c:f>'1a Nav Error'!$F$16:$F$17</c:f>
              <c:strCache>
                <c:ptCount val="2"/>
                <c:pt idx="0">
                  <c:v>Baseline</c:v>
                </c:pt>
                <c:pt idx="1">
                  <c:v>EW</c:v>
                </c:pt>
              </c:strCache>
            </c:strRef>
          </c:tx>
          <c:spPr>
            <a:solidFill>
              <a:schemeClr val="accent3"/>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Error'!$F$18:$F$24</c:f>
              <c:numCache>
                <c:formatCode>_(* #,##0.0_);_(* \(#,##0.0\);_(* "-"??_);_(@_)</c:formatCode>
                <c:ptCount val="7"/>
                <c:pt idx="0">
                  <c:v>10.4</c:v>
                </c:pt>
                <c:pt idx="1">
                  <c:v>10.5</c:v>
                </c:pt>
                <c:pt idx="2">
                  <c:v>11</c:v>
                </c:pt>
                <c:pt idx="3">
                  <c:v>10.6</c:v>
                </c:pt>
                <c:pt idx="4">
                  <c:v>11.4</c:v>
                </c:pt>
                <c:pt idx="5">
                  <c:v>11.6</c:v>
                </c:pt>
                <c:pt idx="6">
                  <c:v>11.9</c:v>
                </c:pt>
              </c:numCache>
            </c:numRef>
          </c:val>
        </c:ser>
        <c:ser>
          <c:idx val="3"/>
          <c:order val="3"/>
          <c:tx>
            <c:strRef>
              <c:f>'1a Nav Error'!$G$16:$G$17</c:f>
              <c:strCache>
                <c:ptCount val="2"/>
                <c:pt idx="0">
                  <c:v>Baseline</c:v>
                </c:pt>
                <c:pt idx="1">
                  <c:v>NS</c:v>
                </c:pt>
              </c:strCache>
            </c:strRef>
          </c:tx>
          <c:spPr>
            <a:solidFill>
              <a:schemeClr val="accent4"/>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Error'!$G$18:$G$24</c:f>
              <c:numCache>
                <c:formatCode>_(* #,##0.0_);_(* \(#,##0.0\);_(* "-"??_);_(@_)</c:formatCode>
                <c:ptCount val="7"/>
                <c:pt idx="0">
                  <c:v>10.1</c:v>
                </c:pt>
                <c:pt idx="1">
                  <c:v>10.3</c:v>
                </c:pt>
                <c:pt idx="2">
                  <c:v>10.3</c:v>
                </c:pt>
                <c:pt idx="3">
                  <c:v>10.4</c:v>
                </c:pt>
                <c:pt idx="4">
                  <c:v>11.3</c:v>
                </c:pt>
                <c:pt idx="5">
                  <c:v>12.1</c:v>
                </c:pt>
                <c:pt idx="6">
                  <c:v>12.5</c:v>
                </c:pt>
              </c:numCache>
            </c:numRef>
          </c:val>
        </c:ser>
        <c:ser>
          <c:idx val="4"/>
          <c:order val="4"/>
          <c:tx>
            <c:strRef>
              <c:f>'1a Nav Error'!$H$16:$H$17</c:f>
              <c:strCache>
                <c:ptCount val="2"/>
                <c:pt idx="0">
                  <c:v>Prov</c:v>
                </c:pt>
                <c:pt idx="1">
                  <c:v>EW</c:v>
                </c:pt>
              </c:strCache>
            </c:strRef>
          </c:tx>
          <c:spPr>
            <a:solidFill>
              <a:schemeClr val="accent5"/>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Error'!$H$18:$H$24</c:f>
              <c:numCache>
                <c:formatCode>General</c:formatCode>
                <c:ptCount val="7"/>
                <c:pt idx="4" formatCode="_(* #,##0.0_);_(* \(#,##0.0\);_(* &quot;-&quot;??_);_(@_)">
                  <c:v>103.4</c:v>
                </c:pt>
                <c:pt idx="5" formatCode="_(* #,##0.0_);_(* \(#,##0.0\);_(* &quot;-&quot;??_);_(@_)">
                  <c:v>0</c:v>
                </c:pt>
                <c:pt idx="6" formatCode="_(* #,##0.0_);_(* \(#,##0.0\);_(* &quot;-&quot;??_);_(@_)">
                  <c:v>116.2</c:v>
                </c:pt>
              </c:numCache>
            </c:numRef>
          </c:val>
        </c:ser>
        <c:ser>
          <c:idx val="5"/>
          <c:order val="5"/>
          <c:tx>
            <c:strRef>
              <c:f>'1a Nav Error'!$I$16:$I$17</c:f>
              <c:strCache>
                <c:ptCount val="2"/>
                <c:pt idx="0">
                  <c:v>Prov</c:v>
                </c:pt>
                <c:pt idx="1">
                  <c:v>NS</c:v>
                </c:pt>
              </c:strCache>
            </c:strRef>
          </c:tx>
          <c:spPr>
            <a:solidFill>
              <a:schemeClr val="accent6"/>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Error'!$I$18:$I$24</c:f>
              <c:numCache>
                <c:formatCode>General</c:formatCode>
                <c:ptCount val="7"/>
                <c:pt idx="4" formatCode="_(* #,##0.0_);_(* \(#,##0.0\);_(* &quot;-&quot;??_);_(@_)">
                  <c:v>87.8</c:v>
                </c:pt>
                <c:pt idx="5" formatCode="_(* #,##0.0_);_(* \(#,##0.0\);_(* &quot;-&quot;??_);_(@_)">
                  <c:v>0</c:v>
                </c:pt>
                <c:pt idx="6" formatCode="_(* #,##0.0_);_(* \(#,##0.0\);_(* &quot;-&quot;??_);_(@_)">
                  <c:v>104.9</c:v>
                </c:pt>
              </c:numCache>
            </c:numRef>
          </c:val>
        </c:ser>
        <c:ser>
          <c:idx val="6"/>
          <c:order val="6"/>
          <c:tx>
            <c:strRef>
              <c:f>'1a Nav Error'!$J$16:$J$17</c:f>
              <c:strCache>
                <c:ptCount val="2"/>
                <c:pt idx="0">
                  <c:v>Full</c:v>
                </c:pt>
                <c:pt idx="1">
                  <c:v>EW</c:v>
                </c:pt>
              </c:strCache>
            </c:strRef>
          </c:tx>
          <c:spPr>
            <a:solidFill>
              <a:schemeClr val="accent1">
                <a:lumMod val="60000"/>
              </a:schemeClr>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Error'!$J$18:$J$24</c:f>
              <c:numCache>
                <c:formatCode>General</c:formatCode>
                <c:ptCount val="7"/>
                <c:pt idx="4" formatCode="_(* #,##0.0_);_(* \(#,##0.0\);_(* &quot;-&quot;??_);_(@_)">
                  <c:v>43</c:v>
                </c:pt>
                <c:pt idx="5" formatCode="_(* #,##0.0_);_(* \(#,##0.0\);_(* &quot;-&quot;??_);_(@_)">
                  <c:v>0</c:v>
                </c:pt>
                <c:pt idx="6" formatCode="_(* #,##0.0_);_(* \(#,##0.0\);_(* &quot;-&quot;??_);_(@_)">
                  <c:v>52.9</c:v>
                </c:pt>
              </c:numCache>
            </c:numRef>
          </c:val>
        </c:ser>
        <c:ser>
          <c:idx val="7"/>
          <c:order val="7"/>
          <c:tx>
            <c:strRef>
              <c:f>'1a Nav Error'!$K$16:$K$17</c:f>
              <c:strCache>
                <c:ptCount val="2"/>
                <c:pt idx="0">
                  <c:v>Full</c:v>
                </c:pt>
                <c:pt idx="1">
                  <c:v>NS</c:v>
                </c:pt>
              </c:strCache>
            </c:strRef>
          </c:tx>
          <c:spPr>
            <a:solidFill>
              <a:schemeClr val="accent2">
                <a:lumMod val="60000"/>
              </a:schemeClr>
            </a:solidFill>
            <a:ln>
              <a:noFill/>
            </a:ln>
            <a:effectLst/>
          </c:spPr>
          <c:invertIfNegative val="0"/>
          <c:cat>
            <c:numRef>
              <c:f>'1a Nav Error'!$C$18:$C$24</c:f>
              <c:numCache>
                <c:formatCode>_(* #,##0.00_);_(* \(#,##0.00\);_(* "-"??_);_(@_)</c:formatCode>
                <c:ptCount val="7"/>
                <c:pt idx="0">
                  <c:v>0.64</c:v>
                </c:pt>
                <c:pt idx="1">
                  <c:v>0.86</c:v>
                </c:pt>
                <c:pt idx="2">
                  <c:v>1.38</c:v>
                </c:pt>
                <c:pt idx="3">
                  <c:v>2.25</c:v>
                </c:pt>
                <c:pt idx="4">
                  <c:v>3.9</c:v>
                </c:pt>
                <c:pt idx="5">
                  <c:v>6.95</c:v>
                </c:pt>
                <c:pt idx="6">
                  <c:v>10.35</c:v>
                </c:pt>
              </c:numCache>
            </c:numRef>
          </c:cat>
          <c:val>
            <c:numRef>
              <c:f>'1a Nav Error'!$K$18:$K$24</c:f>
              <c:numCache>
                <c:formatCode>General</c:formatCode>
                <c:ptCount val="7"/>
                <c:pt idx="4" formatCode="_(* #,##0.0_);_(* \(#,##0.0\);_(* &quot;-&quot;??_);_(@_)">
                  <c:v>17.3</c:v>
                </c:pt>
                <c:pt idx="5" formatCode="_(* #,##0.0_);_(* \(#,##0.0\);_(* &quot;-&quot;??_);_(@_)">
                  <c:v>0</c:v>
                </c:pt>
                <c:pt idx="6" formatCode="_(* #,##0.0_);_(* \(#,##0.0\);_(* &quot;-&quot;??_);_(@_)">
                  <c:v>22.8</c:v>
                </c:pt>
              </c:numCache>
            </c:numRef>
          </c:val>
        </c:ser>
        <c:dLbls>
          <c:showLegendKey val="0"/>
          <c:showVal val="0"/>
          <c:showCatName val="0"/>
          <c:showSerName val="0"/>
          <c:showPercent val="0"/>
          <c:showBubbleSize val="0"/>
        </c:dLbls>
        <c:gapWidth val="219"/>
        <c:overlap val="-27"/>
        <c:axId val="200697104"/>
        <c:axId val="90009888"/>
      </c:barChart>
      <c:catAx>
        <c:axId val="200697104"/>
        <c:scaling>
          <c:orientation val="minMax"/>
        </c:scaling>
        <c:delete val="0"/>
        <c:axPos val="b"/>
        <c:numFmt formatCode="_(* #,##0.00_);_(* \(#,##0.0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009888"/>
        <c:crosses val="autoZero"/>
        <c:auto val="1"/>
        <c:lblAlgn val="ctr"/>
        <c:lblOffset val="100"/>
        <c:noMultiLvlLbl val="0"/>
      </c:catAx>
      <c:valAx>
        <c:axId val="90009888"/>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9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ser>
        <c:dLbls>
          <c:showLegendKey val="0"/>
          <c:showVal val="0"/>
          <c:showCatName val="0"/>
          <c:showSerName val="0"/>
          <c:showPercent val="0"/>
          <c:showBubbleSize val="0"/>
        </c:dLbls>
        <c:gapWidth val="219"/>
        <c:overlap val="-27"/>
        <c:axId val="90107040"/>
        <c:axId val="90111536"/>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15:ser>
            </c15:filteredBarSeries>
          </c:ext>
        </c:extLst>
      </c:barChart>
      <c:catAx>
        <c:axId val="9010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111536"/>
        <c:crosses val="autoZero"/>
        <c:auto val="1"/>
        <c:lblAlgn val="ctr"/>
        <c:lblOffset val="100"/>
        <c:noMultiLvlLbl val="0"/>
      </c:catAx>
      <c:valAx>
        <c:axId val="90111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10704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ser>
        <c:dLbls>
          <c:showLegendKey val="0"/>
          <c:showVal val="0"/>
          <c:showCatName val="0"/>
          <c:showSerName val="0"/>
          <c:showPercent val="0"/>
          <c:showBubbleSize val="0"/>
        </c:dLbls>
        <c:gapWidth val="219"/>
        <c:overlap val="-27"/>
        <c:axId val="90303848"/>
        <c:axId val="198826376"/>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15:ser>
            </c15:filteredBarSeries>
          </c:ext>
        </c:extLst>
      </c:barChart>
      <c:catAx>
        <c:axId val="90303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26376"/>
        <c:crosses val="autoZero"/>
        <c:auto val="1"/>
        <c:lblAlgn val="ctr"/>
        <c:lblOffset val="100"/>
        <c:noMultiLvlLbl val="0"/>
      </c:catAx>
      <c:valAx>
        <c:axId val="198826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3038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ser>
        <c:dLbls>
          <c:showLegendKey val="0"/>
          <c:showVal val="0"/>
          <c:showCatName val="0"/>
          <c:showSerName val="0"/>
          <c:showPercent val="0"/>
          <c:showBubbleSize val="0"/>
        </c:dLbls>
        <c:gapWidth val="219"/>
        <c:overlap val="-27"/>
        <c:axId val="200286528"/>
        <c:axId val="200286920"/>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15:ser>
            </c15:filteredBarSeries>
          </c:ext>
        </c:extLst>
      </c:barChart>
      <c:catAx>
        <c:axId val="20028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286920"/>
        <c:crosses val="autoZero"/>
        <c:auto val="1"/>
        <c:lblAlgn val="ctr"/>
        <c:lblOffset val="100"/>
        <c:noMultiLvlLbl val="0"/>
      </c:catAx>
      <c:valAx>
        <c:axId val="20028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28652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ser>
        <c:dLbls>
          <c:showLegendKey val="0"/>
          <c:showVal val="0"/>
          <c:showCatName val="0"/>
          <c:showSerName val="0"/>
          <c:showPercent val="0"/>
          <c:showBubbleSize val="0"/>
        </c:dLbls>
        <c:gapWidth val="219"/>
        <c:overlap val="-27"/>
        <c:axId val="90595680"/>
        <c:axId val="90596072"/>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15:ser>
            </c15:filteredBarSeries>
          </c:ext>
        </c:extLst>
      </c:barChart>
      <c:catAx>
        <c:axId val="9059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6072"/>
        <c:crosses val="autoZero"/>
        <c:auto val="1"/>
        <c:lblAlgn val="ctr"/>
        <c:lblOffset val="100"/>
        <c:noMultiLvlLbl val="0"/>
      </c:catAx>
      <c:valAx>
        <c:axId val="90596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568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Signal-to-Noise Ratio (SNR) @100% (except for 0.64 Low). The higher, the better.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'2a Noise'!$C$3</c:f>
              <c:strCache>
                <c:ptCount val="1"/>
                <c:pt idx="0">
                  <c:v>MRD</c:v>
                </c:pt>
              </c:strCache>
            </c:strRef>
          </c:tx>
          <c:spPr>
            <a:solidFill>
              <a:schemeClr val="accent1"/>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Noise'!$C$4:$C$10</c:f>
              <c:numCache>
                <c:formatCode>General</c:formatCode>
                <c:ptCount val="7"/>
                <c:pt idx="0">
                  <c:v>300</c:v>
                </c:pt>
                <c:pt idx="1">
                  <c:v>300</c:v>
                </c:pt>
                <c:pt idx="2">
                  <c:v>20</c:v>
                </c:pt>
                <c:pt idx="3">
                  <c:v>300</c:v>
                </c:pt>
                <c:pt idx="4">
                  <c:v>300</c:v>
                </c:pt>
                <c:pt idx="5">
                  <c:v>300</c:v>
                </c:pt>
                <c:pt idx="6">
                  <c:v>300</c:v>
                </c:pt>
              </c:numCache>
            </c:numRef>
          </c:val>
        </c:ser>
        <c:ser>
          <c:idx val="2"/>
          <c:order val="2"/>
          <c:tx>
            <c:strRef>
              <c:f>'2a Noise'!$D$3</c:f>
              <c:strCache>
                <c:ptCount val="1"/>
                <c:pt idx="0">
                  <c:v>Baseline</c:v>
                </c:pt>
              </c:strCache>
            </c:strRef>
          </c:tx>
          <c:spPr>
            <a:solidFill>
              <a:schemeClr val="accent3"/>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Noise'!$D$4:$D$10</c:f>
              <c:numCache>
                <c:formatCode>General</c:formatCode>
                <c:ptCount val="7"/>
                <c:pt idx="0">
                  <c:v>349</c:v>
                </c:pt>
                <c:pt idx="1">
                  <c:v>311</c:v>
                </c:pt>
                <c:pt idx="2">
                  <c:v>44.2</c:v>
                </c:pt>
                <c:pt idx="3">
                  <c:v>470</c:v>
                </c:pt>
                <c:pt idx="4">
                  <c:v>937</c:v>
                </c:pt>
                <c:pt idx="5">
                  <c:v>564</c:v>
                </c:pt>
                <c:pt idx="6">
                  <c:v>1008</c:v>
                </c:pt>
              </c:numCache>
            </c:numRef>
          </c:val>
        </c:ser>
        <c:ser>
          <c:idx val="3"/>
          <c:order val="3"/>
          <c:tx>
            <c:strRef>
              <c:f>'2a Noise'!$E$3</c:f>
              <c:strCache>
                <c:ptCount val="1"/>
                <c:pt idx="0">
                  <c:v>Prov Min</c:v>
                </c:pt>
              </c:strCache>
            </c:strRef>
          </c:tx>
          <c:spPr>
            <a:solidFill>
              <a:schemeClr val="accent4"/>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Noise'!$E$4:$E$10</c:f>
              <c:numCache>
                <c:formatCode>0</c:formatCode>
                <c:ptCount val="7"/>
                <c:pt idx="0">
                  <c:v>650.24</c:v>
                </c:pt>
                <c:pt idx="1">
                  <c:v>260.8</c:v>
                </c:pt>
                <c:pt idx="3">
                  <c:v>563.02</c:v>
                </c:pt>
                <c:pt idx="4">
                  <c:v>875.94</c:v>
                </c:pt>
                <c:pt idx="5">
                  <c:v>447.08</c:v>
                </c:pt>
                <c:pt idx="6">
                  <c:v>885.79</c:v>
                </c:pt>
              </c:numCache>
            </c:numRef>
          </c:val>
        </c:ser>
        <c:ser>
          <c:idx val="4"/>
          <c:order val="4"/>
          <c:tx>
            <c:strRef>
              <c:f>'2a Noise'!$F$3</c:f>
              <c:strCache>
                <c:ptCount val="1"/>
                <c:pt idx="0">
                  <c:v>Prov Mean</c:v>
                </c:pt>
              </c:strCache>
            </c:strRef>
          </c:tx>
          <c:spPr>
            <a:solidFill>
              <a:schemeClr val="accent5"/>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Noise'!$F$4:$F$10</c:f>
              <c:numCache>
                <c:formatCode>0</c:formatCode>
                <c:ptCount val="7"/>
                <c:pt idx="0">
                  <c:v>1140.6199999999999</c:v>
                </c:pt>
                <c:pt idx="1">
                  <c:v>427.17</c:v>
                </c:pt>
                <c:pt idx="2">
                  <c:v>48</c:v>
                </c:pt>
                <c:pt idx="3">
                  <c:v>766.75</c:v>
                </c:pt>
                <c:pt idx="4">
                  <c:v>1057</c:v>
                </c:pt>
                <c:pt idx="5">
                  <c:v>606.86</c:v>
                </c:pt>
                <c:pt idx="6">
                  <c:v>1050.47</c:v>
                </c:pt>
              </c:numCache>
            </c:numRef>
          </c:val>
        </c:ser>
        <c:ser>
          <c:idx val="5"/>
          <c:order val="5"/>
          <c:tx>
            <c:strRef>
              <c:f>'2a Noise'!$G$3</c:f>
              <c:strCache>
                <c:ptCount val="1"/>
                <c:pt idx="0">
                  <c:v>Full Min</c:v>
                </c:pt>
              </c:strCache>
            </c:strRef>
          </c:tx>
          <c:spPr>
            <a:solidFill>
              <a:schemeClr val="accent6"/>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Noise'!$G$4:$G$10</c:f>
              <c:numCache>
                <c:formatCode>0</c:formatCode>
                <c:ptCount val="7"/>
                <c:pt idx="0">
                  <c:v>531.54999999999995</c:v>
                </c:pt>
                <c:pt idx="1">
                  <c:v>265.52999999999997</c:v>
                </c:pt>
                <c:pt idx="3">
                  <c:v>502.51</c:v>
                </c:pt>
                <c:pt idx="4">
                  <c:v>870.34</c:v>
                </c:pt>
                <c:pt idx="5">
                  <c:v>352.09</c:v>
                </c:pt>
                <c:pt idx="6">
                  <c:v>727.73</c:v>
                </c:pt>
              </c:numCache>
            </c:numRef>
          </c:val>
        </c:ser>
        <c:ser>
          <c:idx val="6"/>
          <c:order val="6"/>
          <c:tx>
            <c:strRef>
              <c:f>'2a Noise'!$H$3</c:f>
              <c:strCache>
                <c:ptCount val="1"/>
                <c:pt idx="0">
                  <c:v>Full Mean</c:v>
                </c:pt>
              </c:strCache>
            </c:strRef>
          </c:tx>
          <c:spPr>
            <a:solidFill>
              <a:schemeClr val="accent1">
                <a:lumMod val="60000"/>
              </a:schemeClr>
            </a:solidFill>
            <a:ln>
              <a:noFill/>
            </a:ln>
            <a:effectLst/>
          </c:spPr>
          <c:invertIfNegative val="0"/>
          <c:cat>
            <c:strRef>
              <c:f>'2a Noise'!$B$4:$B$10</c:f>
              <c:strCache>
                <c:ptCount val="7"/>
                <c:pt idx="0">
                  <c:v>0.47</c:v>
                </c:pt>
                <c:pt idx="1">
                  <c:v>0.64</c:v>
                </c:pt>
                <c:pt idx="2">
                  <c:v>0.64 Low</c:v>
                </c:pt>
                <c:pt idx="3">
                  <c:v>0.86</c:v>
                </c:pt>
                <c:pt idx="4">
                  <c:v>1.38</c:v>
                </c:pt>
                <c:pt idx="5">
                  <c:v>1.61</c:v>
                </c:pt>
                <c:pt idx="6">
                  <c:v>2.25</c:v>
                </c:pt>
              </c:strCache>
            </c:strRef>
          </c:cat>
          <c:val>
            <c:numRef>
              <c:f>'2a Noise'!$H$4:$H$10</c:f>
              <c:numCache>
                <c:formatCode>0</c:formatCode>
                <c:ptCount val="7"/>
                <c:pt idx="0">
                  <c:v>1143.94</c:v>
                </c:pt>
                <c:pt idx="1">
                  <c:v>429.75</c:v>
                </c:pt>
                <c:pt idx="3">
                  <c:v>769.54</c:v>
                </c:pt>
                <c:pt idx="4">
                  <c:v>1058.43</c:v>
                </c:pt>
                <c:pt idx="5">
                  <c:v>609.91</c:v>
                </c:pt>
                <c:pt idx="6">
                  <c:v>1056.3800000000001</c:v>
                </c:pt>
              </c:numCache>
            </c:numRef>
          </c:val>
        </c:ser>
        <c:dLbls>
          <c:showLegendKey val="0"/>
          <c:showVal val="0"/>
          <c:showCatName val="0"/>
          <c:showSerName val="0"/>
          <c:showPercent val="0"/>
          <c:showBubbleSize val="0"/>
        </c:dLbls>
        <c:gapWidth val="219"/>
        <c:overlap val="-27"/>
        <c:axId val="90596856"/>
        <c:axId val="90597248"/>
        <c:extLst>
          <c:ext xmlns:c15="http://schemas.microsoft.com/office/drawing/2012/chart" uri="{02D57815-91ED-43cb-92C2-25804820EDAC}">
            <c15:filteredBarSeries>
              <c15:ser>
                <c:idx val="1"/>
                <c:order val="1"/>
                <c:tx>
                  <c:strRef>
                    <c:extLst>
                      <c:ex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strRef>
                    <c:extLst>
                      <c:ext uri="{02D57815-91ED-43cb-92C2-25804820EDAC}">
                        <c15:formulaRef>
                          <c15:sqref>'2a Noise'!$B$4:$B$10</c15:sqref>
                        </c15:formulaRef>
                      </c:ext>
                    </c:extLst>
                    <c:strCache>
                      <c:ptCount val="7"/>
                      <c:pt idx="0">
                        <c:v>0.47</c:v>
                      </c:pt>
                      <c:pt idx="1">
                        <c:v>0.64</c:v>
                      </c:pt>
                      <c:pt idx="2">
                        <c:v>0.64 Low</c:v>
                      </c:pt>
                      <c:pt idx="3">
                        <c:v>0.86</c:v>
                      </c:pt>
                      <c:pt idx="4">
                        <c:v>1.38</c:v>
                      </c:pt>
                      <c:pt idx="5">
                        <c:v>1.61</c:v>
                      </c:pt>
                      <c:pt idx="6">
                        <c:v>2.25</c:v>
                      </c:pt>
                    </c:strCache>
                  </c:strRef>
                </c:cat>
                <c:val>
                  <c:numRef>
                    <c:extLst>
                      <c:ext uri="{02D57815-91ED-43cb-92C2-25804820EDAC}">
                        <c15:formulaRef>
                          <c15:sqref>'2a Noise'!#REF!</c15:sqref>
                        </c15:formulaRef>
                      </c:ext>
                    </c:extLst>
                    <c:numCache>
                      <c:formatCode>General</c:formatCode>
                      <c:ptCount val="1"/>
                      <c:pt idx="0">
                        <c:v>1</c:v>
                      </c:pt>
                    </c:numCache>
                  </c:numRef>
                </c:val>
              </c15:ser>
            </c15:filteredBarSeries>
          </c:ext>
        </c:extLst>
      </c:barChart>
      <c:catAx>
        <c:axId val="9059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7248"/>
        <c:crosses val="autoZero"/>
        <c:auto val="1"/>
        <c:lblAlgn val="ctr"/>
        <c:lblOffset val="100"/>
        <c:noMultiLvlLbl val="0"/>
      </c:catAx>
      <c:valAx>
        <c:axId val="9059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685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Net Equivalent delta Temperature (NEdT, mK) @300K.</a:t>
            </a:r>
            <a:r>
              <a:rPr lang="en-US" baseline="0" dirty="0"/>
              <a:t> T</a:t>
            </a:r>
            <a:r>
              <a:rPr lang="en-US" dirty="0"/>
              <a:t>he lower, the better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5"/>
          <c:order val="0"/>
          <c:tx>
            <c:strRef>
              <c:f>'2a Noise'!$C$16</c:f>
              <c:strCache>
                <c:ptCount val="1"/>
                <c:pt idx="0">
                  <c:v>MRD</c:v>
                </c:pt>
              </c:strCache>
            </c:strRef>
          </c:tx>
          <c:spPr>
            <a:solidFill>
              <a:schemeClr val="accent6"/>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Noise'!$C$17:$C$26</c:f>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ser>
        <c:ser>
          <c:idx val="7"/>
          <c:order val="2"/>
          <c:tx>
            <c:strRef>
              <c:f>'2a Noise'!$D$16</c:f>
              <c:strCache>
                <c:ptCount val="1"/>
                <c:pt idx="0">
                  <c:v>Baseline</c:v>
                </c:pt>
              </c:strCache>
            </c:strRef>
          </c:tx>
          <c:spPr>
            <a:solidFill>
              <a:schemeClr val="accent2">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Noise'!$D$17:$D$26</c:f>
              <c:numCache>
                <c:formatCode>0</c:formatCode>
                <c:ptCount val="10"/>
                <c:pt idx="0">
                  <c:v>70</c:v>
                </c:pt>
                <c:pt idx="1">
                  <c:v>20</c:v>
                </c:pt>
                <c:pt idx="2">
                  <c:v>19</c:v>
                </c:pt>
                <c:pt idx="3">
                  <c:v>31</c:v>
                </c:pt>
                <c:pt idx="4">
                  <c:v>24</c:v>
                </c:pt>
                <c:pt idx="5">
                  <c:v>30</c:v>
                </c:pt>
                <c:pt idx="6">
                  <c:v>58</c:v>
                </c:pt>
                <c:pt idx="7">
                  <c:v>33</c:v>
                </c:pt>
                <c:pt idx="8">
                  <c:v>37</c:v>
                </c:pt>
                <c:pt idx="9">
                  <c:v>107</c:v>
                </c:pt>
              </c:numCache>
            </c:numRef>
          </c:val>
        </c:ser>
        <c:ser>
          <c:idx val="8"/>
          <c:order val="3"/>
          <c:tx>
            <c:strRef>
              <c:f>'2a Noise'!$E$16</c:f>
              <c:strCache>
                <c:ptCount val="1"/>
                <c:pt idx="0">
                  <c:v>Prov</c:v>
                </c:pt>
              </c:strCache>
            </c:strRef>
          </c:tx>
          <c:spPr>
            <a:solidFill>
              <a:schemeClr val="accent3">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Noise'!$E$17:$E$26</c:f>
              <c:numCache>
                <c:formatCode>0</c:formatCode>
                <c:ptCount val="10"/>
                <c:pt idx="0">
                  <c:v>80</c:v>
                </c:pt>
                <c:pt idx="1">
                  <c:v>13</c:v>
                </c:pt>
                <c:pt idx="2">
                  <c:v>15</c:v>
                </c:pt>
                <c:pt idx="3">
                  <c:v>25</c:v>
                </c:pt>
                <c:pt idx="4">
                  <c:v>18</c:v>
                </c:pt>
                <c:pt idx="5">
                  <c:v>20</c:v>
                </c:pt>
                <c:pt idx="6">
                  <c:v>28</c:v>
                </c:pt>
                <c:pt idx="7">
                  <c:v>25</c:v>
                </c:pt>
                <c:pt idx="8">
                  <c:v>22</c:v>
                </c:pt>
                <c:pt idx="9">
                  <c:v>29</c:v>
                </c:pt>
              </c:numCache>
            </c:numRef>
          </c:val>
        </c:ser>
        <c:ser>
          <c:idx val="9"/>
          <c:order val="4"/>
          <c:tx>
            <c:strRef>
              <c:f>'2a Noise'!$F$16</c:f>
              <c:strCache>
                <c:ptCount val="1"/>
                <c:pt idx="0">
                  <c:v>Full</c:v>
                </c:pt>
              </c:strCache>
            </c:strRef>
          </c:tx>
          <c:spPr>
            <a:solidFill>
              <a:schemeClr val="accent4">
                <a:lumMod val="60000"/>
              </a:schemeClr>
            </a:solidFill>
            <a:ln>
              <a:noFill/>
            </a:ln>
            <a:effectLst/>
          </c:spPr>
          <c:invertIfNegative val="0"/>
          <c:cat>
            <c:numRef>
              <c:f>'2a Noise'!$B$17:$B$26</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Noise'!$F$17:$F$26</c:f>
              <c:numCache>
                <c:formatCode>0</c:formatCode>
                <c:ptCount val="10"/>
                <c:pt idx="0">
                  <c:v>74</c:v>
                </c:pt>
                <c:pt idx="1">
                  <c:v>13</c:v>
                </c:pt>
                <c:pt idx="2">
                  <c:v>15</c:v>
                </c:pt>
                <c:pt idx="3">
                  <c:v>23</c:v>
                </c:pt>
                <c:pt idx="4">
                  <c:v>19</c:v>
                </c:pt>
                <c:pt idx="5">
                  <c:v>18</c:v>
                </c:pt>
                <c:pt idx="6">
                  <c:v>28</c:v>
                </c:pt>
                <c:pt idx="7">
                  <c:v>19</c:v>
                </c:pt>
                <c:pt idx="8">
                  <c:v>22</c:v>
                </c:pt>
                <c:pt idx="9">
                  <c:v>34</c:v>
                </c:pt>
              </c:numCache>
            </c:numRef>
          </c:val>
        </c:ser>
        <c:dLbls>
          <c:showLegendKey val="0"/>
          <c:showVal val="0"/>
          <c:showCatName val="0"/>
          <c:showSerName val="0"/>
          <c:showPercent val="0"/>
          <c:showBubbleSize val="0"/>
        </c:dLbls>
        <c:gapWidth val="219"/>
        <c:overlap val="-27"/>
        <c:axId val="90598032"/>
        <c:axId val="90598424"/>
        <c:extLst>
          <c:ext xmlns:c15="http://schemas.microsoft.com/office/drawing/2012/chart" uri="{02D57815-91ED-43cb-92C2-25804820EDAC}">
            <c15:filteredBarSeries>
              <c15:ser>
                <c:idx val="6"/>
                <c:order val="1"/>
                <c:tx>
                  <c:strRef>
                    <c:extLst>
                      <c:ext uri="{02D57815-91ED-43cb-92C2-25804820EDAC}">
                        <c15:formulaRef>
                          <c15:sqref>'2a Noise'!#REF!</c15:sqref>
                        </c15:formulaRef>
                      </c:ext>
                    </c:extLst>
                    <c:strCache>
                      <c:ptCount val="1"/>
                      <c:pt idx="0">
                        <c:v>#REF!</c:v>
                      </c:pt>
                    </c:strCache>
                  </c:strRef>
                </c:tx>
                <c:spPr>
                  <a:solidFill>
                    <a:schemeClr val="accent1">
                      <a:lumMod val="60000"/>
                    </a:schemeClr>
                  </a:solidFill>
                  <a:ln>
                    <a:noFill/>
                  </a:ln>
                  <a:effectLst/>
                </c:spPr>
                <c:invertIfNegative val="0"/>
                <c:cat>
                  <c:numRef>
                    <c:extLst>
                      <c:ex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c:ext uri="{02D57815-91ED-43cb-92C2-25804820EDAC}">
                        <c15:formulaRef>
                          <c15:sqref>'2a Noise'!#REF!</c15:sqref>
                        </c15:formulaRef>
                      </c:ext>
                    </c:extLst>
                    <c:numCache>
                      <c:formatCode>General</c:formatCode>
                      <c:ptCount val="1"/>
                      <c:pt idx="0">
                        <c:v>1</c:v>
                      </c:pt>
                    </c:numCache>
                  </c:numRef>
                </c:val>
              </c15:ser>
            </c15:filteredBarSeries>
            <c15:filteredBarSeries>
              <c15:ser>
                <c:idx val="0"/>
                <c:order val="5"/>
                <c:tx>
                  <c:strRef>
                    <c:extLst xmlns:c15="http://schemas.microsoft.com/office/drawing/2012/chart">
                      <c:ext xmlns:c15="http://schemas.microsoft.com/office/drawing/2012/chart" uri="{02D57815-91ED-43cb-92C2-25804820EDAC}">
                        <c15:formulaRef>
                          <c15:sqref>'2a Noise'!$C$16</c15:sqref>
                        </c15:formulaRef>
                      </c:ext>
                    </c:extLst>
                    <c:strCache>
                      <c:ptCount val="1"/>
                      <c:pt idx="0">
                        <c:v>MRD</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Noise'!$C$17:$C$26</c15:sqref>
                        </c15:formulaRef>
                      </c:ext>
                    </c:extLst>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15:ser>
            </c15:filteredBarSeries>
            <c15:filteredBarSeries>
              <c15:ser>
                <c:idx val="1"/>
                <c:order val="6"/>
                <c:tx>
                  <c:strRef>
                    <c:extLst xmlns:c15="http://schemas.microsoft.com/office/drawing/2012/chart">
                      <c:ext xmlns:c15="http://schemas.microsoft.com/office/drawing/2012/chart" uri="{02D57815-91ED-43cb-92C2-25804820EDAC}">
                        <c15:formulaRef>
                          <c15:sqref>'2a Noise'!#REF!</c15:sqref>
                        </c15:formulaRef>
                      </c:ext>
                    </c:extLst>
                    <c:strCache>
                      <c:ptCount val="1"/>
                      <c:pt idx="0">
                        <c:v>#REF!</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Noise'!#REF!</c15:sqref>
                        </c15:formulaRef>
                      </c:ext>
                    </c:extLst>
                    <c:numCache>
                      <c:formatCode>General</c:formatCode>
                      <c:ptCount val="1"/>
                      <c:pt idx="0">
                        <c:v>1</c:v>
                      </c:pt>
                    </c:numCache>
                  </c:numRef>
                </c:val>
              </c15:ser>
            </c15:filteredBarSeries>
            <c15:filteredBarSeries>
              <c15:ser>
                <c:idx val="2"/>
                <c:order val="7"/>
                <c:tx>
                  <c:strRef>
                    <c:extLst xmlns:c15="http://schemas.microsoft.com/office/drawing/2012/chart">
                      <c:ext xmlns:c15="http://schemas.microsoft.com/office/drawing/2012/chart" uri="{02D57815-91ED-43cb-92C2-25804820EDAC}">
                        <c15:formulaRef>
                          <c15:sqref>'2a Noise'!$D$16</c15:sqref>
                        </c15:formulaRef>
                      </c:ext>
                    </c:extLst>
                    <c:strCache>
                      <c:ptCount val="1"/>
                      <c:pt idx="0">
                        <c:v>Baseline</c:v>
                      </c:pt>
                    </c:strCache>
                  </c:strRef>
                </c:tx>
                <c:spPr>
                  <a:solidFill>
                    <a:schemeClr val="accent3"/>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Noise'!$D$17:$D$26</c15:sqref>
                        </c15:formulaRef>
                      </c:ext>
                    </c:extLst>
                    <c:numCache>
                      <c:formatCode>0</c:formatCode>
                      <c:ptCount val="10"/>
                      <c:pt idx="0">
                        <c:v>70</c:v>
                      </c:pt>
                      <c:pt idx="1">
                        <c:v>20</c:v>
                      </c:pt>
                      <c:pt idx="2">
                        <c:v>19</c:v>
                      </c:pt>
                      <c:pt idx="3">
                        <c:v>31</c:v>
                      </c:pt>
                      <c:pt idx="4">
                        <c:v>24</c:v>
                      </c:pt>
                      <c:pt idx="5">
                        <c:v>30</c:v>
                      </c:pt>
                      <c:pt idx="6">
                        <c:v>58</c:v>
                      </c:pt>
                      <c:pt idx="7">
                        <c:v>33</c:v>
                      </c:pt>
                      <c:pt idx="8">
                        <c:v>37</c:v>
                      </c:pt>
                      <c:pt idx="9">
                        <c:v>107</c:v>
                      </c:pt>
                    </c:numCache>
                  </c:numRef>
                </c:val>
              </c15:ser>
            </c15:filteredBarSeries>
            <c15:filteredBarSeries>
              <c15:ser>
                <c:idx val="3"/>
                <c:order val="8"/>
                <c:tx>
                  <c:strRef>
                    <c:extLst xmlns:c15="http://schemas.microsoft.com/office/drawing/2012/chart">
                      <c:ext xmlns:c15="http://schemas.microsoft.com/office/drawing/2012/chart" uri="{02D57815-91ED-43cb-92C2-25804820EDAC}">
                        <c15:formulaRef>
                          <c15:sqref>'2a Noise'!$E$16</c15:sqref>
                        </c15:formulaRef>
                      </c:ext>
                    </c:extLst>
                    <c:strCache>
                      <c:ptCount val="1"/>
                      <c:pt idx="0">
                        <c:v>Prov</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Noise'!$E$17:$E$26</c15:sqref>
                        </c15:formulaRef>
                      </c:ext>
                    </c:extLst>
                    <c:numCache>
                      <c:formatCode>0</c:formatCode>
                      <c:ptCount val="10"/>
                      <c:pt idx="0">
                        <c:v>80</c:v>
                      </c:pt>
                      <c:pt idx="1">
                        <c:v>13</c:v>
                      </c:pt>
                      <c:pt idx="2">
                        <c:v>15</c:v>
                      </c:pt>
                      <c:pt idx="3">
                        <c:v>25</c:v>
                      </c:pt>
                      <c:pt idx="4">
                        <c:v>18</c:v>
                      </c:pt>
                      <c:pt idx="5">
                        <c:v>20</c:v>
                      </c:pt>
                      <c:pt idx="6">
                        <c:v>28</c:v>
                      </c:pt>
                      <c:pt idx="7">
                        <c:v>25</c:v>
                      </c:pt>
                      <c:pt idx="8">
                        <c:v>22</c:v>
                      </c:pt>
                      <c:pt idx="9">
                        <c:v>29</c:v>
                      </c:pt>
                    </c:numCache>
                  </c:numRef>
                </c:val>
              </c15:ser>
            </c15:filteredBarSeries>
            <c15:filteredBarSeries>
              <c15:ser>
                <c:idx val="4"/>
                <c:order val="9"/>
                <c:tx>
                  <c:strRef>
                    <c:extLst xmlns:c15="http://schemas.microsoft.com/office/drawing/2012/chart">
                      <c:ext xmlns:c15="http://schemas.microsoft.com/office/drawing/2012/chart" uri="{02D57815-91ED-43cb-92C2-25804820EDAC}">
                        <c15:formulaRef>
                          <c15:sqref>'2a Noise'!$F$16</c15:sqref>
                        </c15:formulaRef>
                      </c:ext>
                    </c:extLst>
                    <c:strCache>
                      <c:ptCount val="1"/>
                      <c:pt idx="0">
                        <c:v>Full</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'2a Noise'!$B$17:$B$26</c15:sqref>
                        </c15:formulaRef>
                      </c:ext>
                    </c:extLst>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extLst xmlns:c15="http://schemas.microsoft.com/office/drawing/2012/chart">
                      <c:ext xmlns:c15="http://schemas.microsoft.com/office/drawing/2012/chart" uri="{02D57815-91ED-43cb-92C2-25804820EDAC}">
                        <c15:formulaRef>
                          <c15:sqref>'2a Noise'!$F$17:$F$26</c15:sqref>
                        </c15:formulaRef>
                      </c:ext>
                    </c:extLst>
                    <c:numCache>
                      <c:formatCode>0</c:formatCode>
                      <c:ptCount val="10"/>
                      <c:pt idx="0">
                        <c:v>74</c:v>
                      </c:pt>
                      <c:pt idx="1">
                        <c:v>13</c:v>
                      </c:pt>
                      <c:pt idx="2">
                        <c:v>15</c:v>
                      </c:pt>
                      <c:pt idx="3">
                        <c:v>23</c:v>
                      </c:pt>
                      <c:pt idx="4">
                        <c:v>19</c:v>
                      </c:pt>
                      <c:pt idx="5">
                        <c:v>18</c:v>
                      </c:pt>
                      <c:pt idx="6">
                        <c:v>28</c:v>
                      </c:pt>
                      <c:pt idx="7">
                        <c:v>19</c:v>
                      </c:pt>
                      <c:pt idx="8">
                        <c:v>22</c:v>
                      </c:pt>
                      <c:pt idx="9">
                        <c:v>34</c:v>
                      </c:pt>
                    </c:numCache>
                  </c:numRef>
                </c:val>
              </c15:ser>
            </c15:filteredBarSeries>
          </c:ext>
        </c:extLst>
      </c:barChart>
      <c:catAx>
        <c:axId val="90598032"/>
        <c:scaling>
          <c:orientation val="minMax"/>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8424"/>
        <c:crosses val="autoZero"/>
        <c:auto val="1"/>
        <c:lblAlgn val="ctr"/>
        <c:lblOffset val="100"/>
        <c:noMultiLvlLbl val="0"/>
      </c:catAx>
      <c:valAx>
        <c:axId val="90598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Difference From Reference (%)</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'2d Accuracy'!$D$4</c:f>
              <c:strCache>
                <c:ptCount val="1"/>
                <c:pt idx="0">
                  <c:v>Baseline</c:v>
                </c:pt>
              </c:strCache>
            </c:strRef>
          </c:tx>
          <c:spPr>
            <a:solidFill>
              <a:schemeClr val="accent2"/>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Accuracy'!$D$5:$D$10</c:f>
              <c:numCache>
                <c:formatCode>0.00</c:formatCode>
                <c:ptCount val="6"/>
                <c:pt idx="0">
                  <c:v>2.71</c:v>
                </c:pt>
                <c:pt idx="1">
                  <c:v>2.5299999999999998</c:v>
                </c:pt>
                <c:pt idx="2">
                  <c:v>2.39</c:v>
                </c:pt>
                <c:pt idx="3">
                  <c:v>3.77</c:v>
                </c:pt>
                <c:pt idx="4">
                  <c:v>2.74</c:v>
                </c:pt>
                <c:pt idx="5">
                  <c:v>2.71</c:v>
                </c:pt>
              </c:numCache>
            </c:numRef>
          </c:val>
        </c:ser>
        <c:ser>
          <c:idx val="2"/>
          <c:order val="2"/>
          <c:tx>
            <c:strRef>
              <c:f>'2d Accuracy'!$E$4</c:f>
              <c:strCache>
                <c:ptCount val="1"/>
                <c:pt idx="0">
                  <c:v>Prov VIIRS</c:v>
                </c:pt>
              </c:strCache>
            </c:strRef>
          </c:tx>
          <c:spPr>
            <a:solidFill>
              <a:schemeClr val="accent3"/>
            </a:solidFill>
            <a:ln>
              <a:noFill/>
            </a:ln>
            <a:effectLst/>
          </c:spPr>
          <c:invertIfNegative val="0"/>
          <c:cat>
            <c:numRef>
              <c:f>'2d Accuracy'!$B$5:$B$10</c:f>
              <c:numCache>
                <c:formatCode>0.00</c:formatCode>
                <c:ptCount val="6"/>
                <c:pt idx="0">
                  <c:v>0.47</c:v>
                </c:pt>
                <c:pt idx="1">
                  <c:v>0.64</c:v>
                </c:pt>
                <c:pt idx="2">
                  <c:v>0.86</c:v>
                </c:pt>
                <c:pt idx="3">
                  <c:v>1.38</c:v>
                </c:pt>
                <c:pt idx="4">
                  <c:v>1.61</c:v>
                </c:pt>
                <c:pt idx="5">
                  <c:v>2.25</c:v>
                </c:pt>
              </c:numCache>
            </c:numRef>
          </c:cat>
          <c:val>
            <c:numRef>
              <c:f>'2d Accuracy'!$E$5:$E$10</c:f>
              <c:numCache>
                <c:formatCode>0.00</c:formatCode>
                <c:ptCount val="6"/>
                <c:pt idx="0">
                  <c:v>4.2</c:v>
                </c:pt>
                <c:pt idx="1">
                  <c:v>7.3</c:v>
                </c:pt>
                <c:pt idx="2">
                  <c:v>1.7</c:v>
                </c:pt>
                <c:pt idx="3">
                  <c:v>-5</c:v>
                </c:pt>
                <c:pt idx="4">
                  <c:v>4.5</c:v>
                </c:pt>
                <c:pt idx="5">
                  <c:v>-0.2</c:v>
                </c:pt>
              </c:numCache>
            </c:numRef>
          </c:val>
        </c:ser>
        <c:ser>
          <c:idx val="4"/>
          <c:order val="4"/>
          <c:tx>
            <c:strRef>
              <c:f>'2d Accuracy'!$G$4</c:f>
              <c:strCache>
                <c:ptCount val="1"/>
                <c:pt idx="0">
                  <c:v>Full VIIRS</c:v>
                </c:pt>
              </c:strCache>
            </c:strRef>
          </c:tx>
          <c:spPr>
            <a:solidFill>
              <a:schemeClr val="accent5"/>
            </a:solidFill>
            <a:ln>
              <a:noFill/>
            </a:ln>
            <a:effectLst/>
          </c:spPr>
          <c:invertIfNegative val="0"/>
          <c:errBars>
            <c:errBarType val="both"/>
            <c:errValType val="cust"/>
            <c:noEndCap val="0"/>
            <c:plus>
              <c:numRef>
                <c:f>'2d Accuracy'!$H$5:$H$10</c:f>
                <c:numCache>
                  <c:formatCode>General</c:formatCode>
                  <c:ptCount val="6"/>
                  <c:pt idx="0">
                    <c:v>3.3</c:v>
                  </c:pt>
                  <c:pt idx="1">
                    <c:v>4.5</c:v>
                  </c:pt>
                  <c:pt idx="2">
                    <c:v>3.2</c:v>
                  </c:pt>
                  <c:pt idx="3">
                    <c:v>7.5</c:v>
                  </c:pt>
                  <c:pt idx="4">
                    <c:v>5.7</c:v>
                  </c:pt>
                  <c:pt idx="5">
                    <c:v>3.8</c:v>
                  </c:pt>
                </c:numCache>
              </c:numRef>
            </c:plus>
            <c:minus>
              <c:numRef>
                <c:f>'2d Accuracy'!$H$5:$H$10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Accuracy'!$G$5:$G$10</c:f>
              <c:numCache>
                <c:formatCode>0.00</c:formatCode>
                <c:ptCount val="6"/>
                <c:pt idx="0">
                  <c:v>4.7</c:v>
                </c:pt>
                <c:pt idx="1">
                  <c:v>6.7</c:v>
                </c:pt>
                <c:pt idx="2">
                  <c:v>1.5</c:v>
                </c:pt>
                <c:pt idx="3">
                  <c:v>-0.5</c:v>
                </c:pt>
                <c:pt idx="4">
                  <c:v>3.8</c:v>
                </c:pt>
                <c:pt idx="5">
                  <c:v>0.5</c:v>
                </c:pt>
              </c:numCache>
            </c:numRef>
          </c:val>
        </c:ser>
        <c:ser>
          <c:idx val="6"/>
          <c:order val="6"/>
          <c:tx>
            <c:strRef>
              <c:f>'2d Accuracy'!$I$4</c:f>
              <c:strCache>
                <c:ptCount val="1"/>
                <c:pt idx="0">
                  <c:v>Full DCC</c:v>
                </c:pt>
              </c:strCache>
            </c:strRef>
          </c:tx>
          <c:spPr>
            <a:solidFill>
              <a:schemeClr val="accent1">
                <a:lumMod val="60000"/>
              </a:schemeClr>
            </a:solidFill>
            <a:ln>
              <a:noFill/>
            </a:ln>
            <a:effectLst/>
          </c:spPr>
          <c:invertIfNegative val="0"/>
          <c:errBars>
            <c:errBarType val="both"/>
            <c:errValType val="cust"/>
            <c:noEndCap val="0"/>
            <c:plus>
              <c:numRef>
                <c:f>'2d Accuracy'!$J$5:$J$10</c:f>
                <c:numCache>
                  <c:formatCode>General</c:formatCode>
                  <c:ptCount val="6"/>
                  <c:pt idx="0">
                    <c:v>6.6</c:v>
                  </c:pt>
                  <c:pt idx="1">
                    <c:v>7</c:v>
                  </c:pt>
                  <c:pt idx="2">
                    <c:v>6</c:v>
                  </c:pt>
                  <c:pt idx="3">
                    <c:v>5</c:v>
                  </c:pt>
                  <c:pt idx="4">
                    <c:v>1</c:v>
                  </c:pt>
                  <c:pt idx="5">
                    <c:v>2</c:v>
                  </c:pt>
                </c:numCache>
              </c:numRef>
            </c:plus>
            <c:minus>
              <c:numRef>
                <c:f>'2d Accuracy'!$J$5:$J$10</c:f>
                <c:numCache>
                  <c:formatCode>General</c:formatCode>
                  <c:ptCount val="6"/>
                  <c:pt idx="0">
                    <c:v>6.6</c:v>
                  </c:pt>
                  <c:pt idx="1">
                    <c:v>7</c:v>
                  </c:pt>
                  <c:pt idx="2">
                    <c:v>6</c:v>
                  </c:pt>
                  <c:pt idx="3">
                    <c:v>5</c:v>
                  </c:pt>
                  <c:pt idx="4">
                    <c:v>1</c:v>
                  </c:pt>
                  <c:pt idx="5">
                    <c:v>2</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Accuracy'!$I$5:$I$10</c:f>
              <c:numCache>
                <c:formatCode>0.00</c:formatCode>
                <c:ptCount val="6"/>
                <c:pt idx="0">
                  <c:v>5.5</c:v>
                </c:pt>
                <c:pt idx="1">
                  <c:v>6.5</c:v>
                </c:pt>
                <c:pt idx="2">
                  <c:v>2.5</c:v>
                </c:pt>
                <c:pt idx="3">
                  <c:v>1.7</c:v>
                </c:pt>
                <c:pt idx="4">
                  <c:v>0.8</c:v>
                </c:pt>
                <c:pt idx="5">
                  <c:v>0.4</c:v>
                </c:pt>
              </c:numCache>
            </c:numRef>
          </c:val>
        </c:ser>
        <c:ser>
          <c:idx val="8"/>
          <c:order val="8"/>
          <c:tx>
            <c:strRef>
              <c:f>'2d Accuracy'!$K$4</c:f>
              <c:strCache>
                <c:ptCount val="1"/>
                <c:pt idx="0">
                  <c:v>Full Coloc DCC</c:v>
                </c:pt>
              </c:strCache>
            </c:strRef>
          </c:tx>
          <c:spPr>
            <a:solidFill>
              <a:schemeClr val="accent3">
                <a:lumMod val="60000"/>
              </a:schemeClr>
            </a:solidFill>
            <a:ln>
              <a:noFill/>
            </a:ln>
            <a:effectLst/>
          </c:spPr>
          <c:invertIfNegative val="0"/>
          <c:errBars>
            <c:errBarType val="both"/>
            <c:errValType val="cust"/>
            <c:noEndCap val="0"/>
            <c:plus>
              <c:numRef>
                <c:f>'2d Accuracy'!$L$5:$L$10</c:f>
                <c:numCache>
                  <c:formatCode>General</c:formatCode>
                  <c:ptCount val="6"/>
                  <c:pt idx="0">
                    <c:v>6.26</c:v>
                  </c:pt>
                  <c:pt idx="1">
                    <c:v>6.65</c:v>
                  </c:pt>
                  <c:pt idx="2">
                    <c:v>5.15</c:v>
                  </c:pt>
                  <c:pt idx="3">
                    <c:v>7.41</c:v>
                  </c:pt>
                  <c:pt idx="4">
                    <c:v>4.4400000000000004</c:v>
                  </c:pt>
                  <c:pt idx="5">
                    <c:v>5.01</c:v>
                  </c:pt>
                </c:numCache>
              </c:numRef>
            </c:plus>
            <c:minus>
              <c:numRef>
                <c:f>'2d Accuracy'!$L$5:$L$10</c:f>
                <c:numCache>
                  <c:formatCode>General</c:formatCode>
                  <c:ptCount val="6"/>
                  <c:pt idx="0">
                    <c:v>6.26</c:v>
                  </c:pt>
                  <c:pt idx="1">
                    <c:v>6.65</c:v>
                  </c:pt>
                  <c:pt idx="2">
                    <c:v>5.15</c:v>
                  </c:pt>
                  <c:pt idx="3">
                    <c:v>7.41</c:v>
                  </c:pt>
                  <c:pt idx="4">
                    <c:v>4.4400000000000004</c:v>
                  </c:pt>
                  <c:pt idx="5">
                    <c:v>5.01</c:v>
                  </c:pt>
                </c:numCache>
              </c:numRef>
            </c:minus>
            <c:spPr>
              <a:noFill/>
              <a:ln w="9525" cap="flat" cmpd="sng" algn="ctr">
                <a:solidFill>
                  <a:schemeClr val="tx1">
                    <a:lumMod val="65000"/>
                    <a:lumOff val="35000"/>
                  </a:schemeClr>
                </a:solidFill>
                <a:round/>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Accuracy'!$K$5:$K$10</c:f>
              <c:numCache>
                <c:formatCode>0.00</c:formatCode>
                <c:ptCount val="6"/>
                <c:pt idx="0">
                  <c:v>3.35</c:v>
                </c:pt>
                <c:pt idx="1">
                  <c:v>4.46</c:v>
                </c:pt>
                <c:pt idx="2">
                  <c:v>0.23</c:v>
                </c:pt>
                <c:pt idx="3">
                  <c:v>0.45</c:v>
                </c:pt>
                <c:pt idx="4">
                  <c:v>1.64</c:v>
                </c:pt>
                <c:pt idx="5">
                  <c:v>-0.56000000000000005</c:v>
                </c:pt>
              </c:numCache>
            </c:numRef>
          </c:val>
        </c:ser>
        <c:dLbls>
          <c:showLegendKey val="0"/>
          <c:showVal val="0"/>
          <c:showCatName val="0"/>
          <c:showSerName val="0"/>
          <c:showPercent val="0"/>
          <c:showBubbleSize val="0"/>
        </c:dLbls>
        <c:gapWidth val="219"/>
        <c:overlap val="-27"/>
        <c:axId val="90599208"/>
        <c:axId val="91086776"/>
        <c:extLst>
          <c:ext xmlns:c15="http://schemas.microsoft.com/office/drawing/2012/chart" uri="{02D57815-91ED-43cb-92C2-25804820EDAC}">
            <c15:filteredBarSeries>
              <c15:ser>
                <c:idx val="0"/>
                <c:order val="0"/>
                <c:tx>
                  <c:strRef>
                    <c:extLst>
                      <c:ext uri="{02D57815-91ED-43cb-92C2-25804820EDAC}">
                        <c15:formulaRef>
                          <c15:sqref>'2d Accuracy'!$C$4</c15:sqref>
                        </c15:formulaRef>
                      </c:ext>
                    </c:extLst>
                    <c:strCache>
                      <c:ptCount val="1"/>
                      <c:pt idx="0">
                        <c:v>MRD</c:v>
                      </c:pt>
                    </c:strCache>
                  </c:strRef>
                </c:tx>
                <c:spPr>
                  <a:solidFill>
                    <a:schemeClr val="accent1"/>
                  </a:solidFill>
                  <a:ln>
                    <a:noFill/>
                  </a:ln>
                  <a:effectLst/>
                </c:spPr>
                <c:invertIfNegative val="0"/>
                <c:cat>
                  <c:numRef>
                    <c:extLst>
                      <c:ex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c:ext uri="{02D57815-91ED-43cb-92C2-25804820EDAC}">
                        <c15:formulaRef>
                          <c15:sqref>'2d Accuracy'!$C$5:$C$10</c15:sqref>
                        </c15:formulaRef>
                      </c:ext>
                    </c:extLst>
                    <c:numCache>
                      <c:formatCode>0.00</c:formatCode>
                      <c:ptCount val="6"/>
                      <c:pt idx="0">
                        <c:v>5</c:v>
                      </c:pt>
                      <c:pt idx="1">
                        <c:v>5</c:v>
                      </c:pt>
                      <c:pt idx="2">
                        <c:v>5</c:v>
                      </c:pt>
                      <c:pt idx="3">
                        <c:v>5</c:v>
                      </c:pt>
                      <c:pt idx="4">
                        <c:v>5</c:v>
                      </c:pt>
                      <c:pt idx="5">
                        <c:v>5</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'2d Accuracy'!$F$4</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Accuracy'!$F$5:$F$10</c15:sqref>
                        </c15:formulaRef>
                      </c:ext>
                    </c:extLst>
                    <c:numCache>
                      <c:formatCode>General</c:formatCode>
                      <c:ptCount val="6"/>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'2d Accuracy'!$H$4</c15:sqref>
                        </c15:formulaRef>
                      </c:ext>
                    </c:extLst>
                    <c:strCache>
                      <c:ptCount val="1"/>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Accuracy'!$H$5:$H$10</c15:sqref>
                        </c15:formulaRef>
                      </c:ext>
                    </c:extLst>
                    <c:numCache>
                      <c:formatCode>0.00</c:formatCode>
                      <c:ptCount val="6"/>
                      <c:pt idx="0">
                        <c:v>3.3</c:v>
                      </c:pt>
                      <c:pt idx="1">
                        <c:v>4.5</c:v>
                      </c:pt>
                      <c:pt idx="2">
                        <c:v>3.2</c:v>
                      </c:pt>
                      <c:pt idx="3">
                        <c:v>7.5</c:v>
                      </c:pt>
                      <c:pt idx="4">
                        <c:v>5.7</c:v>
                      </c:pt>
                      <c:pt idx="5">
                        <c:v>3.8</c:v>
                      </c:pt>
                    </c:numCache>
                  </c:numRef>
                </c:val>
              </c15:ser>
            </c15:filteredBarSeries>
            <c15:filteredBarSeries>
              <c15:ser>
                <c:idx val="7"/>
                <c:order val="7"/>
                <c:tx>
                  <c:strRef>
                    <c:extLst xmlns:c15="http://schemas.microsoft.com/office/drawing/2012/chart">
                      <c:ext xmlns:c15="http://schemas.microsoft.com/office/drawing/2012/chart" uri="{02D57815-91ED-43cb-92C2-25804820EDAC}">
                        <c15:formulaRef>
                          <c15:sqref>'2d Accuracy'!$J$4</c15:sqref>
                        </c15:formulaRef>
                      </c:ext>
                    </c:extLst>
                    <c:strCache>
                      <c:ptCount val="1"/>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Accuracy'!$J$5:$J$10</c15:sqref>
                        </c15:formulaRef>
                      </c:ext>
                    </c:extLst>
                    <c:numCache>
                      <c:formatCode>0.00</c:formatCode>
                      <c:ptCount val="6"/>
                      <c:pt idx="0">
                        <c:v>6.6</c:v>
                      </c:pt>
                      <c:pt idx="1">
                        <c:v>7</c:v>
                      </c:pt>
                      <c:pt idx="2">
                        <c:v>6</c:v>
                      </c:pt>
                      <c:pt idx="3">
                        <c:v>5</c:v>
                      </c:pt>
                      <c:pt idx="4">
                        <c:v>1</c:v>
                      </c:pt>
                      <c:pt idx="5">
                        <c:v>2</c:v>
                      </c:pt>
                    </c:numCache>
                  </c:numRef>
                </c:val>
              </c15:ser>
            </c15:filteredBarSeries>
            <c15:filteredBarSeries>
              <c15:ser>
                <c:idx val="9"/>
                <c:order val="9"/>
                <c:tx>
                  <c:strRef>
                    <c:extLst xmlns:c15="http://schemas.microsoft.com/office/drawing/2012/chart">
                      <c:ext xmlns:c15="http://schemas.microsoft.com/office/drawing/2012/chart" uri="{02D57815-91ED-43cb-92C2-25804820EDAC}">
                        <c15:formulaRef>
                          <c15:sqref>'2d Accuracy'!$L$4</c15:sqref>
                        </c15:formulaRef>
                      </c:ext>
                    </c:extLst>
                    <c:strCache>
                      <c:ptCount val="1"/>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'2d Accuracy'!$B$5:$B$10</c15:sqref>
                        </c15:formulaRef>
                      </c:ext>
                    </c:extLst>
                    <c:numCache>
                      <c:formatCode>0.00</c:formatCode>
                      <c:ptCount val="6"/>
                      <c:pt idx="0">
                        <c:v>0.47</c:v>
                      </c:pt>
                      <c:pt idx="1">
                        <c:v>0.64</c:v>
                      </c:pt>
                      <c:pt idx="2">
                        <c:v>0.86</c:v>
                      </c:pt>
                      <c:pt idx="3">
                        <c:v>1.38</c:v>
                      </c:pt>
                      <c:pt idx="4">
                        <c:v>1.61</c:v>
                      </c:pt>
                      <c:pt idx="5">
                        <c:v>2.25</c:v>
                      </c:pt>
                    </c:numCache>
                  </c:numRef>
                </c:cat>
                <c:val>
                  <c:numRef>
                    <c:extLst xmlns:c15="http://schemas.microsoft.com/office/drawing/2012/chart">
                      <c:ext xmlns:c15="http://schemas.microsoft.com/office/drawing/2012/chart" uri="{02D57815-91ED-43cb-92C2-25804820EDAC}">
                        <c15:formulaRef>
                          <c15:sqref>'2d Accuracy'!$L$5:$L$10</c15:sqref>
                        </c15:formulaRef>
                      </c:ext>
                    </c:extLst>
                    <c:numCache>
                      <c:formatCode>0.00</c:formatCode>
                      <c:ptCount val="6"/>
                      <c:pt idx="0">
                        <c:v>6.26</c:v>
                      </c:pt>
                      <c:pt idx="1">
                        <c:v>6.65</c:v>
                      </c:pt>
                      <c:pt idx="2">
                        <c:v>5.15</c:v>
                      </c:pt>
                      <c:pt idx="3">
                        <c:v>7.41</c:v>
                      </c:pt>
                      <c:pt idx="4">
                        <c:v>4.4400000000000004</c:v>
                      </c:pt>
                      <c:pt idx="5">
                        <c:v>5.01</c:v>
                      </c:pt>
                    </c:numCache>
                  </c:numRef>
                </c:val>
              </c15:ser>
            </c15:filteredBarSeries>
          </c:ext>
        </c:extLst>
      </c:barChart>
      <c:catAx>
        <c:axId val="905992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Channel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86776"/>
        <c:crosses val="autoZero"/>
        <c:auto val="1"/>
        <c:lblAlgn val="ctr"/>
        <c:lblOffset val="100"/>
        <c:noMultiLvlLbl val="0"/>
      </c:catAx>
      <c:valAx>
        <c:axId val="91086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Reflectance Difference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599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wmf"/></Relationships>
</file>

<file path=ppt/drawings/drawing1.xml><?xml version="1.0" encoding="utf-8"?>
<c:userShapes xmlns:c="http://schemas.openxmlformats.org/drawingml/2006/chart">
  <cdr:relSizeAnchor xmlns:cdr="http://schemas.openxmlformats.org/drawingml/2006/chartDrawing">
    <cdr:from>
      <cdr:x>0.06522</cdr:x>
      <cdr:y>0.13479</cdr:y>
    </cdr:from>
    <cdr:to>
      <cdr:x>0.61111</cdr:x>
      <cdr:y>0.21407</cdr:y>
    </cdr:to>
    <cdr:sp macro="" textlink="">
      <cdr:nvSpPr>
        <cdr:cNvPr id="8" name="TextBox 7"/>
        <cdr:cNvSpPr txBox="1"/>
      </cdr:nvSpPr>
      <cdr:spPr>
        <a:xfrm xmlns:a="http://schemas.openxmlformats.org/drawingml/2006/main">
          <a:off x="514350" y="647700"/>
          <a:ext cx="43053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Requirement, sometime two for EW &amp; NS</a:t>
          </a:r>
          <a:endParaRPr lang="en-US" sz="1800" dirty="0"/>
        </a:p>
      </cdr:txBody>
    </cdr:sp>
  </cdr:relSizeAnchor>
  <cdr:relSizeAnchor xmlns:cdr="http://schemas.openxmlformats.org/drawingml/2006/chartDrawing">
    <cdr:from>
      <cdr:x>0.08454</cdr:x>
      <cdr:y>0.22993</cdr:y>
    </cdr:from>
    <cdr:to>
      <cdr:x>0.98792</cdr:x>
      <cdr:y>0.92765</cdr:y>
    </cdr:to>
    <cdr:sp macro="" textlink="">
      <cdr:nvSpPr>
        <cdr:cNvPr id="2" name="Rectangle 1"/>
        <cdr:cNvSpPr/>
      </cdr:nvSpPr>
      <cdr:spPr>
        <a:xfrm xmlns:a="http://schemas.openxmlformats.org/drawingml/2006/main">
          <a:off x="666750" y="1104900"/>
          <a:ext cx="7124700" cy="335280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no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0.06522</cdr:x>
      <cdr:y>0.13479</cdr:y>
    </cdr:from>
    <cdr:to>
      <cdr:x>0.61111</cdr:x>
      <cdr:y>0.21407</cdr:y>
    </cdr:to>
    <cdr:sp macro="" textlink="">
      <cdr:nvSpPr>
        <cdr:cNvPr id="8" name="TextBox 7"/>
        <cdr:cNvSpPr txBox="1"/>
      </cdr:nvSpPr>
      <cdr:spPr>
        <a:xfrm xmlns:a="http://schemas.openxmlformats.org/drawingml/2006/main">
          <a:off x="514350" y="647700"/>
          <a:ext cx="43053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Baseline, or prelaunch expectation</a:t>
          </a:r>
          <a:endParaRPr lang="en-US" sz="1800" dirty="0"/>
        </a:p>
      </cdr:txBody>
    </cdr:sp>
  </cdr:relSizeAnchor>
  <cdr:relSizeAnchor xmlns:cdr="http://schemas.openxmlformats.org/drawingml/2006/chartDrawing">
    <cdr:from>
      <cdr:x>0.10386</cdr:x>
      <cdr:y>0.22993</cdr:y>
    </cdr:from>
    <cdr:to>
      <cdr:x>0.98792</cdr:x>
      <cdr:y>0.92765</cdr:y>
    </cdr:to>
    <cdr:sp macro="" textlink="">
      <cdr:nvSpPr>
        <cdr:cNvPr id="2" name="Rectangle 1"/>
        <cdr:cNvSpPr/>
      </cdr:nvSpPr>
      <cdr:spPr>
        <a:xfrm xmlns:a="http://schemas.openxmlformats.org/drawingml/2006/main">
          <a:off x="819150" y="1104897"/>
          <a:ext cx="6972279" cy="335279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no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0.06522</cdr:x>
      <cdr:y>0.13479</cdr:y>
    </cdr:from>
    <cdr:to>
      <cdr:x>0.61111</cdr:x>
      <cdr:y>0.21407</cdr:y>
    </cdr:to>
    <cdr:sp macro="" textlink="">
      <cdr:nvSpPr>
        <cdr:cNvPr id="8" name="TextBox 7"/>
        <cdr:cNvSpPr txBox="1"/>
      </cdr:nvSpPr>
      <cdr:spPr>
        <a:xfrm xmlns:a="http://schemas.openxmlformats.org/drawingml/2006/main">
          <a:off x="514350" y="647700"/>
          <a:ext cx="43053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Provisional, sometimes two for min &amp; mean</a:t>
          </a:r>
          <a:endParaRPr lang="en-US" sz="1800" dirty="0"/>
        </a:p>
      </cdr:txBody>
    </cdr:sp>
  </cdr:relSizeAnchor>
  <cdr:relSizeAnchor xmlns:cdr="http://schemas.openxmlformats.org/drawingml/2006/chartDrawing">
    <cdr:from>
      <cdr:x>0.13768</cdr:x>
      <cdr:y>0.22993</cdr:y>
    </cdr:from>
    <cdr:to>
      <cdr:x>0.98792</cdr:x>
      <cdr:y>0.92765</cdr:y>
    </cdr:to>
    <cdr:sp macro="" textlink="">
      <cdr:nvSpPr>
        <cdr:cNvPr id="2" name="Rectangle 1"/>
        <cdr:cNvSpPr/>
      </cdr:nvSpPr>
      <cdr:spPr>
        <a:xfrm xmlns:a="http://schemas.openxmlformats.org/drawingml/2006/main">
          <a:off x="1085849" y="1104897"/>
          <a:ext cx="6705579" cy="335279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no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0.06522</cdr:x>
      <cdr:y>0.13479</cdr:y>
    </cdr:from>
    <cdr:to>
      <cdr:x>0.61111</cdr:x>
      <cdr:y>0.21407</cdr:y>
    </cdr:to>
    <cdr:sp macro="" textlink="">
      <cdr:nvSpPr>
        <cdr:cNvPr id="8" name="TextBox 7"/>
        <cdr:cNvSpPr txBox="1"/>
      </cdr:nvSpPr>
      <cdr:spPr>
        <a:xfrm xmlns:a="http://schemas.openxmlformats.org/drawingml/2006/main">
          <a:off x="514350" y="647700"/>
          <a:ext cx="43053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Full Validation</a:t>
          </a:r>
          <a:endParaRPr lang="en-US" sz="1800" dirty="0"/>
        </a:p>
      </cdr:txBody>
    </cdr:sp>
  </cdr:relSizeAnchor>
  <cdr:relSizeAnchor xmlns:cdr="http://schemas.openxmlformats.org/drawingml/2006/chartDrawing">
    <cdr:from>
      <cdr:x>0.19082</cdr:x>
      <cdr:y>0.22993</cdr:y>
    </cdr:from>
    <cdr:to>
      <cdr:x>0.98792</cdr:x>
      <cdr:y>0.92765</cdr:y>
    </cdr:to>
    <cdr:sp macro="" textlink="">
      <cdr:nvSpPr>
        <cdr:cNvPr id="2" name="Rectangle 1"/>
        <cdr:cNvSpPr/>
      </cdr:nvSpPr>
      <cdr:spPr>
        <a:xfrm xmlns:a="http://schemas.openxmlformats.org/drawingml/2006/main">
          <a:off x="1504949" y="1104897"/>
          <a:ext cx="6286479" cy="335279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no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0.11381</cdr:x>
      <cdr:y>0.40437</cdr:y>
    </cdr:from>
    <cdr:to>
      <cdr:x>0.97096</cdr:x>
      <cdr:y>0.40831</cdr:y>
    </cdr:to>
    <cdr:cxnSp macro="">
      <cdr:nvCxnSpPr>
        <cdr:cNvPr id="2" name="Straight Connector 1"/>
        <cdr:cNvCxnSpPr/>
      </cdr:nvCxnSpPr>
      <cdr:spPr>
        <a:xfrm xmlns:a="http://schemas.openxmlformats.org/drawingml/2006/main" flipV="1">
          <a:off x="838201" y="1762126"/>
          <a:ext cx="6313087" cy="17169"/>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0.11381</cdr:x>
      <cdr:y>0.6929</cdr:y>
    </cdr:from>
    <cdr:to>
      <cdr:x>0.97095</cdr:x>
      <cdr:y>0.69685</cdr:y>
    </cdr:to>
    <cdr:cxnSp macro="">
      <cdr:nvCxnSpPr>
        <cdr:cNvPr id="3" name="Straight Connector 2"/>
        <cdr:cNvCxnSpPr/>
      </cdr:nvCxnSpPr>
      <cdr:spPr>
        <a:xfrm xmlns:a="http://schemas.openxmlformats.org/drawingml/2006/main" flipV="1">
          <a:off x="838201" y="3019426"/>
          <a:ext cx="6313013" cy="17213"/>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0.09259</cdr:x>
      <cdr:y>0.84836</cdr:y>
    </cdr:from>
    <cdr:to>
      <cdr:x>0.95225</cdr:x>
      <cdr:y>0.8523</cdr:y>
    </cdr:to>
    <cdr:cxnSp macro="">
      <cdr:nvCxnSpPr>
        <cdr:cNvPr id="2" name="Straight Connector 1"/>
        <cdr:cNvCxnSpPr/>
      </cdr:nvCxnSpPr>
      <cdr:spPr>
        <a:xfrm xmlns:a="http://schemas.openxmlformats.org/drawingml/2006/main" flipV="1">
          <a:off x="762000" y="4076700"/>
          <a:ext cx="7074658" cy="18933"/>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dr:relSizeAnchor xmlns:cdr="http://schemas.openxmlformats.org/drawingml/2006/chartDrawing">
    <cdr:from>
      <cdr:x>0.08478</cdr:x>
      <cdr:y>0.09714</cdr:y>
    </cdr:from>
    <cdr:to>
      <cdr:x>0.94444</cdr:x>
      <cdr:y>0.10107</cdr:y>
    </cdr:to>
    <cdr:cxnSp macro="">
      <cdr:nvCxnSpPr>
        <cdr:cNvPr id="3" name="Straight Connector 2"/>
        <cdr:cNvCxnSpPr/>
      </cdr:nvCxnSpPr>
      <cdr:spPr>
        <a:xfrm xmlns:a="http://schemas.openxmlformats.org/drawingml/2006/main" flipV="1">
          <a:off x="697742" y="466807"/>
          <a:ext cx="7074658" cy="18886"/>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6/1/2018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a:t>
            </a:fld>
            <a:endParaRPr lang="en-US" dirty="0"/>
          </a:p>
        </p:txBody>
      </p:sp>
    </p:spTree>
    <p:extLst>
      <p:ext uri="{BB962C8B-B14F-4D97-AF65-F5344CB8AC3E}">
        <p14:creationId xmlns:p14="http://schemas.microsoft.com/office/powerpoint/2010/main" val="113359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27</a:t>
            </a:fld>
            <a:endParaRPr lang="en-US" dirty="0"/>
          </a:p>
        </p:txBody>
      </p:sp>
    </p:spTree>
    <p:extLst>
      <p:ext uri="{BB962C8B-B14F-4D97-AF65-F5344CB8AC3E}">
        <p14:creationId xmlns:p14="http://schemas.microsoft.com/office/powerpoint/2010/main" val="296238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daily-average residuals, 2017-05-03 – 2018-04-30. Uninterrupted data stream is joined by lines. Empty spaces are data gaps.</a:t>
            </a:r>
          </a:p>
          <a:p>
            <a:pPr>
              <a:buNone/>
            </a:pPr>
            <a:endParaRPr lang="en-US" b="1" dirty="0" smtClean="0"/>
          </a:p>
          <a:p>
            <a:pPr>
              <a:buNone/>
            </a:pPr>
            <a:r>
              <a:rPr lang="en-US" b="1" dirty="0" smtClean="0"/>
              <a:t>Discussion:</a:t>
            </a:r>
            <a:r>
              <a:rPr lang="en-US" dirty="0" smtClean="0"/>
              <a:t> EW (x) and NS (y) navigation errors are reduced by the order of magnitude during that year (after they were halved before that period). </a:t>
            </a:r>
          </a:p>
        </p:txBody>
      </p:sp>
      <p:sp>
        <p:nvSpPr>
          <p:cNvPr id="4" name="Slide Number Placeholder 3"/>
          <p:cNvSpPr>
            <a:spLocks noGrp="1"/>
          </p:cNvSpPr>
          <p:nvPr>
            <p:ph type="sldNum" sz="quarter" idx="10"/>
          </p:nvPr>
        </p:nvSpPr>
        <p:spPr/>
        <p:txBody>
          <a:bodyPr/>
          <a:lstStyle/>
          <a:p>
            <a:fld id="{CA088DD6-89D6-42F8-9832-B6F1F11B4613}" type="slidenum">
              <a:rPr lang="en-US" smtClean="0"/>
              <a:t>31</a:t>
            </a:fld>
            <a:endParaRPr lang="en-US" dirty="0"/>
          </a:p>
        </p:txBody>
      </p:sp>
    </p:spTree>
    <p:extLst>
      <p:ext uri="{BB962C8B-B14F-4D97-AF65-F5344CB8AC3E}">
        <p14:creationId xmlns:p14="http://schemas.microsoft.com/office/powerpoint/2010/main" val="20746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 STDs are plotted. Uninterrupted data stream is joined by lines. Empty spaces are data gaps.</a:t>
            </a:r>
          </a:p>
          <a:p>
            <a:pPr>
              <a:buNone/>
            </a:pPr>
            <a:endParaRPr lang="en-US" b="1" dirty="0" smtClean="0"/>
          </a:p>
          <a:p>
            <a:pPr>
              <a:buNone/>
            </a:pPr>
            <a:r>
              <a:rPr lang="en-US" b="1" dirty="0" smtClean="0"/>
              <a:t>Discussion:</a:t>
            </a:r>
            <a:r>
              <a:rPr lang="en-US" dirty="0" smtClean="0"/>
              <a:t> EW (x) and NS (y) standard deviations (STD) have decreased 3 times during the period. This is as important as reduction in residuals because its contribution to the total error (3*STD) was also reduced by the order of magnitude.</a:t>
            </a:r>
          </a:p>
        </p:txBody>
      </p:sp>
      <p:sp>
        <p:nvSpPr>
          <p:cNvPr id="4" name="Slide Number Placeholder 3"/>
          <p:cNvSpPr>
            <a:spLocks noGrp="1"/>
          </p:cNvSpPr>
          <p:nvPr>
            <p:ph type="sldNum" sz="quarter" idx="10"/>
          </p:nvPr>
        </p:nvSpPr>
        <p:spPr/>
        <p:txBody>
          <a:bodyPr/>
          <a:lstStyle/>
          <a:p>
            <a:fld id="{CA088DD6-89D6-42F8-9832-B6F1F11B4613}" type="slidenum">
              <a:rPr lang="en-US" smtClean="0"/>
              <a:t>32</a:t>
            </a:fld>
            <a:endParaRPr lang="en-US" dirty="0"/>
          </a:p>
        </p:txBody>
      </p:sp>
    </p:spTree>
    <p:extLst>
      <p:ext uri="{BB962C8B-B14F-4D97-AF65-F5344CB8AC3E}">
        <p14:creationId xmlns:p14="http://schemas.microsoft.com/office/powerpoint/2010/main" val="171934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daily-averaged vector Channel-to-Channel Registration (CCR) errors. Uninterrupted data stream is joined by lines. Empty spaces are data gaps. </a:t>
            </a:r>
          </a:p>
          <a:p>
            <a:pPr marL="171450" indent="-171450">
              <a:buFont typeface="Arial" panose="020B0604020202020204" pitchFamily="34" charset="0"/>
              <a:buChar char="•"/>
            </a:pPr>
            <a:r>
              <a:rPr lang="en-US" dirty="0" smtClean="0"/>
              <a:t>LEFT plot shows CCR for within-FPA channel pairs, </a:t>
            </a:r>
            <a:r>
              <a:rPr lang="en-US" dirty="0" smtClean="0">
                <a:solidFill>
                  <a:srgbClr val="FF0000"/>
                </a:solidFill>
              </a:rPr>
              <a:t>Red color</a:t>
            </a:r>
            <a:r>
              <a:rPr lang="en-US" dirty="0" smtClean="0"/>
              <a:t> for the channel pairs from LWIR, </a:t>
            </a:r>
            <a:r>
              <a:rPr lang="en-US" dirty="0" smtClean="0">
                <a:solidFill>
                  <a:srgbClr val="00B050"/>
                </a:solidFill>
              </a:rPr>
              <a:t>green</a:t>
            </a:r>
            <a:r>
              <a:rPr lang="en-US" dirty="0" smtClean="0"/>
              <a:t> for MWIR, and </a:t>
            </a:r>
            <a:r>
              <a:rPr lang="en-US" dirty="0" smtClean="0">
                <a:solidFill>
                  <a:srgbClr val="0070C0"/>
                </a:solidFill>
              </a:rPr>
              <a:t>blue</a:t>
            </a:r>
            <a:r>
              <a:rPr lang="en-US" dirty="0" smtClean="0"/>
              <a:t> for VNIR. They alternate with black in order to distinguish neighboring plots.</a:t>
            </a:r>
          </a:p>
          <a:p>
            <a:pPr marL="171450" indent="-171450">
              <a:buFont typeface="Arial" panose="020B0604020202020204" pitchFamily="34" charset="0"/>
              <a:buChar char="•"/>
            </a:pPr>
            <a:r>
              <a:rPr lang="en-US" dirty="0" smtClean="0"/>
              <a:t>MIDDLE plot shows the same for the channel pairs including MWIR window channels 7 and 11. </a:t>
            </a:r>
            <a:r>
              <a:rPr lang="en-US" dirty="0" smtClean="0">
                <a:solidFill>
                  <a:srgbClr val="FF0000"/>
                </a:solidFill>
              </a:rPr>
              <a:t>Red color</a:t>
            </a:r>
            <a:r>
              <a:rPr lang="en-US" dirty="0" smtClean="0"/>
              <a:t> for the channel pairs from LWIR, and </a:t>
            </a:r>
            <a:r>
              <a:rPr lang="en-US" dirty="0" smtClean="0">
                <a:solidFill>
                  <a:srgbClr val="0070C0"/>
                </a:solidFill>
              </a:rPr>
              <a:t>blue</a:t>
            </a:r>
            <a:r>
              <a:rPr lang="en-US" dirty="0" smtClean="0"/>
              <a:t> for VNIR. They alternate with black in order to distinguish neighboring plots.</a:t>
            </a:r>
          </a:p>
          <a:p>
            <a:pPr marL="171450" indent="-171450">
              <a:buFont typeface="Arial" panose="020B0604020202020204" pitchFamily="34" charset="0"/>
              <a:buChar char="•"/>
            </a:pPr>
            <a:r>
              <a:rPr lang="en-US" dirty="0" smtClean="0"/>
              <a:t>RIGHT plot shows the same for VNIR-LWIR pairs of channels. </a:t>
            </a:r>
            <a:r>
              <a:rPr lang="en-US" dirty="0" smtClean="0">
                <a:solidFill>
                  <a:srgbClr val="FF0000"/>
                </a:solidFill>
              </a:rPr>
              <a:t>Red color</a:t>
            </a:r>
            <a:r>
              <a:rPr lang="en-US" dirty="0" smtClean="0"/>
              <a:t> alternates with black in order to distinguish neighboring plots.</a:t>
            </a:r>
          </a:p>
          <a:p>
            <a:pPr>
              <a:buNone/>
            </a:pPr>
            <a:endParaRPr lang="en-US" b="1" dirty="0" smtClean="0"/>
          </a:p>
          <a:p>
            <a:pPr>
              <a:buNone/>
            </a:pPr>
            <a:r>
              <a:rPr lang="en-US" b="1" dirty="0" smtClean="0"/>
              <a:t>Discussion:</a:t>
            </a:r>
            <a:r>
              <a:rPr lang="en-US" dirty="0" smtClean="0"/>
              <a:t> CCR vector error shows less navigation problems for within-FPA pairs of channels (left plot) in comparison with the channel pairs from different FPAs (middle and right plots). That points to the Kalman filter as one of the focus points of the navigation.</a:t>
            </a:r>
          </a:p>
          <a:p>
            <a:pPr>
              <a:buNone/>
            </a:pPr>
            <a:endParaRPr lang="en-US" dirty="0" smtClean="0"/>
          </a:p>
          <a:p>
            <a:pPr>
              <a:buNone/>
            </a:pPr>
            <a:r>
              <a:rPr lang="en-US" sz="1200" b="1" dirty="0" smtClean="0"/>
              <a:t>Daily r-CCR, May 3, 2017 to April 30, 2018</a:t>
            </a:r>
            <a:endParaRPr lang="en-US" dirty="0" smtClean="0"/>
          </a:p>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35</a:t>
            </a:fld>
            <a:endParaRPr lang="en-US" dirty="0"/>
          </a:p>
        </p:txBody>
      </p:sp>
    </p:spTree>
    <p:extLst>
      <p:ext uri="{BB962C8B-B14F-4D97-AF65-F5344CB8AC3E}">
        <p14:creationId xmlns:p14="http://schemas.microsoft.com/office/powerpoint/2010/main" val="26475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Legend:</a:t>
            </a:r>
            <a:r>
              <a:rPr lang="en-US" dirty="0" smtClean="0"/>
              <a:t> ABI daily-averaged Frame-to-Frame Registration (FFR) errors are plotted (squares). Daily-averaged absolute FFR values are plotted as diamonds. Uninterrupted data stream is joined by lines. Empty spaces are data gaps.</a:t>
            </a:r>
          </a:p>
          <a:p>
            <a:pPr>
              <a:buNone/>
            </a:pPr>
            <a:endParaRPr lang="en-US" dirty="0" smtClean="0"/>
          </a:p>
          <a:p>
            <a:pPr>
              <a:buNone/>
            </a:pPr>
            <a:r>
              <a:rPr lang="en-US" b="1" dirty="0" smtClean="0"/>
              <a:t>Discussion:</a:t>
            </a:r>
            <a:r>
              <a:rPr lang="en-US" dirty="0" smtClean="0"/>
              <a:t> Daily FFRs are very close to zero, as expected. Daily absolute FFRs did normalize during first couple months of the period.</a:t>
            </a:r>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38</a:t>
            </a:fld>
            <a:endParaRPr lang="en-US" dirty="0"/>
          </a:p>
        </p:txBody>
      </p:sp>
    </p:spTree>
    <p:extLst>
      <p:ext uri="{BB962C8B-B14F-4D97-AF65-F5344CB8AC3E}">
        <p14:creationId xmlns:p14="http://schemas.microsoft.com/office/powerpoint/2010/main" val="216127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48</a:t>
            </a:fld>
            <a:endParaRPr lang="en-US" dirty="0"/>
          </a:p>
        </p:txBody>
      </p:sp>
    </p:spTree>
    <p:extLst>
      <p:ext uri="{BB962C8B-B14F-4D97-AF65-F5344CB8AC3E}">
        <p14:creationId xmlns:p14="http://schemas.microsoft.com/office/powerpoint/2010/main" val="270611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49</a:t>
            </a:fld>
            <a:endParaRPr lang="en-US" dirty="0"/>
          </a:p>
        </p:txBody>
      </p:sp>
    </p:spTree>
    <p:extLst>
      <p:ext uri="{BB962C8B-B14F-4D97-AF65-F5344CB8AC3E}">
        <p14:creationId xmlns:p14="http://schemas.microsoft.com/office/powerpoint/2010/main" val="248099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55</a:t>
            </a:fld>
            <a:endParaRPr lang="en-US" dirty="0"/>
          </a:p>
        </p:txBody>
      </p:sp>
    </p:spTree>
    <p:extLst>
      <p:ext uri="{BB962C8B-B14F-4D97-AF65-F5344CB8AC3E}">
        <p14:creationId xmlns:p14="http://schemas.microsoft.com/office/powerpoint/2010/main" val="281636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61</a:t>
            </a:fld>
            <a:endParaRPr lang="en-US" dirty="0"/>
          </a:p>
        </p:txBody>
      </p:sp>
    </p:spTree>
    <p:extLst>
      <p:ext uri="{BB962C8B-B14F-4D97-AF65-F5344CB8AC3E}">
        <p14:creationId xmlns:p14="http://schemas.microsoft.com/office/powerpoint/2010/main" val="3521776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62</a:t>
            </a:fld>
            <a:endParaRPr lang="en-US" dirty="0"/>
          </a:p>
        </p:txBody>
      </p:sp>
    </p:spTree>
    <p:extLst>
      <p:ext uri="{BB962C8B-B14F-4D97-AF65-F5344CB8AC3E}">
        <p14:creationId xmlns:p14="http://schemas.microsoft.com/office/powerpoint/2010/main" val="370844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In-band radiance for the red band is 132.21 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ABI, 348.87 for GOES-11(worst), and 252.92 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GOES-13 (best).</a:t>
            </a:r>
          </a:p>
          <a:p>
            <a:r>
              <a:rPr lang="en-US" sz="1200" b="0" i="0" kern="1200" dirty="0" smtClean="0">
                <a:solidFill>
                  <a:schemeClr val="tx1"/>
                </a:solidFill>
                <a:effectLst/>
                <a:latin typeface="+mn-lt"/>
                <a:ea typeface="+mn-ea"/>
                <a:cs typeface="+mn-cs"/>
              </a:rPr>
              <a:t>Inter-cal experience:</a:t>
            </a:r>
            <a:r>
              <a:rPr lang="en-US" sz="1200" b="0" i="0" kern="1200" baseline="0" dirty="0" smtClean="0">
                <a:solidFill>
                  <a:schemeClr val="tx1"/>
                </a:solidFill>
                <a:effectLst/>
                <a:latin typeface="+mn-lt"/>
                <a:ea typeface="+mn-ea"/>
                <a:cs typeface="+mn-cs"/>
              </a:rPr>
              <a:t> spectral difference is the most difficult to reconcile. Requested to align ABI SRF with those of VIIRS. Did not approve for 0.47 band (between 0.445um and0.488um) and 0.64 band (can’t be narrower).</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20DE290-1744-4517-8622-DD5D114E3665}" type="slidenum">
              <a:rPr lang="en-US" smtClean="0"/>
              <a:t>4</a:t>
            </a:fld>
            <a:endParaRPr lang="en-US" dirty="0"/>
          </a:p>
        </p:txBody>
      </p:sp>
    </p:spTree>
    <p:extLst>
      <p:ext uri="{BB962C8B-B14F-4D97-AF65-F5344CB8AC3E}">
        <p14:creationId xmlns:p14="http://schemas.microsoft.com/office/powerpoint/2010/main" val="3371775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63</a:t>
            </a:fld>
            <a:endParaRPr lang="en-US" dirty="0"/>
          </a:p>
        </p:txBody>
      </p:sp>
    </p:spTree>
    <p:extLst>
      <p:ext uri="{BB962C8B-B14F-4D97-AF65-F5344CB8AC3E}">
        <p14:creationId xmlns:p14="http://schemas.microsoft.com/office/powerpoint/2010/main" val="1352277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64</a:t>
            </a:fld>
            <a:endParaRPr lang="en-US" dirty="0"/>
          </a:p>
        </p:txBody>
      </p:sp>
    </p:spTree>
    <p:extLst>
      <p:ext uri="{BB962C8B-B14F-4D97-AF65-F5344CB8AC3E}">
        <p14:creationId xmlns:p14="http://schemas.microsoft.com/office/powerpoint/2010/main" val="2943296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65</a:t>
            </a:fld>
            <a:endParaRPr lang="en-US" dirty="0"/>
          </a:p>
        </p:txBody>
      </p:sp>
    </p:spTree>
    <p:extLst>
      <p:ext uri="{BB962C8B-B14F-4D97-AF65-F5344CB8AC3E}">
        <p14:creationId xmlns:p14="http://schemas.microsoft.com/office/powerpoint/2010/main" val="2650795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66</a:t>
            </a:fld>
            <a:endParaRPr lang="en-US" dirty="0"/>
          </a:p>
        </p:txBody>
      </p:sp>
    </p:spTree>
    <p:extLst>
      <p:ext uri="{BB962C8B-B14F-4D97-AF65-F5344CB8AC3E}">
        <p14:creationId xmlns:p14="http://schemas.microsoft.com/office/powerpoint/2010/main" val="178018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67</a:t>
            </a:fld>
            <a:endParaRPr lang="en-US" dirty="0"/>
          </a:p>
        </p:txBody>
      </p:sp>
    </p:spTree>
    <p:extLst>
      <p:ext uri="{BB962C8B-B14F-4D97-AF65-F5344CB8AC3E}">
        <p14:creationId xmlns:p14="http://schemas.microsoft.com/office/powerpoint/2010/main" val="1151421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68</a:t>
            </a:fld>
            <a:endParaRPr lang="en-US" dirty="0"/>
          </a:p>
        </p:txBody>
      </p:sp>
    </p:spTree>
    <p:extLst>
      <p:ext uri="{BB962C8B-B14F-4D97-AF65-F5344CB8AC3E}">
        <p14:creationId xmlns:p14="http://schemas.microsoft.com/office/powerpoint/2010/main" val="1639221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69</a:t>
            </a:fld>
            <a:endParaRPr lang="en-US" dirty="0"/>
          </a:p>
        </p:txBody>
      </p:sp>
    </p:spTree>
    <p:extLst>
      <p:ext uri="{BB962C8B-B14F-4D97-AF65-F5344CB8AC3E}">
        <p14:creationId xmlns:p14="http://schemas.microsoft.com/office/powerpoint/2010/main" val="380415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70</a:t>
            </a:fld>
            <a:endParaRPr lang="en-US" dirty="0"/>
          </a:p>
        </p:txBody>
      </p:sp>
    </p:spTree>
    <p:extLst>
      <p:ext uri="{BB962C8B-B14F-4D97-AF65-F5344CB8AC3E}">
        <p14:creationId xmlns:p14="http://schemas.microsoft.com/office/powerpoint/2010/main" val="1678403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80</a:t>
            </a:fld>
            <a:endParaRPr lang="en-US" dirty="0"/>
          </a:p>
        </p:txBody>
      </p:sp>
    </p:spTree>
    <p:extLst>
      <p:ext uri="{BB962C8B-B14F-4D97-AF65-F5344CB8AC3E}">
        <p14:creationId xmlns:p14="http://schemas.microsoft.com/office/powerpoint/2010/main" val="2850723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303C173-D336-4429-BE64-F6CFCEA9010A}" type="slidenum">
              <a:rPr lang="en-US" smtClean="0"/>
              <a:pPr/>
              <a:t>89</a:t>
            </a:fld>
            <a:endParaRPr lang="en-US" dirty="0"/>
          </a:p>
        </p:txBody>
      </p:sp>
      <p:sp>
        <p:nvSpPr>
          <p:cNvPr id="5" name="Date Placeholder 4"/>
          <p:cNvSpPr>
            <a:spLocks noGrp="1"/>
          </p:cNvSpPr>
          <p:nvPr>
            <p:ph type="dt" idx="11"/>
          </p:nvPr>
        </p:nvSpPr>
        <p:spPr/>
        <p:txBody>
          <a:bodyPr/>
          <a:lstStyle/>
          <a:p>
            <a:r>
              <a:rPr lang="en-US" dirty="0" smtClean="0"/>
              <a:t>1 June 2018</a:t>
            </a:r>
            <a:endParaRPr lang="en-US" dirty="0"/>
          </a:p>
        </p:txBody>
      </p:sp>
      <p:sp>
        <p:nvSpPr>
          <p:cNvPr id="6" name="Footer Placeholder 5"/>
          <p:cNvSpPr>
            <a:spLocks noGrp="1"/>
          </p:cNvSpPr>
          <p:nvPr>
            <p:ph type="ftr" sz="quarter" idx="12"/>
          </p:nvPr>
        </p:nvSpPr>
        <p:spPr/>
        <p:txBody>
          <a:bodyPr/>
          <a:lstStyle/>
          <a:p>
            <a:r>
              <a:rPr lang="en-US" dirty="0" smtClean="0"/>
              <a:t>GOES16-ABI L1b PS-PVR Validated</a:t>
            </a:r>
            <a:endParaRPr lang="en-US" dirty="0"/>
          </a:p>
        </p:txBody>
      </p:sp>
      <p:sp>
        <p:nvSpPr>
          <p:cNvPr id="7" name="Header Placeholder 6"/>
          <p:cNvSpPr>
            <a:spLocks noGrp="1"/>
          </p:cNvSpPr>
          <p:nvPr>
            <p:ph type="hdr" sz="quarter" idx="13"/>
          </p:nvPr>
        </p:nvSpPr>
        <p:spPr/>
        <p:txBody>
          <a:bodyPr/>
          <a:lstStyle/>
          <a:p>
            <a:r>
              <a:rPr lang="en-US" dirty="0" smtClean="0"/>
              <a:t>test</a:t>
            </a:r>
            <a:endParaRPr lang="en-US" dirty="0"/>
          </a:p>
        </p:txBody>
      </p:sp>
    </p:spTree>
    <p:extLst>
      <p:ext uri="{BB962C8B-B14F-4D97-AF65-F5344CB8AC3E}">
        <p14:creationId xmlns:p14="http://schemas.microsoft.com/office/powerpoint/2010/main" val="315177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Polar orbiting sensor covers nearly globally, whereas the “full disk” from geostationary orbit is only 20% – 25% of the globe.</a:t>
            </a:r>
          </a:p>
          <a:p>
            <a:r>
              <a:rPr lang="en-US" dirty="0" smtClean="0"/>
              <a:t>But to a sensor on geostationary orbit, the “geo” appears stationary.</a:t>
            </a:r>
          </a:p>
          <a:p>
            <a:pPr lvl="1"/>
            <a:r>
              <a:rPr lang="en-US" dirty="0" smtClean="0"/>
              <a:t>Survey more than twice a day from one satellite.</a:t>
            </a:r>
          </a:p>
          <a:p>
            <a:pPr lvl="1"/>
            <a:r>
              <a:rPr lang="en-US" dirty="0" smtClean="0"/>
              <a:t>Capture transient phenomena (clouds, smoke, temperature)</a:t>
            </a:r>
          </a:p>
          <a:p>
            <a:pPr lvl="1"/>
            <a:r>
              <a:rPr lang="en-US" dirty="0" smtClean="0"/>
              <a:t>Observe dynamical interactions of the developing systems.</a:t>
            </a:r>
          </a:p>
          <a:p>
            <a:r>
              <a:rPr lang="en-US" dirty="0" smtClean="0"/>
              <a:t>Faster – everything else being equal (or better).</a:t>
            </a:r>
          </a:p>
          <a:p>
            <a:r>
              <a:rPr lang="en-US" dirty="0" smtClean="0"/>
              <a:t>60° local zenith – 60°</a:t>
            </a:r>
            <a:r>
              <a:rPr lang="en-US" baseline="0" dirty="0" smtClean="0"/>
              <a:t> from nadir.</a:t>
            </a:r>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5</a:t>
            </a:fld>
            <a:endParaRPr lang="en-US" dirty="0"/>
          </a:p>
        </p:txBody>
      </p:sp>
    </p:spTree>
    <p:extLst>
      <p:ext uri="{BB962C8B-B14F-4D97-AF65-F5344CB8AC3E}">
        <p14:creationId xmlns:p14="http://schemas.microsoft.com/office/powerpoint/2010/main" val="2012850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Often inaccurate</a:t>
            </a:r>
            <a:r>
              <a:rPr lang="en-US" sz="1050" baseline="0" dirty="0" smtClean="0"/>
              <a:t> </a:t>
            </a:r>
            <a:r>
              <a:rPr lang="en-US" sz="1050" dirty="0" smtClean="0"/>
              <a:t>and unstable</a:t>
            </a:r>
            <a:r>
              <a:rPr lang="en-US" sz="1050" baseline="0" dirty="0" smtClean="0"/>
              <a:t>.</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Good first light navigation </a:t>
            </a:r>
            <a:r>
              <a:rPr lang="en-US" sz="1050" baseline="0" dirty="0" smtClean="0"/>
              <a:t>– good foundation without Kalman filter.</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Kalman filter works under favorable conditions</a:t>
            </a:r>
            <a:r>
              <a:rPr lang="en-US" sz="1050" baseline="0" dirty="0" smtClean="0"/>
              <a:t>.</a:t>
            </a:r>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Critical issues: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Ingest</a:t>
            </a:r>
            <a:r>
              <a:rPr lang="en-US" sz="1050" baseline="0" dirty="0" smtClean="0"/>
              <a:t> of star data, esp. IR</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Continuity of coregistration files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Gyro spike</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RDP</a:t>
            </a:r>
            <a:endParaRPr lang="en-US" sz="1050" dirty="0" smtClean="0"/>
          </a:p>
          <a:p>
            <a:endParaRPr lang="en-US" dirty="0" smtClean="0"/>
          </a:p>
        </p:txBody>
      </p:sp>
      <p:sp>
        <p:nvSpPr>
          <p:cNvPr id="4" name="Slide Number Placeholder 3"/>
          <p:cNvSpPr>
            <a:spLocks noGrp="1"/>
          </p:cNvSpPr>
          <p:nvPr>
            <p:ph type="sldNum" sz="quarter" idx="10"/>
          </p:nvPr>
        </p:nvSpPr>
        <p:spPr/>
        <p:txBody>
          <a:bodyPr/>
          <a:lstStyle/>
          <a:p>
            <a:fld id="{1303C173-D336-4429-BE64-F6CFCEA9010A}" type="slidenum">
              <a:rPr lang="en-US" smtClean="0"/>
              <a:pPr/>
              <a:t>117</a:t>
            </a:fld>
            <a:endParaRPr lang="en-US" dirty="0"/>
          </a:p>
        </p:txBody>
      </p:sp>
      <p:sp>
        <p:nvSpPr>
          <p:cNvPr id="5" name="Date Placeholder 4"/>
          <p:cNvSpPr>
            <a:spLocks noGrp="1"/>
          </p:cNvSpPr>
          <p:nvPr>
            <p:ph type="dt" idx="11"/>
          </p:nvPr>
        </p:nvSpPr>
        <p:spPr/>
        <p:txBody>
          <a:bodyPr/>
          <a:lstStyle/>
          <a:p>
            <a:r>
              <a:rPr lang="en-US" dirty="0" smtClean="0"/>
              <a:t>1 June 2018</a:t>
            </a:r>
            <a:endParaRPr lang="en-US" dirty="0"/>
          </a:p>
        </p:txBody>
      </p:sp>
      <p:sp>
        <p:nvSpPr>
          <p:cNvPr id="6" name="Footer Placeholder 5"/>
          <p:cNvSpPr>
            <a:spLocks noGrp="1"/>
          </p:cNvSpPr>
          <p:nvPr>
            <p:ph type="ftr" sz="quarter" idx="12"/>
          </p:nvPr>
        </p:nvSpPr>
        <p:spPr/>
        <p:txBody>
          <a:bodyPr/>
          <a:lstStyle/>
          <a:p>
            <a:r>
              <a:rPr lang="en-US" dirty="0" smtClean="0"/>
              <a:t>GOES16-ABI L1b PS-PVR Validated</a:t>
            </a:r>
            <a:endParaRPr lang="en-US" dirty="0"/>
          </a:p>
        </p:txBody>
      </p:sp>
      <p:sp>
        <p:nvSpPr>
          <p:cNvPr id="7" name="Header Placeholder 6"/>
          <p:cNvSpPr>
            <a:spLocks noGrp="1"/>
          </p:cNvSpPr>
          <p:nvPr>
            <p:ph type="hdr" sz="quarter" idx="13"/>
          </p:nvPr>
        </p:nvSpPr>
        <p:spPr/>
        <p:txBody>
          <a:bodyPr/>
          <a:lstStyle/>
          <a:p>
            <a:r>
              <a:rPr lang="en-US" dirty="0" smtClean="0"/>
              <a:t>test</a:t>
            </a:r>
            <a:endParaRPr lang="en-US" dirty="0"/>
          </a:p>
        </p:txBody>
      </p:sp>
    </p:spTree>
    <p:extLst>
      <p:ext uri="{BB962C8B-B14F-4D97-AF65-F5344CB8AC3E}">
        <p14:creationId xmlns:p14="http://schemas.microsoft.com/office/powerpoint/2010/main" val="4278048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910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Polar orbiting sensor covers nearly globally, whereas the “full disk” from geostationary orbit is only 20% – 25% of the globe.</a:t>
            </a:r>
          </a:p>
          <a:p>
            <a:r>
              <a:rPr lang="en-US" dirty="0" smtClean="0"/>
              <a:t>But to a sensor on geostationary orbit, the “geo” appears stationary.</a:t>
            </a:r>
          </a:p>
          <a:p>
            <a:pPr lvl="1"/>
            <a:r>
              <a:rPr lang="en-US" dirty="0" smtClean="0"/>
              <a:t>Survey more than twice a day from one satellite.</a:t>
            </a:r>
          </a:p>
          <a:p>
            <a:pPr lvl="1"/>
            <a:r>
              <a:rPr lang="en-US" dirty="0" smtClean="0"/>
              <a:t>Capture transient phenomena (clouds, smoke, temperature)</a:t>
            </a:r>
          </a:p>
          <a:p>
            <a:pPr lvl="1"/>
            <a:r>
              <a:rPr lang="en-US" dirty="0" smtClean="0"/>
              <a:t>Observe dynamical interactions of the developing systems.</a:t>
            </a:r>
          </a:p>
          <a:p>
            <a:r>
              <a:rPr lang="en-US" dirty="0" smtClean="0"/>
              <a:t>Faster – everything else being equal (or better).</a:t>
            </a:r>
          </a:p>
          <a:p>
            <a:r>
              <a:rPr lang="en-US" dirty="0" smtClean="0"/>
              <a:t>60° local zenith – 60°</a:t>
            </a:r>
            <a:r>
              <a:rPr lang="en-US" baseline="0" dirty="0" smtClean="0"/>
              <a:t> from nadir.</a:t>
            </a:r>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6</a:t>
            </a:fld>
            <a:endParaRPr lang="en-US" dirty="0"/>
          </a:p>
        </p:txBody>
      </p:sp>
    </p:spTree>
    <p:extLst>
      <p:ext uri="{BB962C8B-B14F-4D97-AF65-F5344CB8AC3E}">
        <p14:creationId xmlns:p14="http://schemas.microsoft.com/office/powerpoint/2010/main" val="265448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DE290-1744-4517-8622-DD5D114E3665}" type="slidenum">
              <a:rPr lang="en-US" smtClean="0"/>
              <a:t>8</a:t>
            </a:fld>
            <a:endParaRPr lang="en-US" dirty="0"/>
          </a:p>
        </p:txBody>
      </p:sp>
    </p:spTree>
    <p:extLst>
      <p:ext uri="{BB962C8B-B14F-4D97-AF65-F5344CB8AC3E}">
        <p14:creationId xmlns:p14="http://schemas.microsoft.com/office/powerpoint/2010/main" val="161148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Changed</a:t>
            </a:r>
            <a:r>
              <a:rPr lang="en-US" baseline="0" dirty="0" smtClean="0">
                <a:solidFill>
                  <a:srgbClr val="FF0000"/>
                </a:solidFill>
              </a:rPr>
              <a:t> descriptions to be more specific.</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DA67A29-0859-754C-8A24-7AA1F8885762}" type="slidenum">
              <a:rPr lang="en-US" smtClean="0"/>
              <a:t>10</a:t>
            </a:fld>
            <a:endParaRPr lang="en-US" dirty="0"/>
          </a:p>
        </p:txBody>
      </p:sp>
    </p:spTree>
    <p:extLst>
      <p:ext uri="{BB962C8B-B14F-4D97-AF65-F5344CB8AC3E}">
        <p14:creationId xmlns:p14="http://schemas.microsoft.com/office/powerpoint/2010/main" val="390255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67A29-0859-754C-8A24-7AA1F8885762}" type="slidenum">
              <a:rPr lang="en-US" smtClean="0"/>
              <a:t>11</a:t>
            </a:fld>
            <a:endParaRPr lang="en-US" dirty="0"/>
          </a:p>
        </p:txBody>
      </p:sp>
    </p:spTree>
    <p:extLst>
      <p:ext uri="{BB962C8B-B14F-4D97-AF65-F5344CB8AC3E}">
        <p14:creationId xmlns:p14="http://schemas.microsoft.com/office/powerpoint/2010/main" val="233081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25</a:t>
            </a:fld>
            <a:endParaRPr lang="en-US" dirty="0"/>
          </a:p>
        </p:txBody>
      </p:sp>
    </p:spTree>
    <p:extLst>
      <p:ext uri="{BB962C8B-B14F-4D97-AF65-F5344CB8AC3E}">
        <p14:creationId xmlns:p14="http://schemas.microsoft.com/office/powerpoint/2010/main" val="278830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26</a:t>
            </a:fld>
            <a:endParaRPr lang="en-US" dirty="0"/>
          </a:p>
        </p:txBody>
      </p:sp>
    </p:spTree>
    <p:extLst>
      <p:ext uri="{BB962C8B-B14F-4D97-AF65-F5344CB8AC3E}">
        <p14:creationId xmlns:p14="http://schemas.microsoft.com/office/powerpoint/2010/main" val="142064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417578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7775" y="492556"/>
            <a:ext cx="7331825" cy="685801"/>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7068596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l">
              <a:defRPr sz="1800">
                <a:solidFill>
                  <a:schemeClr val="tx1">
                    <a:lumMod val="50000"/>
                    <a:lumOff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6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28686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53300" cy="67700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143000"/>
            <a:ext cx="4000501"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6300" y="1143000"/>
            <a:ext cx="4000500"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571908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7315201" cy="685801"/>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1"/>
            <a:ext cx="400169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8874" y="1600201"/>
            <a:ext cx="3960017"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86298" y="1143001"/>
            <a:ext cx="4000501"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86300" y="1600201"/>
            <a:ext cx="4000500"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dirty="0" smtClean="0"/>
              <a:t>6/1/2018</a:t>
            </a:r>
            <a:endParaRPr lang="en-US" dirty="0"/>
          </a:p>
        </p:txBody>
      </p:sp>
      <p:sp>
        <p:nvSpPr>
          <p:cNvPr id="8" name="Footer Placeholder 7"/>
          <p:cNvSpPr>
            <a:spLocks noGrp="1"/>
          </p:cNvSpPr>
          <p:nvPr>
            <p:ph type="ftr" sz="quarter" idx="11"/>
          </p:nvPr>
        </p:nvSpPr>
        <p:spPr/>
        <p:txBody>
          <a:bodyPr/>
          <a:lstStyle/>
          <a:p>
            <a:r>
              <a:rPr lang="en-US" dirty="0" smtClean="0"/>
              <a:t>Full Validation PS-PVR for GOES-16 ABI L1b Products</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0469840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92556"/>
            <a:ext cx="7340138" cy="685801"/>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dirty="0" smtClean="0"/>
              <a:t>6/1/2018</a:t>
            </a:r>
            <a:endParaRPr lang="en-US" dirty="0"/>
          </a:p>
        </p:txBody>
      </p:sp>
      <p:sp>
        <p:nvSpPr>
          <p:cNvPr id="4" name="Footer Placeholder 3"/>
          <p:cNvSpPr>
            <a:spLocks noGrp="1"/>
          </p:cNvSpPr>
          <p:nvPr>
            <p:ph type="ftr" sz="quarter" idx="11"/>
          </p:nvPr>
        </p:nvSpPr>
        <p:spPr/>
        <p:txBody>
          <a:bodyPr/>
          <a:lstStyle/>
          <a:p>
            <a:r>
              <a:rPr lang="en-US" dirty="0" smtClean="0"/>
              <a:t>Full Validation PS-PVR for GOES-16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9647347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6/1/2018</a:t>
            </a:r>
            <a:endParaRPr lang="en-US" dirty="0"/>
          </a:p>
        </p:txBody>
      </p:sp>
      <p:sp>
        <p:nvSpPr>
          <p:cNvPr id="3" name="Footer Placeholder 2"/>
          <p:cNvSpPr>
            <a:spLocks noGrp="1"/>
          </p:cNvSpPr>
          <p:nvPr>
            <p:ph type="ftr" sz="quarter" idx="11"/>
          </p:nvPr>
        </p:nvSpPr>
        <p:spPr/>
        <p:txBody>
          <a:bodyPr/>
          <a:lstStyle/>
          <a:p>
            <a:r>
              <a:rPr lang="en-US" dirty="0" smtClean="0"/>
              <a:t>Full Validation PS-PVR for GOES-16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5305212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508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92556"/>
            <a:ext cx="7315200"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805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199" y="6356351"/>
            <a:ext cx="18454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6/1/2018</a:t>
            </a:r>
            <a:endParaRPr lang="en-US" dirty="0"/>
          </a:p>
        </p:txBody>
      </p:sp>
      <p:sp>
        <p:nvSpPr>
          <p:cNvPr id="5" name="Footer Placeholder 4"/>
          <p:cNvSpPr>
            <a:spLocks noGrp="1"/>
          </p:cNvSpPr>
          <p:nvPr>
            <p:ph type="ftr" sz="quarter" idx="3"/>
          </p:nvPr>
        </p:nvSpPr>
        <p:spPr>
          <a:xfrm>
            <a:off x="2302624" y="6356351"/>
            <a:ext cx="4555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Full Validation PS-PVR for GOES-16 ABI L1b Products</a:t>
            </a:r>
            <a:endParaRPr lang="en-US" dirty="0"/>
          </a:p>
        </p:txBody>
      </p:sp>
      <p:sp>
        <p:nvSpPr>
          <p:cNvPr id="6" name="Slide Number Placeholder 5"/>
          <p:cNvSpPr>
            <a:spLocks noGrp="1"/>
          </p:cNvSpPr>
          <p:nvPr>
            <p:ph type="sldNum" sz="quarter" idx="4"/>
          </p:nvPr>
        </p:nvSpPr>
        <p:spPr>
          <a:xfrm>
            <a:off x="6858000" y="6356351"/>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7418-5481-4E5B-A2F4-9A93734A0716}" type="slidenum">
              <a:rPr lang="en-US" smtClean="0"/>
              <a:t>‹#›</a:t>
            </a:fld>
            <a:endParaRPr lang="en-US" dirty="0"/>
          </a:p>
        </p:txBody>
      </p:sp>
      <p:pic>
        <p:nvPicPr>
          <p:cNvPr id="7" name="Picture 2" descr="GOES-R Downloadable Logo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6200" y="64257"/>
            <a:ext cx="1071563" cy="689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noaa logo"/>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985368" y="64257"/>
            <a:ext cx="547033" cy="547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532401" y="62584"/>
            <a:ext cx="611599" cy="5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1028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09.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Excel_Macro-Enabled_Worksheet1.xlsm"/></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hyperlink" Target="https://www.star.nesdis.noaa.gov/GOESCal/G16_ABI_CRTM_OBS_daily.php"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star.nesdis.noaa.gov/GOESCal/G16_ABI_INR_daily.php"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star.nesdis.noaa.gov/GOESCal/G16_ABI_INR_daily.php"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star.nesdis.noaa.gov/GOESCal/G16_ABI_INR_daily.php"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7.emf"/><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chart" Target="../charts/chart18.xml"/><Relationship Id="rId5" Type="http://schemas.openxmlformats.org/officeDocument/2006/relationships/image" Target="../media/image79.pn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emf"/><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1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60.png"/><Relationship Id="rId5" Type="http://schemas.openxmlformats.org/officeDocument/2006/relationships/image" Target="../media/image114.wmf"/><Relationship Id="rId4" Type="http://schemas.openxmlformats.org/officeDocument/2006/relationships/oleObject" Target="../embeddings/oleObject2.bin"/></Relationships>
</file>

<file path=ppt/slides/_rels/slide8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8.png"/><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NUL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34.png"/><Relationship Id="rId2" Type="http://schemas.openxmlformats.org/officeDocument/2006/relationships/image" Target="../media/image77.emf"/><Relationship Id="rId1" Type="http://schemas.openxmlformats.org/officeDocument/2006/relationships/slideLayout" Target="../slideLayouts/slideLayout2.xml"/><Relationship Id="rId6" Type="http://schemas.openxmlformats.org/officeDocument/2006/relationships/image" Target="../media/image133.gif"/><Relationship Id="rId5" Type="http://schemas.openxmlformats.org/officeDocument/2006/relationships/image" Target="../media/image132.png"/><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1818" y="800101"/>
            <a:ext cx="8229600" cy="1066799"/>
          </a:xfrm>
        </p:spPr>
        <p:txBody>
          <a:bodyPr>
            <a:normAutofit fontScale="90000"/>
          </a:bodyPr>
          <a:lstStyle/>
          <a:p>
            <a:r>
              <a:rPr lang="en-US" sz="2200" dirty="0">
                <a:solidFill>
                  <a:srgbClr val="FFFF00"/>
                </a:solidFill>
              </a:rPr>
              <a:t>Peer Stakeholder-Product Validation Review (PS-PVR) for the</a:t>
            </a:r>
            <a:br>
              <a:rPr lang="en-US" sz="2200" dirty="0">
                <a:solidFill>
                  <a:srgbClr val="FFFF00"/>
                </a:solidFill>
              </a:rPr>
            </a:br>
            <a:r>
              <a:rPr lang="en-US" sz="2200" dirty="0">
                <a:solidFill>
                  <a:srgbClr val="FFFF00"/>
                </a:solidFill>
              </a:rPr>
              <a:t/>
            </a:r>
            <a:br>
              <a:rPr lang="en-US" sz="2200" dirty="0">
                <a:solidFill>
                  <a:srgbClr val="FFFF00"/>
                </a:solidFill>
              </a:rPr>
            </a:br>
            <a:r>
              <a:rPr lang="en-US" sz="2700" b="1" dirty="0">
                <a:solidFill>
                  <a:srgbClr val="FFFF00"/>
                </a:solidFill>
              </a:rPr>
              <a:t>Full Validation Maturity of GOES-16 ABI L1b Products</a:t>
            </a:r>
            <a:endParaRPr lang="en-US" sz="6700" b="1" dirty="0">
              <a:solidFill>
                <a:srgbClr val="FFFF00"/>
              </a:solidFill>
            </a:endParaRPr>
          </a:p>
        </p:txBody>
      </p:sp>
      <p:sp>
        <p:nvSpPr>
          <p:cNvPr id="3" name="Subtitle 2"/>
          <p:cNvSpPr>
            <a:spLocks noGrp="1"/>
          </p:cNvSpPr>
          <p:nvPr>
            <p:ph type="subTitle" idx="1"/>
          </p:nvPr>
        </p:nvSpPr>
        <p:spPr>
          <a:xfrm>
            <a:off x="457200" y="5067300"/>
            <a:ext cx="8229600" cy="1655762"/>
          </a:xfrm>
        </p:spPr>
        <p:txBody>
          <a:bodyPr>
            <a:normAutofit/>
          </a:bodyPr>
          <a:lstStyle/>
          <a:p>
            <a:r>
              <a:rPr lang="en-US" sz="2300" dirty="0">
                <a:solidFill>
                  <a:srgbClr val="FFFF00"/>
                </a:solidFill>
              </a:rPr>
              <a:t>GOES-R Calibration Working Group</a:t>
            </a:r>
          </a:p>
          <a:p>
            <a:r>
              <a:rPr lang="en-US" sz="2300" dirty="0">
                <a:solidFill>
                  <a:srgbClr val="FFFF00"/>
                </a:solidFill>
              </a:rPr>
              <a:t>June 1, 2018</a:t>
            </a:r>
          </a:p>
          <a:p>
            <a:r>
              <a:rPr lang="en-US" sz="1400" dirty="0" smtClean="0">
                <a:solidFill>
                  <a:schemeClr val="bg1"/>
                </a:solidFill>
              </a:rPr>
              <a:t>STAR </a:t>
            </a:r>
            <a:r>
              <a:rPr lang="en-US" sz="1400" dirty="0">
                <a:solidFill>
                  <a:schemeClr val="bg1"/>
                </a:solidFill>
              </a:rPr>
              <a:t>members: S. Guo, R. Iacovazzi, V. Kondratovich, H. Qian, X. Shao, Z. Wang, </a:t>
            </a:r>
            <a:r>
              <a:rPr lang="en-US" sz="1400" u="sng" dirty="0">
                <a:solidFill>
                  <a:schemeClr val="bg1"/>
                </a:solidFill>
              </a:rPr>
              <a:t>X. Wu</a:t>
            </a:r>
            <a:r>
              <a:rPr lang="en-US" sz="1400" dirty="0">
                <a:solidFill>
                  <a:schemeClr val="bg1"/>
                </a:solidFill>
              </a:rPr>
              <a:t>, H. Yoo, F. Yu</a:t>
            </a:r>
          </a:p>
          <a:p>
            <a:r>
              <a:rPr lang="en-US" sz="1100" dirty="0">
                <a:solidFill>
                  <a:schemeClr val="bg1"/>
                </a:solidFill>
              </a:rPr>
              <a:t>With inputs from </a:t>
            </a:r>
            <a:r>
              <a:rPr lang="en-US" sz="1100" dirty="0" smtClean="0">
                <a:solidFill>
                  <a:schemeClr val="bg1"/>
                </a:solidFill>
              </a:rPr>
              <a:t>T. Schmit, D. </a:t>
            </a:r>
            <a:r>
              <a:rPr lang="en-US" sz="1100" dirty="0" smtClean="0">
                <a:solidFill>
                  <a:schemeClr val="bg1"/>
                </a:solidFill>
              </a:rPr>
              <a:t>Linsey</a:t>
            </a:r>
            <a:r>
              <a:rPr lang="en-US" sz="1100" dirty="0" smtClean="0">
                <a:solidFill>
                  <a:schemeClr val="bg1"/>
                </a:solidFill>
              </a:rPr>
              <a:t>, F. Padula, A. Pearlman, M. Coakley, M. Gunshor, and other members </a:t>
            </a:r>
            <a:r>
              <a:rPr lang="en-US" sz="1100" dirty="0">
                <a:solidFill>
                  <a:schemeClr val="bg1"/>
                </a:solidFill>
              </a:rPr>
              <a:t>and contributors </a:t>
            </a:r>
          </a:p>
        </p:txBody>
      </p:sp>
    </p:spTree>
    <p:extLst>
      <p:ext uri="{BB962C8B-B14F-4D97-AF65-F5344CB8AC3E}">
        <p14:creationId xmlns:p14="http://schemas.microsoft.com/office/powerpoint/2010/main" val="3263812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956"/>
            <a:ext cx="7886700" cy="799645"/>
          </a:xfrm>
        </p:spPr>
        <p:txBody>
          <a:bodyPr>
            <a:noAutofit/>
          </a:bodyPr>
          <a:lstStyle/>
          <a:p>
            <a:pPr algn="ctr"/>
            <a:r>
              <a:rPr lang="en-US" sz="2800" dirty="0"/>
              <a:t>Performance Baseline Validation Status:  </a:t>
            </a:r>
            <a:br>
              <a:rPr lang="en-US" sz="2800" dirty="0"/>
            </a:br>
            <a:r>
              <a:rPr lang="en-US" sz="2800" dirty="0"/>
              <a:t>Image Navigation and Registration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9732248"/>
              </p:ext>
            </p:extLst>
          </p:nvPr>
        </p:nvGraphicFramePr>
        <p:xfrm>
          <a:off x="457200" y="1143000"/>
          <a:ext cx="8229600" cy="4847398"/>
        </p:xfrm>
        <a:graphic>
          <a:graphicData uri="http://schemas.openxmlformats.org/drawingml/2006/table">
            <a:tbl>
              <a:tblPr firstRow="1" bandRow="1">
                <a:tableStyleId>{5940675A-B579-460E-94D1-54222C63F5DA}</a:tableStyleId>
              </a:tblPr>
              <a:tblGrid>
                <a:gridCol w="952500">
                  <a:extLst>
                    <a:ext uri="{9D8B030D-6E8A-4147-A177-3AD203B41FA5}">
                      <a16:colId xmlns="" xmlns:a16="http://schemas.microsoft.com/office/drawing/2014/main" val="20000"/>
                    </a:ext>
                  </a:extLst>
                </a:gridCol>
                <a:gridCol w="45339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81000">
                <a:tc>
                  <a:txBody>
                    <a:bodyPr/>
                    <a:lstStyle/>
                    <a:p>
                      <a:pPr algn="ctr"/>
                      <a:r>
                        <a:rPr lang="en-US" sz="1400" b="1" dirty="0">
                          <a:solidFill>
                            <a:schemeClr val="bg1"/>
                          </a:solidFill>
                        </a:rPr>
                        <a:t>MRD ID</a:t>
                      </a:r>
                    </a:p>
                  </a:txBody>
                  <a:tcPr anchor="ctr">
                    <a:lnR w="1270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dirty="0">
                          <a:solidFill>
                            <a:schemeClr val="bg1"/>
                          </a:solidFill>
                        </a:rPr>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Related PLPTs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extLst>
                  <a:ext uri="{0D108BD9-81ED-4DB2-BD59-A6C34878D82A}">
                    <a16:rowId xmlns="" xmlns:a16="http://schemas.microsoft.com/office/drawing/2014/main" val="10000"/>
                  </a:ext>
                </a:extLst>
              </a:tr>
              <a:tr h="334980">
                <a:tc>
                  <a:txBody>
                    <a:bodyPr/>
                    <a:lstStyle/>
                    <a:p>
                      <a:pPr algn="ctr"/>
                      <a:r>
                        <a:rPr lang="en-US" sz="1400" dirty="0"/>
                        <a:t>522</a:t>
                      </a:r>
                    </a:p>
                  </a:txBody>
                  <a:tcPr anchor="ctr"/>
                </a:tc>
                <a:tc>
                  <a:txBody>
                    <a:bodyPr/>
                    <a:lstStyle/>
                    <a:p>
                      <a:r>
                        <a:rPr lang="en-US" sz="1400" dirty="0"/>
                        <a:t>Navigation</a:t>
                      </a:r>
                      <a:r>
                        <a:rPr lang="en-US" sz="1400" baseline="0" dirty="0"/>
                        <a:t> Error:  Not in Eclipse</a:t>
                      </a:r>
                      <a:endParaRPr lang="en-US" sz="1400" dirty="0"/>
                    </a:p>
                  </a:txBody>
                  <a:tcPr anchor="ctr"/>
                </a:tc>
                <a:tc>
                  <a:txBody>
                    <a:bodyPr/>
                    <a:lstStyle/>
                    <a:p>
                      <a:r>
                        <a:rPr lang="en-US" sz="1400" dirty="0"/>
                        <a:t>-10, -12</a:t>
                      </a:r>
                    </a:p>
                  </a:txBody>
                  <a:tcPr anchor="ctr"/>
                </a:tc>
                <a:extLst>
                  <a:ext uri="{0D108BD9-81ED-4DB2-BD59-A6C34878D82A}">
                    <a16:rowId xmlns="" xmlns:a16="http://schemas.microsoft.com/office/drawing/2014/main" val="10001"/>
                  </a:ext>
                </a:extLst>
              </a:tr>
              <a:tr h="334980">
                <a:tc>
                  <a:txBody>
                    <a:bodyPr/>
                    <a:lstStyle/>
                    <a:p>
                      <a:pPr algn="ctr"/>
                      <a:r>
                        <a:rPr lang="en-US" sz="1400" dirty="0"/>
                        <a:t>523</a:t>
                      </a:r>
                    </a:p>
                  </a:txBody>
                  <a:tcPr anchor="ctr">
                    <a:solidFill>
                      <a:schemeClr val="bg1"/>
                    </a:solidFill>
                  </a:tcPr>
                </a:tc>
                <a:tc>
                  <a:txBody>
                    <a:bodyPr/>
                    <a:lstStyle/>
                    <a:p>
                      <a:r>
                        <a:rPr lang="en-US" sz="1400" dirty="0"/>
                        <a:t>Navigation Error:  In Eclipse</a:t>
                      </a:r>
                    </a:p>
                  </a:txBody>
                  <a:tcPr anchor="ctr"/>
                </a:tc>
                <a:tc>
                  <a:txBody>
                    <a:bodyPr/>
                    <a:lstStyle/>
                    <a:p>
                      <a:r>
                        <a:rPr lang="en-US" sz="1400" dirty="0"/>
                        <a:t>-03, -10, -12</a:t>
                      </a:r>
                    </a:p>
                  </a:txBody>
                  <a:tcPr anchor="ctr"/>
                </a:tc>
                <a:extLst>
                  <a:ext uri="{0D108BD9-81ED-4DB2-BD59-A6C34878D82A}">
                    <a16:rowId xmlns="" xmlns:a16="http://schemas.microsoft.com/office/drawing/2014/main" val="10002"/>
                  </a:ext>
                </a:extLst>
              </a:tr>
              <a:tr h="334980">
                <a:tc>
                  <a:txBody>
                    <a:bodyPr/>
                    <a:lstStyle/>
                    <a:p>
                      <a:pPr algn="ctr"/>
                      <a:r>
                        <a:rPr lang="en-US" sz="1400" dirty="0"/>
                        <a:t>527</a:t>
                      </a:r>
                    </a:p>
                  </a:txBody>
                  <a:tcPr anchor="ctr"/>
                </a:tc>
                <a:tc>
                  <a:txBody>
                    <a:bodyPr/>
                    <a:lstStyle/>
                    <a:p>
                      <a:r>
                        <a:rPr lang="en-US" sz="1400" dirty="0"/>
                        <a:t>Navigation</a:t>
                      </a:r>
                      <a:r>
                        <a:rPr lang="en-US" sz="1400" baseline="0" dirty="0"/>
                        <a:t> Error:  Sample Separation</a:t>
                      </a:r>
                      <a:endParaRPr lang="en-US" sz="1400" dirty="0"/>
                    </a:p>
                  </a:txBody>
                  <a:tcPr anchor="ctr"/>
                </a:tc>
                <a:tc>
                  <a:txBody>
                    <a:bodyPr/>
                    <a:lstStyle/>
                    <a:p>
                      <a:r>
                        <a:rPr lang="en-US" sz="1400" dirty="0"/>
                        <a:t>-10</a:t>
                      </a:r>
                    </a:p>
                  </a:txBody>
                  <a:tcPr anchor="ctr"/>
                </a:tc>
                <a:extLst>
                  <a:ext uri="{0D108BD9-81ED-4DB2-BD59-A6C34878D82A}">
                    <a16:rowId xmlns="" xmlns:a16="http://schemas.microsoft.com/office/drawing/2014/main" val="10003"/>
                  </a:ext>
                </a:extLst>
              </a:tr>
              <a:tr h="334980">
                <a:tc>
                  <a:txBody>
                    <a:bodyPr/>
                    <a:lstStyle/>
                    <a:p>
                      <a:pPr algn="ctr"/>
                      <a:r>
                        <a:rPr lang="en-US" sz="1400" dirty="0"/>
                        <a:t>529</a:t>
                      </a:r>
                    </a:p>
                  </a:txBody>
                  <a:tcPr anchor="ctr"/>
                </a:tc>
                <a:tc>
                  <a:txBody>
                    <a:bodyPr/>
                    <a:lstStyle/>
                    <a:p>
                      <a:r>
                        <a:rPr lang="en-US" sz="1400" dirty="0"/>
                        <a:t>Co-Registration</a:t>
                      </a:r>
                      <a:r>
                        <a:rPr lang="en-US" sz="1400" baseline="0" dirty="0"/>
                        <a:t> Error </a:t>
                      </a:r>
                      <a:r>
                        <a:rPr lang="en-US" sz="1400" baseline="0" dirty="0" smtClean="0"/>
                        <a:t>(2km-to-2km bands)</a:t>
                      </a:r>
                      <a:endParaRPr lang="en-US" sz="1400" dirty="0"/>
                    </a:p>
                  </a:txBody>
                  <a:tcPr anchor="ctr"/>
                </a:tc>
                <a:tc>
                  <a:txBody>
                    <a:bodyPr/>
                    <a:lstStyle/>
                    <a:p>
                      <a:r>
                        <a:rPr lang="en-US" sz="1400" dirty="0"/>
                        <a:t>-11,</a:t>
                      </a:r>
                      <a:r>
                        <a:rPr lang="en-US" sz="1400" baseline="0" dirty="0"/>
                        <a:t> -12</a:t>
                      </a:r>
                      <a:endParaRPr lang="en-US" sz="1400" dirty="0"/>
                    </a:p>
                  </a:txBody>
                  <a:tcPr anchor="ctr"/>
                </a:tc>
                <a:extLst>
                  <a:ext uri="{0D108BD9-81ED-4DB2-BD59-A6C34878D82A}">
                    <a16:rowId xmlns="" xmlns:a16="http://schemas.microsoft.com/office/drawing/2014/main" val="10004"/>
                  </a:ext>
                </a:extLst>
              </a:tr>
              <a:tr h="334980">
                <a:tc>
                  <a:txBody>
                    <a:bodyPr/>
                    <a:lstStyle/>
                    <a:p>
                      <a:pPr algn="ctr"/>
                      <a:r>
                        <a:rPr lang="en-US" sz="1400" dirty="0"/>
                        <a:t>530</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Co-Registration</a:t>
                      </a:r>
                      <a:r>
                        <a:rPr lang="en-US" sz="1400" baseline="0" dirty="0"/>
                        <a:t> Error </a:t>
                      </a:r>
                      <a:r>
                        <a:rPr lang="en-US" sz="1400" baseline="0" dirty="0" smtClean="0"/>
                        <a:t> (2km-to-0.5km bands)</a:t>
                      </a:r>
                      <a:endParaRPr lang="en-US" sz="1400" dirty="0"/>
                    </a:p>
                  </a:txBody>
                  <a:tcPr anchor="ctr"/>
                </a:tc>
                <a:tc>
                  <a:txBody>
                    <a:bodyPr/>
                    <a:lstStyle/>
                    <a:p>
                      <a:r>
                        <a:rPr lang="en-US" sz="1400" dirty="0"/>
                        <a:t>-11,</a:t>
                      </a:r>
                      <a:r>
                        <a:rPr lang="en-US" sz="1400" baseline="0" dirty="0"/>
                        <a:t> -12</a:t>
                      </a:r>
                      <a:endParaRPr lang="en-US" sz="1400" dirty="0"/>
                    </a:p>
                  </a:txBody>
                  <a:tcPr anchor="ctr"/>
                </a:tc>
                <a:extLst>
                  <a:ext uri="{0D108BD9-81ED-4DB2-BD59-A6C34878D82A}">
                    <a16:rowId xmlns="" xmlns:a16="http://schemas.microsoft.com/office/drawing/2014/main" val="10005"/>
                  </a:ext>
                </a:extLst>
              </a:tr>
              <a:tr h="334980">
                <a:tc>
                  <a:txBody>
                    <a:bodyPr/>
                    <a:lstStyle/>
                    <a:p>
                      <a:pPr algn="ctr"/>
                      <a:r>
                        <a:rPr lang="en-US" sz="1400" dirty="0"/>
                        <a:t>531</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Co-Registration</a:t>
                      </a:r>
                      <a:r>
                        <a:rPr lang="en-US" sz="1400" baseline="0" dirty="0"/>
                        <a:t> Error </a:t>
                      </a:r>
                      <a:r>
                        <a:rPr lang="en-US" sz="1400" baseline="0" dirty="0" smtClean="0"/>
                        <a:t> (2km-to-1km bands)</a:t>
                      </a:r>
                      <a:endParaRPr lang="en-US" sz="1400" dirty="0"/>
                    </a:p>
                  </a:txBody>
                  <a:tcPr anchor="ctr"/>
                </a:tc>
                <a:tc>
                  <a:txBody>
                    <a:bodyPr/>
                    <a:lstStyle/>
                    <a:p>
                      <a:r>
                        <a:rPr lang="en-US" sz="1400" dirty="0"/>
                        <a:t>-11,</a:t>
                      </a:r>
                      <a:r>
                        <a:rPr lang="en-US" sz="1400" baseline="0" dirty="0"/>
                        <a:t> -12</a:t>
                      </a:r>
                      <a:endParaRPr lang="en-US" sz="1400" dirty="0"/>
                    </a:p>
                  </a:txBody>
                  <a:tcPr anchor="ctr"/>
                </a:tc>
                <a:extLst>
                  <a:ext uri="{0D108BD9-81ED-4DB2-BD59-A6C34878D82A}">
                    <a16:rowId xmlns="" xmlns:a16="http://schemas.microsoft.com/office/drawing/2014/main" val="10006"/>
                  </a:ext>
                </a:extLst>
              </a:tr>
              <a:tr h="334980">
                <a:tc>
                  <a:txBody>
                    <a:bodyPr/>
                    <a:lstStyle/>
                    <a:p>
                      <a:pPr algn="ctr"/>
                      <a:r>
                        <a:rPr lang="en-US" sz="1400" dirty="0"/>
                        <a:t>532</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Co-Registration</a:t>
                      </a:r>
                      <a:r>
                        <a:rPr lang="en-US" sz="1400" baseline="0" dirty="0"/>
                        <a:t> Error </a:t>
                      </a:r>
                      <a:r>
                        <a:rPr lang="en-US" sz="1400" baseline="0" dirty="0" smtClean="0"/>
                        <a:t> (1km-to-1km bands)</a:t>
                      </a:r>
                      <a:endParaRPr lang="en-US" sz="1400" dirty="0"/>
                    </a:p>
                  </a:txBody>
                  <a:tcPr anchor="ctr"/>
                </a:tc>
                <a:tc>
                  <a:txBody>
                    <a:bodyPr/>
                    <a:lstStyle/>
                    <a:p>
                      <a:r>
                        <a:rPr lang="en-US" sz="1400" dirty="0"/>
                        <a:t>-11,</a:t>
                      </a:r>
                      <a:r>
                        <a:rPr lang="en-US" sz="1400" baseline="0" dirty="0"/>
                        <a:t> -12</a:t>
                      </a:r>
                      <a:endParaRPr lang="en-US" sz="1400" dirty="0"/>
                    </a:p>
                  </a:txBody>
                  <a:tcPr anchor="ctr"/>
                </a:tc>
                <a:extLst>
                  <a:ext uri="{0D108BD9-81ED-4DB2-BD59-A6C34878D82A}">
                    <a16:rowId xmlns="" xmlns:a16="http://schemas.microsoft.com/office/drawing/2014/main" val="10007"/>
                  </a:ext>
                </a:extLst>
              </a:tr>
              <a:tr h="334980">
                <a:tc>
                  <a:txBody>
                    <a:bodyPr/>
                    <a:lstStyle/>
                    <a:p>
                      <a:pPr algn="ctr"/>
                      <a:r>
                        <a:rPr lang="en-US" sz="1400" dirty="0"/>
                        <a:t>533</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Co-Registration</a:t>
                      </a:r>
                      <a:r>
                        <a:rPr lang="en-US" sz="1400" baseline="0" dirty="0"/>
                        <a:t> Error </a:t>
                      </a:r>
                      <a:r>
                        <a:rPr lang="en-US" sz="1400" baseline="0" dirty="0" smtClean="0"/>
                        <a:t> (1km-to-0.5km bands)</a:t>
                      </a:r>
                      <a:endParaRPr lang="en-US" sz="1400" dirty="0"/>
                    </a:p>
                  </a:txBody>
                  <a:tcPr anchor="ctr"/>
                </a:tc>
                <a:tc>
                  <a:txBody>
                    <a:bodyPr/>
                    <a:lstStyle/>
                    <a:p>
                      <a:r>
                        <a:rPr lang="en-US" sz="1400" dirty="0"/>
                        <a:t>-11,</a:t>
                      </a:r>
                      <a:r>
                        <a:rPr lang="en-US" sz="1400" baseline="0" dirty="0"/>
                        <a:t> -12</a:t>
                      </a:r>
                      <a:endParaRPr lang="en-US" sz="1400" dirty="0"/>
                    </a:p>
                  </a:txBody>
                  <a:tcPr anchor="ctr"/>
                </a:tc>
                <a:extLst>
                  <a:ext uri="{0D108BD9-81ED-4DB2-BD59-A6C34878D82A}">
                    <a16:rowId xmlns="" xmlns:a16="http://schemas.microsoft.com/office/drawing/2014/main" val="10008"/>
                  </a:ext>
                </a:extLst>
              </a:tr>
              <a:tr h="334980">
                <a:tc>
                  <a:txBody>
                    <a:bodyPr/>
                    <a:lstStyle/>
                    <a:p>
                      <a:pPr algn="ctr"/>
                      <a:r>
                        <a:rPr lang="en-US" sz="1400" dirty="0"/>
                        <a:t>535</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Sample Separation</a:t>
                      </a:r>
                    </a:p>
                  </a:txBody>
                  <a:tcPr anchor="ctr"/>
                </a:tc>
                <a:tc>
                  <a:txBody>
                    <a:bodyPr/>
                    <a:lstStyle/>
                    <a:p>
                      <a:r>
                        <a:rPr lang="en-US" sz="1400" dirty="0"/>
                        <a:t>-10, -11,</a:t>
                      </a:r>
                      <a:r>
                        <a:rPr lang="en-US" sz="1400" baseline="0" dirty="0"/>
                        <a:t> -12</a:t>
                      </a:r>
                      <a:endParaRPr lang="en-US" sz="1400" dirty="0"/>
                    </a:p>
                  </a:txBody>
                  <a:tcPr anchor="ctr"/>
                </a:tc>
                <a:extLst>
                  <a:ext uri="{0D108BD9-81ED-4DB2-BD59-A6C34878D82A}">
                    <a16:rowId xmlns="" xmlns:a16="http://schemas.microsoft.com/office/drawing/2014/main" val="10009"/>
                  </a:ext>
                </a:extLst>
              </a:tr>
              <a:tr h="558299">
                <a:tc>
                  <a:txBody>
                    <a:bodyPr/>
                    <a:lstStyle/>
                    <a:p>
                      <a:pPr algn="ctr"/>
                      <a:r>
                        <a:rPr lang="en-US" sz="1400" dirty="0"/>
                        <a:t>536</a:t>
                      </a:r>
                    </a:p>
                  </a:txBody>
                  <a:tcPr anchor="ctr"/>
                </a:tc>
                <a:tc>
                  <a:txBody>
                    <a:bodyPr/>
                    <a:lstStyle/>
                    <a:p>
                      <a:r>
                        <a:rPr lang="en-US" sz="1400" dirty="0" smtClean="0"/>
                        <a:t>Registration of Radiance Product (pixel-to-pixel within</a:t>
                      </a:r>
                      <a:r>
                        <a:rPr lang="en-US" sz="1400" baseline="0" dirty="0" smtClean="0"/>
                        <a:t> frame)</a:t>
                      </a:r>
                      <a:endParaRPr lang="en-US" sz="1400" dirty="0"/>
                    </a:p>
                  </a:txBody>
                  <a:tcPr anchor="ctr"/>
                </a:tc>
                <a:tc>
                  <a:txBody>
                    <a:bodyPr/>
                    <a:lstStyle/>
                    <a:p>
                      <a:r>
                        <a:rPr lang="en-US" sz="1400" dirty="0"/>
                        <a:t>-10, -11, -12</a:t>
                      </a:r>
                    </a:p>
                  </a:txBody>
                  <a:tcPr anchor="ctr"/>
                </a:tc>
                <a:extLst>
                  <a:ext uri="{0D108BD9-81ED-4DB2-BD59-A6C34878D82A}">
                    <a16:rowId xmlns="" xmlns:a16="http://schemas.microsoft.com/office/drawing/2014/main" val="10010"/>
                  </a:ext>
                </a:extLst>
              </a:tr>
              <a:tr h="558299">
                <a:tc>
                  <a:txBody>
                    <a:bodyPr/>
                    <a:lstStyle/>
                    <a:p>
                      <a:pPr algn="ctr"/>
                      <a:r>
                        <a:rPr lang="en-US" sz="1400" dirty="0"/>
                        <a:t>538</a:t>
                      </a:r>
                    </a:p>
                  </a:txBody>
                  <a:tcPr anchor="ctr"/>
                </a:tc>
                <a:tc>
                  <a:txBody>
                    <a:bodyPr/>
                    <a:lstStyle/>
                    <a:p>
                      <a:r>
                        <a:rPr lang="en-US" sz="1400" dirty="0"/>
                        <a:t>Registration Error </a:t>
                      </a:r>
                      <a:r>
                        <a:rPr lang="en-US" sz="1400" dirty="0" smtClean="0"/>
                        <a:t>(0.5km</a:t>
                      </a:r>
                      <a:r>
                        <a:rPr lang="en-US" sz="1400" baseline="0" dirty="0" smtClean="0"/>
                        <a:t> and </a:t>
                      </a:r>
                      <a:r>
                        <a:rPr lang="en-US" sz="1400" dirty="0" smtClean="0"/>
                        <a:t>1km channel frame</a:t>
                      </a:r>
                      <a:r>
                        <a:rPr lang="en-US" sz="1400" dirty="0"/>
                        <a:t>-to-frame)</a:t>
                      </a:r>
                    </a:p>
                  </a:txBody>
                  <a:tcPr anchor="ctr"/>
                </a:tc>
                <a:tc>
                  <a:txBody>
                    <a:bodyPr/>
                    <a:lstStyle/>
                    <a:p>
                      <a:r>
                        <a:rPr lang="en-US" sz="1400" dirty="0"/>
                        <a:t>-10, -11, -12</a:t>
                      </a:r>
                    </a:p>
                  </a:txBody>
                  <a:tcPr anchor="ctr"/>
                </a:tc>
                <a:extLst>
                  <a:ext uri="{0D108BD9-81ED-4DB2-BD59-A6C34878D82A}">
                    <a16:rowId xmlns="" xmlns:a16="http://schemas.microsoft.com/office/drawing/2014/main" val="10011"/>
                  </a:ext>
                </a:extLst>
              </a:tr>
              <a:tr h="334980">
                <a:tc>
                  <a:txBody>
                    <a:bodyPr/>
                    <a:lstStyle/>
                    <a:p>
                      <a:pPr algn="ctr"/>
                      <a:r>
                        <a:rPr lang="en-US" sz="1400" dirty="0"/>
                        <a:t>539</a:t>
                      </a:r>
                    </a:p>
                  </a:txBody>
                  <a:tcPr anchor="ctr"/>
                </a:tc>
                <a:tc>
                  <a:txBody>
                    <a:bodyPr/>
                    <a:lstStyle/>
                    <a:p>
                      <a:r>
                        <a:rPr lang="en-US" sz="1400" dirty="0"/>
                        <a:t>Registration Error </a:t>
                      </a:r>
                      <a:r>
                        <a:rPr lang="en-US" sz="1400" dirty="0" smtClean="0"/>
                        <a:t>(2km channel frame</a:t>
                      </a:r>
                      <a:r>
                        <a:rPr lang="en-US" sz="1400" dirty="0"/>
                        <a:t>-to-frame)</a:t>
                      </a:r>
                    </a:p>
                  </a:txBody>
                  <a:tcPr anchor="ctr"/>
                </a:tc>
                <a:tc>
                  <a:txBody>
                    <a:bodyPr/>
                    <a:lstStyle/>
                    <a:p>
                      <a:r>
                        <a:rPr lang="en-US" sz="1400" dirty="0"/>
                        <a:t>-10, -11, -12</a:t>
                      </a:r>
                    </a:p>
                  </a:txBody>
                  <a:tcPr anchor="ctr"/>
                </a:tc>
                <a:extLst>
                  <a:ext uri="{0D108BD9-81ED-4DB2-BD59-A6C34878D82A}">
                    <a16:rowId xmlns="" xmlns:a16="http://schemas.microsoft.com/office/drawing/2014/main" val="10012"/>
                  </a:ext>
                </a:extLst>
              </a:tr>
            </a:tbl>
          </a:graphicData>
        </a:graphic>
      </p:graphicFrame>
      <p:sp>
        <p:nvSpPr>
          <p:cNvPr id="3" name="Date Placeholder 2"/>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a:t>
            </a:fld>
            <a:endParaRPr lang="en-US" dirty="0"/>
          </a:p>
        </p:txBody>
      </p:sp>
    </p:spTree>
    <p:extLst>
      <p:ext uri="{BB962C8B-B14F-4D97-AF65-F5344CB8AC3E}">
        <p14:creationId xmlns:p14="http://schemas.microsoft.com/office/powerpoint/2010/main" val="33131492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Latched Detector Response</a:t>
            </a:r>
            <a:endParaRPr lang="en-US" dirty="0"/>
          </a:p>
        </p:txBody>
      </p:sp>
      <p:sp>
        <p:nvSpPr>
          <p:cNvPr id="3" name="Content Placeholder 2"/>
          <p:cNvSpPr>
            <a:spLocks noGrp="1"/>
          </p:cNvSpPr>
          <p:nvPr>
            <p:ph idx="1"/>
          </p:nvPr>
        </p:nvSpPr>
        <p:spPr>
          <a:xfrm>
            <a:off x="457200" y="1371601"/>
            <a:ext cx="8496300" cy="4984750"/>
          </a:xfrm>
        </p:spPr>
        <p:txBody>
          <a:bodyPr>
            <a:normAutofit/>
          </a:bodyPr>
          <a:lstStyle/>
          <a:p>
            <a:r>
              <a:rPr lang="en-US" sz="2200" dirty="0" smtClean="0"/>
              <a:t>ABI IR detectors may experience sudden change in response – detector level shift </a:t>
            </a:r>
          </a:p>
          <a:p>
            <a:r>
              <a:rPr lang="en-US" sz="2200" dirty="0" smtClean="0"/>
              <a:t>The level shift, if greater than lunar rejection threshold, can set the space look of this detector “latched”.  Striping thus occurs</a:t>
            </a:r>
          </a:p>
          <a:p>
            <a:pPr lvl="1"/>
            <a:r>
              <a:rPr lang="en-US" sz="1800" dirty="0" smtClean="0"/>
              <a:t>Erroneous calibration coefficient</a:t>
            </a:r>
          </a:p>
          <a:p>
            <a:r>
              <a:rPr lang="en-US" sz="2200" dirty="0" smtClean="0"/>
              <a:t>Striping is removed or reduced:</a:t>
            </a:r>
          </a:p>
          <a:p>
            <a:pPr lvl="1"/>
            <a:r>
              <a:rPr lang="en-US" sz="1600" dirty="0" smtClean="0"/>
              <a:t>If response (space look </a:t>
            </a:r>
            <a:r>
              <a:rPr lang="en-US" sz="1600" dirty="0"/>
              <a:t>and ICT </a:t>
            </a:r>
            <a:r>
              <a:rPr lang="en-US" sz="1600" dirty="0" smtClean="0"/>
              <a:t>counts) is not saturated, striping is removed by resetting the space look statistics object.</a:t>
            </a:r>
          </a:p>
          <a:p>
            <a:pPr lvl="1"/>
            <a:r>
              <a:rPr lang="en-US" sz="1600" dirty="0" smtClean="0"/>
              <a:t>If response is saturated, space look reset can trigger “band-aid” algorithm to reduce apparent striping till the BDS is updated.</a:t>
            </a:r>
          </a:p>
          <a:p>
            <a:pPr lvl="2"/>
            <a:r>
              <a:rPr lang="en-US" sz="1200" dirty="0" smtClean="0"/>
              <a:t>Ongoing effort for the current operational algorithm to protect from the saturated ICT</a:t>
            </a:r>
            <a:endParaRPr lang="en-US" sz="12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100</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653" y="4698688"/>
            <a:ext cx="2629947" cy="203223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182" y="4694794"/>
            <a:ext cx="2579818" cy="1993496"/>
          </a:xfrm>
          <a:prstGeom prst="rect">
            <a:avLst/>
          </a:prstGeom>
        </p:spPr>
      </p:pic>
      <p:cxnSp>
        <p:nvCxnSpPr>
          <p:cNvPr id="9" name="Straight Arrow Connector 8"/>
          <p:cNvCxnSpPr/>
          <p:nvPr/>
        </p:nvCxnSpPr>
        <p:spPr>
          <a:xfrm flipH="1">
            <a:off x="2348886" y="5514885"/>
            <a:ext cx="774500" cy="110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11553" y="5337055"/>
            <a:ext cx="1961050" cy="369332"/>
          </a:xfrm>
          <a:prstGeom prst="rect">
            <a:avLst/>
          </a:prstGeom>
          <a:noFill/>
        </p:spPr>
        <p:txBody>
          <a:bodyPr wrap="square" rtlCol="0">
            <a:spAutoFit/>
          </a:bodyPr>
          <a:lstStyle/>
          <a:p>
            <a:r>
              <a:rPr lang="en-US" dirty="0" smtClean="0">
                <a:solidFill>
                  <a:srgbClr val="FF0000"/>
                </a:solidFill>
              </a:rPr>
              <a:t>Detector level shift</a:t>
            </a:r>
            <a:endParaRPr lang="en-US" dirty="0">
              <a:solidFill>
                <a:srgbClr val="FF0000"/>
              </a:solidFill>
            </a:endParaRPr>
          </a:p>
        </p:txBody>
      </p:sp>
      <p:cxnSp>
        <p:nvCxnSpPr>
          <p:cNvPr id="11" name="Straight Arrow Connector 10"/>
          <p:cNvCxnSpPr/>
          <p:nvPr/>
        </p:nvCxnSpPr>
        <p:spPr>
          <a:xfrm flipV="1">
            <a:off x="5040600" y="5525979"/>
            <a:ext cx="1817400" cy="20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893790" y="6039562"/>
            <a:ext cx="4572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76600" y="5803009"/>
            <a:ext cx="2388410" cy="584775"/>
          </a:xfrm>
          <a:prstGeom prst="rect">
            <a:avLst/>
          </a:prstGeom>
          <a:noFill/>
        </p:spPr>
        <p:txBody>
          <a:bodyPr wrap="square" rtlCol="0">
            <a:spAutoFit/>
          </a:bodyPr>
          <a:lstStyle/>
          <a:p>
            <a:r>
              <a:rPr lang="en-US" sz="1600" dirty="0" smtClean="0">
                <a:solidFill>
                  <a:srgbClr val="FF0000"/>
                </a:solidFill>
              </a:rPr>
              <a:t>“Latched” space look used for operational calibration</a:t>
            </a:r>
            <a:endParaRPr lang="en-US" sz="1600" dirty="0">
              <a:solidFill>
                <a:srgbClr val="FF0000"/>
              </a:solidFill>
            </a:endParaRPr>
          </a:p>
        </p:txBody>
      </p:sp>
      <p:cxnSp>
        <p:nvCxnSpPr>
          <p:cNvPr id="22" name="Straight Arrow Connector 21"/>
          <p:cNvCxnSpPr/>
          <p:nvPr/>
        </p:nvCxnSpPr>
        <p:spPr>
          <a:xfrm flipH="1">
            <a:off x="3398514" y="4899084"/>
            <a:ext cx="4572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63001" y="4765591"/>
            <a:ext cx="2355197" cy="338554"/>
          </a:xfrm>
          <a:prstGeom prst="rect">
            <a:avLst/>
          </a:prstGeom>
          <a:noFill/>
        </p:spPr>
        <p:txBody>
          <a:bodyPr wrap="none" rtlCol="0">
            <a:spAutoFit/>
          </a:bodyPr>
          <a:lstStyle/>
          <a:p>
            <a:r>
              <a:rPr lang="en-US" sz="1600" dirty="0" smtClean="0">
                <a:solidFill>
                  <a:srgbClr val="FF0000"/>
                </a:solidFill>
              </a:rPr>
              <a:t>Actual detector responses</a:t>
            </a:r>
            <a:endParaRPr lang="en-US" sz="1600" dirty="0">
              <a:solidFill>
                <a:srgbClr val="FF0000"/>
              </a:solidFill>
            </a:endParaRPr>
          </a:p>
        </p:txBody>
      </p:sp>
      <p:cxnSp>
        <p:nvCxnSpPr>
          <p:cNvPr id="25" name="Straight Arrow Connector 24"/>
          <p:cNvCxnSpPr/>
          <p:nvPr/>
        </p:nvCxnSpPr>
        <p:spPr>
          <a:xfrm>
            <a:off x="6143147" y="4952134"/>
            <a:ext cx="936367" cy="301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3001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371600"/>
            <a:ext cx="8229600" cy="2217695"/>
          </a:xfrm>
        </p:spPr>
        <p:txBody>
          <a:bodyPr>
            <a:normAutofit lnSpcReduction="10000"/>
          </a:bodyPr>
          <a:lstStyle/>
          <a:p>
            <a:r>
              <a:rPr lang="en-US" sz="2000" dirty="0" smtClean="0"/>
              <a:t>Horizontal striping has been detected for </a:t>
            </a:r>
            <a:r>
              <a:rPr lang="en-US" sz="2000" dirty="0"/>
              <a:t>the </a:t>
            </a:r>
            <a:r>
              <a:rPr lang="en-US" sz="2000" dirty="0" smtClean="0"/>
              <a:t>11.2</a:t>
            </a:r>
            <a:r>
              <a:rPr lang="el-GR" sz="2000" dirty="0" smtClean="0"/>
              <a:t>μ</a:t>
            </a:r>
            <a:r>
              <a:rPr lang="en-US" sz="2000" dirty="0" smtClean="0"/>
              <a:t>m</a:t>
            </a:r>
            <a:r>
              <a:rPr lang="el-GR" sz="2000" dirty="0" smtClean="0"/>
              <a:t> </a:t>
            </a:r>
            <a:r>
              <a:rPr lang="en-US" sz="2000" dirty="0" smtClean="0"/>
              <a:t>band and, less frequently, for some other IR bands.</a:t>
            </a:r>
          </a:p>
          <a:p>
            <a:r>
              <a:rPr lang="en-US" sz="2000" dirty="0"/>
              <a:t>For the 11.2</a:t>
            </a:r>
            <a:r>
              <a:rPr lang="el-GR" sz="2000" dirty="0"/>
              <a:t>μ</a:t>
            </a:r>
            <a:r>
              <a:rPr lang="en-US" sz="2000" dirty="0"/>
              <a:t>m</a:t>
            </a:r>
            <a:r>
              <a:rPr lang="el-GR" sz="2000" dirty="0"/>
              <a:t> </a:t>
            </a:r>
            <a:r>
              <a:rPr lang="en-US" sz="2000" dirty="0" smtClean="0"/>
              <a:t>band, the most obvious striping is linked to 3 detectors with non-zero Q. The same correlation is discovered for bands 15 &amp; 16.</a:t>
            </a:r>
          </a:p>
          <a:p>
            <a:r>
              <a:rPr lang="en-US" sz="2000" dirty="0" smtClean="0"/>
              <a:t>The striping patterns also suggest that the Q LUT of these detectors are probably problematic. </a:t>
            </a:r>
          </a:p>
          <a:p>
            <a:r>
              <a:rPr lang="en-US" sz="2000" dirty="0" smtClean="0"/>
              <a:t>There is an on-going effort by CWG to determine the root cause.</a:t>
            </a:r>
          </a:p>
          <a:p>
            <a:endParaRPr lang="en-US" sz="2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613151"/>
            <a:ext cx="4114800" cy="2743200"/>
          </a:xfrm>
          <a:prstGeom prst="rect">
            <a:avLst/>
          </a:prstGeom>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00100" y="3616245"/>
            <a:ext cx="4114800" cy="2743200"/>
          </a:xfrm>
          <a:prstGeom prst="rect">
            <a:avLst/>
          </a:prstGeom>
        </p:spPr>
      </p:pic>
      <p:sp>
        <p:nvSpPr>
          <p:cNvPr id="2" name="Title 1"/>
          <p:cNvSpPr>
            <a:spLocks noGrp="1"/>
          </p:cNvSpPr>
          <p:nvPr>
            <p:ph type="title"/>
          </p:nvPr>
        </p:nvSpPr>
        <p:spPr/>
        <p:txBody>
          <a:bodyPr>
            <a:normAutofit fontScale="90000"/>
          </a:bodyPr>
          <a:lstStyle/>
          <a:p>
            <a:r>
              <a:rPr lang="en-US" dirty="0" smtClean="0"/>
              <a:t>11.2</a:t>
            </a:r>
            <a:r>
              <a:rPr lang="el-GR" dirty="0" smtClean="0"/>
              <a:t>μ</a:t>
            </a:r>
            <a:r>
              <a:rPr lang="en-US" dirty="0" smtClean="0"/>
              <a:t>m Striping</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101</a:t>
            </a:fld>
            <a:endParaRPr lang="en-US" dirty="0"/>
          </a:p>
        </p:txBody>
      </p:sp>
      <p:sp>
        <p:nvSpPr>
          <p:cNvPr id="10" name="TextBox 9"/>
          <p:cNvSpPr txBox="1"/>
          <p:nvPr/>
        </p:nvSpPr>
        <p:spPr>
          <a:xfrm>
            <a:off x="6046602" y="5707449"/>
            <a:ext cx="546846" cy="276999"/>
          </a:xfrm>
          <a:prstGeom prst="rect">
            <a:avLst/>
          </a:prstGeom>
          <a:noFill/>
        </p:spPr>
        <p:txBody>
          <a:bodyPr wrap="square" rtlCol="0">
            <a:spAutoFit/>
          </a:bodyPr>
          <a:lstStyle/>
          <a:p>
            <a:r>
              <a:rPr lang="en-US" sz="1200" dirty="0" smtClean="0"/>
              <a:t>D176</a:t>
            </a:r>
            <a:endParaRPr lang="en-US" dirty="0"/>
          </a:p>
        </p:txBody>
      </p:sp>
      <p:sp>
        <p:nvSpPr>
          <p:cNvPr id="11" name="TextBox 10"/>
          <p:cNvSpPr txBox="1"/>
          <p:nvPr/>
        </p:nvSpPr>
        <p:spPr>
          <a:xfrm>
            <a:off x="6987053" y="5372100"/>
            <a:ext cx="546846" cy="276999"/>
          </a:xfrm>
          <a:prstGeom prst="rect">
            <a:avLst/>
          </a:prstGeom>
          <a:noFill/>
        </p:spPr>
        <p:txBody>
          <a:bodyPr wrap="square" rtlCol="0">
            <a:spAutoFit/>
          </a:bodyPr>
          <a:lstStyle/>
          <a:p>
            <a:r>
              <a:rPr lang="en-US" sz="1200" dirty="0" smtClean="0"/>
              <a:t>D250</a:t>
            </a:r>
            <a:endParaRPr lang="en-US" dirty="0"/>
          </a:p>
        </p:txBody>
      </p:sp>
      <p:sp>
        <p:nvSpPr>
          <p:cNvPr id="12" name="TextBox 11"/>
          <p:cNvSpPr txBox="1"/>
          <p:nvPr/>
        </p:nvSpPr>
        <p:spPr>
          <a:xfrm>
            <a:off x="7551484" y="5042104"/>
            <a:ext cx="546846" cy="276999"/>
          </a:xfrm>
          <a:prstGeom prst="rect">
            <a:avLst/>
          </a:prstGeom>
          <a:noFill/>
        </p:spPr>
        <p:txBody>
          <a:bodyPr wrap="square" rtlCol="0">
            <a:spAutoFit/>
          </a:bodyPr>
          <a:lstStyle/>
          <a:p>
            <a:r>
              <a:rPr lang="en-US" sz="1200" dirty="0" smtClean="0"/>
              <a:t>D307</a:t>
            </a:r>
            <a:endParaRPr lang="en-US" dirty="0"/>
          </a:p>
        </p:txBody>
      </p:sp>
      <p:sp>
        <p:nvSpPr>
          <p:cNvPr id="13" name="Oval 12"/>
          <p:cNvSpPr/>
          <p:nvPr/>
        </p:nvSpPr>
        <p:spPr>
          <a:xfrm>
            <a:off x="2287970" y="4316450"/>
            <a:ext cx="681682"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491962" y="3961198"/>
            <a:ext cx="1356138" cy="276999"/>
          </a:xfrm>
          <a:prstGeom prst="rect">
            <a:avLst/>
          </a:prstGeom>
          <a:noFill/>
        </p:spPr>
        <p:txBody>
          <a:bodyPr wrap="square" rtlCol="0">
            <a:spAutoFit/>
          </a:bodyPr>
          <a:lstStyle/>
          <a:p>
            <a:r>
              <a:rPr lang="en-US" sz="1200" dirty="0" smtClean="0"/>
              <a:t>repeat each swath</a:t>
            </a:r>
            <a:endParaRPr lang="en-US" dirty="0"/>
          </a:p>
        </p:txBody>
      </p:sp>
    </p:spTree>
    <p:extLst>
      <p:ext uri="{BB962C8B-B14F-4D97-AF65-F5344CB8AC3E}">
        <p14:creationId xmlns:p14="http://schemas.microsoft.com/office/powerpoint/2010/main" val="4160753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ICT PRT Coefficients</a:t>
            </a:r>
            <a:endParaRPr lang="en-US" dirty="0"/>
          </a:p>
        </p:txBody>
      </p:sp>
      <p:sp>
        <p:nvSpPr>
          <p:cNvPr id="3" name="Content Placeholder 2"/>
          <p:cNvSpPr>
            <a:spLocks noGrp="1"/>
          </p:cNvSpPr>
          <p:nvPr>
            <p:ph idx="1"/>
          </p:nvPr>
        </p:nvSpPr>
        <p:spPr>
          <a:xfrm>
            <a:off x="457200" y="1371600"/>
            <a:ext cx="8229600" cy="5257800"/>
          </a:xfrm>
        </p:spPr>
        <p:txBody>
          <a:bodyPr>
            <a:normAutofit/>
          </a:bodyPr>
          <a:lstStyle/>
          <a:p>
            <a:r>
              <a:rPr lang="en-US" sz="2000" dirty="0" smtClean="0"/>
              <a:t>In April 2018, a possible discrepancy between the ICT PRT coefficients saved in Flight CDRL-42 and GS LUT was discovered and later confirmed.</a:t>
            </a:r>
          </a:p>
          <a:p>
            <a:r>
              <a:rPr lang="en-US" sz="2000" dirty="0" smtClean="0"/>
              <a:t>The implementation of the correct CDRL 42 coefficients shall shrink the spread of the 12 ICT PRT temperatures from ~ 6 K to &lt; 0.1 K. The reported average ICT temperature for gain calculation shall increase by 0.2 K.</a:t>
            </a:r>
          </a:p>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r>
              <a:rPr lang="en-US" sz="2000" dirty="0" smtClean="0"/>
              <a:t>The update of GS LUT is expected to remove at least the majority of ~ -0.2 K bias observed for all IR bands.</a:t>
            </a:r>
          </a:p>
          <a:p>
            <a:endParaRPr lang="en-US" sz="20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102</a:t>
            </a:fld>
            <a:endParaRPr lang="en-US" dirty="0"/>
          </a:p>
        </p:txBody>
      </p:sp>
      <p:pic>
        <p:nvPicPr>
          <p:cNvPr id="10"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1480" y="2971800"/>
            <a:ext cx="4114800" cy="27432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971800"/>
            <a:ext cx="4114800" cy="2743200"/>
          </a:xfrm>
          <a:prstGeom prst="rect">
            <a:avLst/>
          </a:prstGeom>
        </p:spPr>
      </p:pic>
      <p:sp>
        <p:nvSpPr>
          <p:cNvPr id="12" name="TextBox 11"/>
          <p:cNvSpPr txBox="1"/>
          <p:nvPr/>
        </p:nvSpPr>
        <p:spPr>
          <a:xfrm>
            <a:off x="6553200" y="5143500"/>
            <a:ext cx="1943100" cy="307777"/>
          </a:xfrm>
          <a:prstGeom prst="rect">
            <a:avLst/>
          </a:prstGeom>
          <a:noFill/>
        </p:spPr>
        <p:txBody>
          <a:bodyPr wrap="square" rtlCol="0">
            <a:spAutoFit/>
          </a:bodyPr>
          <a:lstStyle/>
          <a:p>
            <a:r>
              <a:rPr lang="en-US" sz="1400" dirty="0" smtClean="0"/>
              <a:t>PRT Coeff. from CDRL 42</a:t>
            </a:r>
            <a:endParaRPr lang="en-US" sz="1400" dirty="0"/>
          </a:p>
        </p:txBody>
      </p:sp>
      <p:sp>
        <p:nvSpPr>
          <p:cNvPr id="13" name="TextBox 12"/>
          <p:cNvSpPr txBox="1"/>
          <p:nvPr/>
        </p:nvSpPr>
        <p:spPr>
          <a:xfrm>
            <a:off x="2381250" y="5143500"/>
            <a:ext cx="1943100" cy="307777"/>
          </a:xfrm>
          <a:prstGeom prst="rect">
            <a:avLst/>
          </a:prstGeom>
          <a:noFill/>
        </p:spPr>
        <p:txBody>
          <a:bodyPr wrap="square" rtlCol="0">
            <a:spAutoFit/>
          </a:bodyPr>
          <a:lstStyle/>
          <a:p>
            <a:r>
              <a:rPr lang="en-US" sz="1400" dirty="0" smtClean="0"/>
              <a:t>PRT Coeff. from GS LUT</a:t>
            </a:r>
            <a:endParaRPr lang="en-US" sz="1400" dirty="0"/>
          </a:p>
        </p:txBody>
      </p:sp>
      <p:sp>
        <p:nvSpPr>
          <p:cNvPr id="14" name="TextBox 13"/>
          <p:cNvSpPr txBox="1"/>
          <p:nvPr/>
        </p:nvSpPr>
        <p:spPr>
          <a:xfrm>
            <a:off x="6068174" y="5062835"/>
            <a:ext cx="332626" cy="461665"/>
          </a:xfrm>
          <a:prstGeom prst="rect">
            <a:avLst/>
          </a:prstGeom>
          <a:noFill/>
        </p:spPr>
        <p:txBody>
          <a:bodyPr wrap="square" rtlCol="0">
            <a:spAutoFit/>
          </a:bodyPr>
          <a:lstStyle/>
          <a:p>
            <a:r>
              <a:rPr lang="en-US" sz="2400" dirty="0" smtClean="0">
                <a:solidFill>
                  <a:srgbClr val="0070C0"/>
                </a:solidFill>
                <a:sym typeface="Wingdings 2" panose="05020102010507070707" pitchFamily="18" charset="2"/>
              </a:rPr>
              <a:t></a:t>
            </a:r>
            <a:endParaRPr lang="en-US" sz="2400" dirty="0">
              <a:solidFill>
                <a:srgbClr val="0070C0"/>
              </a:solidFill>
            </a:endParaRPr>
          </a:p>
        </p:txBody>
      </p:sp>
    </p:spTree>
    <p:extLst>
      <p:ext uri="{BB962C8B-B14F-4D97-AF65-F5344CB8AC3E}">
        <p14:creationId xmlns:p14="http://schemas.microsoft.com/office/powerpoint/2010/main" val="18258636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Cold Pixels Around Fire (CPAF)</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103</a:t>
            </a:fld>
            <a:endParaRPr lang="en-US" dirty="0"/>
          </a:p>
        </p:txBody>
      </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78357"/>
            <a:ext cx="2289428" cy="1831543"/>
          </a:xfrm>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6100"/>
            <a:ext cx="2302624" cy="1842099"/>
          </a:xfrm>
          <a:prstGeom prst="rect">
            <a:avLst/>
          </a:prstGeom>
        </p:spPr>
      </p:pic>
      <p:sp>
        <p:nvSpPr>
          <p:cNvPr id="10" name="TextBox 9"/>
          <p:cNvSpPr txBox="1"/>
          <p:nvPr/>
        </p:nvSpPr>
        <p:spPr>
          <a:xfrm>
            <a:off x="2514600" y="1295400"/>
            <a:ext cx="6362700" cy="4893647"/>
          </a:xfrm>
          <a:prstGeom prst="rect">
            <a:avLst/>
          </a:prstGeom>
          <a:noFill/>
        </p:spPr>
        <p:txBody>
          <a:bodyPr wrap="square" rtlCol="0">
            <a:spAutoFit/>
          </a:bodyPr>
          <a:lstStyle/>
          <a:p>
            <a:pPr marL="176213" indent="-176213">
              <a:buFont typeface="Arial" panose="020B0604020202020204" pitchFamily="34" charset="0"/>
              <a:buChar char="•"/>
            </a:pPr>
            <a:r>
              <a:rPr lang="en-US" sz="2400" dirty="0" smtClean="0"/>
              <a:t>Compare 390um channel with a longwave IR channel such as 112um for a fire scene, the fire can be much hotter in 390 band than 112 band (412K or saturated vs. 302K).</a:t>
            </a:r>
          </a:p>
          <a:p>
            <a:pPr marL="176213" indent="-176213">
              <a:buFont typeface="Arial" panose="020B0604020202020204" pitchFamily="34" charset="0"/>
              <a:buChar char="•"/>
            </a:pPr>
            <a:r>
              <a:rPr lang="en-US" sz="2400" dirty="0" smtClean="0"/>
              <a:t>Nearby pixels can be much colder in 390 band than 112 band (0K or saturated vs. 287K). </a:t>
            </a:r>
          </a:p>
          <a:p>
            <a:pPr marL="176213" indent="-176213">
              <a:buFont typeface="Arial" panose="020B0604020202020204" pitchFamily="34" charset="0"/>
              <a:buChar char="•"/>
            </a:pPr>
            <a:r>
              <a:rPr lang="en-US" sz="2400" dirty="0" smtClean="0"/>
              <a:t>Both phenomena are well understood.</a:t>
            </a:r>
          </a:p>
          <a:p>
            <a:pPr marL="176213" indent="-176213">
              <a:buFont typeface="Arial" panose="020B0604020202020204" pitchFamily="34" charset="0"/>
              <a:buChar char="•"/>
            </a:pPr>
            <a:r>
              <a:rPr lang="en-US" sz="2400" dirty="0" smtClean="0"/>
              <a:t>Flag has been implemented in operation, and works well, to avoid confusion.</a:t>
            </a:r>
          </a:p>
          <a:p>
            <a:pPr marL="176213" indent="-176213">
              <a:buFont typeface="Arial" panose="020B0604020202020204" pitchFamily="34" charset="0"/>
              <a:buChar char="•"/>
            </a:pPr>
            <a:r>
              <a:rPr lang="en-US" sz="2400" dirty="0" smtClean="0"/>
              <a:t>User requested enhancement, which seems within reach.</a:t>
            </a:r>
          </a:p>
          <a:p>
            <a:pPr marL="176213" indent="-176213">
              <a:buFont typeface="Arial" panose="020B0604020202020204" pitchFamily="34" charset="0"/>
              <a:buChar char="•"/>
            </a:pPr>
            <a:r>
              <a:rPr lang="en-US" sz="2400" dirty="0" smtClean="0"/>
              <a:t>Several options have been considered. One was chosen. Work is underway.</a:t>
            </a:r>
            <a:endParaRPr lang="en-US" sz="2400" dirty="0"/>
          </a:p>
        </p:txBody>
      </p:sp>
    </p:spTree>
    <p:extLst>
      <p:ext uri="{BB962C8B-B14F-4D97-AF65-F5344CB8AC3E}">
        <p14:creationId xmlns:p14="http://schemas.microsoft.com/office/powerpoint/2010/main" val="12671840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064 Band Bias</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104</a:t>
            </a:fld>
            <a:endParaRPr lang="en-US" dirty="0"/>
          </a:p>
        </p:txBody>
      </p:sp>
      <p:sp>
        <p:nvSpPr>
          <p:cNvPr id="8" name="Content Placeholder 7"/>
          <p:cNvSpPr>
            <a:spLocks noGrp="1"/>
          </p:cNvSpPr>
          <p:nvPr>
            <p:ph idx="1"/>
          </p:nvPr>
        </p:nvSpPr>
        <p:spPr/>
        <p:txBody>
          <a:bodyPr>
            <a:normAutofit lnSpcReduction="10000"/>
          </a:bodyPr>
          <a:lstStyle/>
          <a:p>
            <a:r>
              <a:rPr lang="en-US" dirty="0" smtClean="0"/>
              <a:t>064 Channel is more than 5% brighter than pre-launch, VIIRS, and AVIRIS-NG (Field Campaign).</a:t>
            </a:r>
          </a:p>
          <a:p>
            <a:r>
              <a:rPr lang="en-US" dirty="0" smtClean="0"/>
              <a:t>It is likely caused by uncertainty in the K factor, the detector- and angle-dependent reflectance of solar diffuser that was determined pre-launch.</a:t>
            </a:r>
          </a:p>
          <a:p>
            <a:r>
              <a:rPr lang="en-US" dirty="0" smtClean="0"/>
              <a:t>There is no consensus whether K is wrong and, if it is, what is the right value for K.</a:t>
            </a:r>
          </a:p>
          <a:p>
            <a:r>
              <a:rPr lang="en-US" dirty="0" smtClean="0"/>
              <a:t>There is consensus that the calibrated radiance is wrong and users demand quick change.</a:t>
            </a:r>
          </a:p>
          <a:p>
            <a:r>
              <a:rPr lang="en-US" dirty="0" smtClean="0"/>
              <a:t>It is recommended to adjust K to bring 064 radiance to be in family.</a:t>
            </a:r>
            <a:endParaRPr lang="en-US" dirty="0"/>
          </a:p>
        </p:txBody>
      </p:sp>
    </p:spTree>
    <p:extLst>
      <p:ext uri="{BB962C8B-B14F-4D97-AF65-F5344CB8AC3E}">
        <p14:creationId xmlns:p14="http://schemas.microsoft.com/office/powerpoint/2010/main" val="9231741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105</a:t>
            </a:fld>
            <a:endParaRPr lang="en-US" altLang="en-US" dirty="0"/>
          </a:p>
        </p:txBody>
      </p:sp>
      <p:sp>
        <p:nvSpPr>
          <p:cNvPr id="7"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 CH02 Bias and Mitigation</a:t>
            </a:r>
            <a:endParaRPr lang="en-US" sz="2400" dirty="0">
              <a:solidFill>
                <a:schemeClr val="tx1"/>
              </a:solidFill>
            </a:endParaRPr>
          </a:p>
        </p:txBody>
      </p:sp>
      <p:sp>
        <p:nvSpPr>
          <p:cNvPr id="8" name="TextBox 7"/>
          <p:cNvSpPr txBox="1"/>
          <p:nvPr/>
        </p:nvSpPr>
        <p:spPr>
          <a:xfrm>
            <a:off x="690458" y="1066800"/>
            <a:ext cx="792014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ABI CH02 showed 6-8% large radiometric biases immediately after first solar calibration which violated the MRD radiometric requirement</a:t>
            </a:r>
          </a:p>
          <a:p>
            <a:pPr marL="285750" indent="-285750">
              <a:buFont typeface="Arial" panose="020B0604020202020204" pitchFamily="34" charset="0"/>
              <a:buChar char="•"/>
            </a:pPr>
            <a:r>
              <a:rPr lang="en-US" dirty="0" smtClean="0"/>
              <a:t>ABI CH02 bias has been confirmed with the long term GEO-LEO (VIIRS) bias monitoring and field campaign comparison with AVIRIS-NG</a:t>
            </a:r>
          </a:p>
          <a:p>
            <a:pPr marL="285750" indent="-285750">
              <a:buFont typeface="Arial" panose="020B0604020202020204" pitchFamily="34" charset="0"/>
              <a:buChar char="•"/>
            </a:pPr>
            <a:r>
              <a:rPr lang="en-US" dirty="0" smtClean="0"/>
              <a:t>One important fact </a:t>
            </a:r>
          </a:p>
          <a:p>
            <a:pPr marL="742950" lvl="1" indent="-285750">
              <a:buFont typeface="Arial" panose="020B0604020202020204" pitchFamily="34" charset="0"/>
              <a:buChar char="•"/>
            </a:pPr>
            <a:r>
              <a:rPr lang="en-US" dirty="0" smtClean="0"/>
              <a:t>ABI CH02 prelaunch gain is lower than post-launch Solar Cal gain by 6.5%</a:t>
            </a:r>
          </a:p>
        </p:txBody>
      </p:sp>
      <p:pic>
        <p:nvPicPr>
          <p:cNvPr id="11" name="Content Placeholder 3"/>
          <p:cNvPicPr/>
          <p:nvPr/>
        </p:nvPicPr>
        <p:blipFill rotWithShape="1">
          <a:blip r:embed="rId2">
            <a:extLst>
              <a:ext uri="{28A0092B-C50C-407E-A947-70E740481C1C}">
                <a14:useLocalDpi xmlns:a14="http://schemas.microsoft.com/office/drawing/2010/main" val="0"/>
              </a:ext>
            </a:extLst>
          </a:blip>
          <a:srcRect l="33706" t="13403" r="31891" b="41927"/>
          <a:stretch/>
        </p:blipFill>
        <p:spPr bwMode="auto">
          <a:xfrm>
            <a:off x="5486400" y="3200400"/>
            <a:ext cx="2438400" cy="1945618"/>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a:xfrm flipH="1" flipV="1">
            <a:off x="7381355" y="4465064"/>
            <a:ext cx="1034343" cy="227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15209" y="4601402"/>
            <a:ext cx="1200978" cy="646331"/>
          </a:xfrm>
          <a:prstGeom prst="rect">
            <a:avLst/>
          </a:prstGeom>
          <a:noFill/>
        </p:spPr>
        <p:txBody>
          <a:bodyPr wrap="square" rtlCol="0">
            <a:spAutoFit/>
          </a:bodyPr>
          <a:lstStyle/>
          <a:p>
            <a:r>
              <a:rPr lang="en-US" dirty="0" smtClean="0"/>
              <a:t>Prelaunch gain</a:t>
            </a:r>
            <a:endParaRPr lang="en-US" dirty="0"/>
          </a:p>
        </p:txBody>
      </p:sp>
      <p:cxnSp>
        <p:nvCxnSpPr>
          <p:cNvPr id="16" name="Straight Arrow Connector 15"/>
          <p:cNvCxnSpPr/>
          <p:nvPr/>
        </p:nvCxnSpPr>
        <p:spPr>
          <a:xfrm flipH="1">
            <a:off x="7415987" y="3702040"/>
            <a:ext cx="876300" cy="76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744284" y="3125786"/>
            <a:ext cx="1728538" cy="646331"/>
          </a:xfrm>
          <a:prstGeom prst="rect">
            <a:avLst/>
          </a:prstGeom>
          <a:noFill/>
        </p:spPr>
        <p:txBody>
          <a:bodyPr wrap="square" rtlCol="0">
            <a:spAutoFit/>
          </a:bodyPr>
          <a:lstStyle/>
          <a:p>
            <a:r>
              <a:rPr lang="en-US" dirty="0" smtClean="0"/>
              <a:t>Post-launch Solar Cal Gain</a:t>
            </a:r>
            <a:endParaRPr lang="en-US" dirty="0"/>
          </a:p>
        </p:txBody>
      </p:sp>
      <p:sp>
        <p:nvSpPr>
          <p:cNvPr id="18" name="Rectangle 17"/>
          <p:cNvSpPr/>
          <p:nvPr/>
        </p:nvSpPr>
        <p:spPr>
          <a:xfrm>
            <a:off x="616785" y="2882982"/>
            <a:ext cx="5195900" cy="3416320"/>
          </a:xfrm>
          <a:prstGeom prst="rect">
            <a:avLst/>
          </a:prstGeom>
        </p:spPr>
        <p:txBody>
          <a:bodyPr wrap="square">
            <a:spAutoFit/>
          </a:bodyPr>
          <a:lstStyle/>
          <a:p>
            <a:pPr marL="285750" indent="-285750">
              <a:buFont typeface="Arial" panose="020B0604020202020204" pitchFamily="34" charset="0"/>
              <a:buChar char="•"/>
            </a:pPr>
            <a:r>
              <a:rPr lang="en-US" dirty="0"/>
              <a:t>Pre-launch Sphere and FEL tests are two separate </a:t>
            </a:r>
            <a:r>
              <a:rPr lang="en-US" dirty="0" smtClean="0"/>
              <a:t>calibration tests</a:t>
            </a:r>
            <a:endParaRPr lang="en-US" dirty="0"/>
          </a:p>
          <a:p>
            <a:pPr marL="742950" lvl="1" indent="-285750">
              <a:buFont typeface="Arial" panose="020B0604020202020204" pitchFamily="34" charset="0"/>
              <a:buChar char="•"/>
            </a:pPr>
            <a:r>
              <a:rPr lang="en-US" dirty="0"/>
              <a:t>Sphere test is used to derive </a:t>
            </a:r>
            <a:r>
              <a:rPr lang="en-US" dirty="0" smtClean="0"/>
              <a:t>prelaunch gain </a:t>
            </a:r>
            <a:r>
              <a:rPr lang="en-US" dirty="0"/>
              <a:t>and Q for detectors of each ABI VNIR bands (SI-traceable)</a:t>
            </a:r>
          </a:p>
          <a:p>
            <a:pPr marL="742950" lvl="1" indent="-285750">
              <a:buFont typeface="Arial" panose="020B0604020202020204" pitchFamily="34" charset="0"/>
              <a:buChar char="•"/>
            </a:pPr>
            <a:r>
              <a:rPr lang="en-US" dirty="0"/>
              <a:t>FEL test is to derive the K factor (proportional to SD BRDF) which is used in post-launch </a:t>
            </a:r>
            <a:r>
              <a:rPr lang="en-US" dirty="0" smtClean="0"/>
              <a:t>calibration</a:t>
            </a:r>
          </a:p>
          <a:p>
            <a:pPr marL="285750" indent="-285750">
              <a:buFont typeface="Arial" panose="020B0604020202020204" pitchFamily="34" charset="0"/>
              <a:buChar char="•"/>
            </a:pPr>
            <a:r>
              <a:rPr lang="en-US" dirty="0" smtClean="0"/>
              <a:t>Post-launch gain factor from Solar Cal can only be traced to the prelaunch FEL test</a:t>
            </a:r>
          </a:p>
          <a:p>
            <a:pPr marL="285750" indent="-285750">
              <a:buFont typeface="Arial" panose="020B0604020202020204" pitchFamily="34" charset="0"/>
              <a:buChar char="•"/>
            </a:pPr>
            <a:r>
              <a:rPr lang="en-US" dirty="0" smtClean="0"/>
              <a:t>This leads to the investigation of uncertainty in the prelaunch FEL test</a:t>
            </a:r>
            <a:endParaRPr lang="en-US" dirty="0"/>
          </a:p>
        </p:txBody>
      </p:sp>
    </p:spTree>
    <p:extLst>
      <p:ext uri="{BB962C8B-B14F-4D97-AF65-F5344CB8AC3E}">
        <p14:creationId xmlns:p14="http://schemas.microsoft.com/office/powerpoint/2010/main" val="419183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106</a:t>
            </a:fld>
            <a:endParaRPr lang="en-US" altLang="en-US" dirty="0">
              <a:solidFill>
                <a:schemeClr val="tx1"/>
              </a:solidFill>
            </a:endParaRPr>
          </a:p>
        </p:txBody>
      </p:sp>
      <p:sp>
        <p:nvSpPr>
          <p:cNvPr id="5" name="Title 1"/>
          <p:cNvSpPr>
            <a:spLocks noGrp="1"/>
          </p:cNvSpPr>
          <p:nvPr>
            <p:ph type="title"/>
          </p:nvPr>
        </p:nvSpPr>
        <p:spPr>
          <a:xfrm>
            <a:off x="1447800" y="228600"/>
            <a:ext cx="6096000" cy="609600"/>
          </a:xfrm>
        </p:spPr>
        <p:txBody>
          <a:bodyPr>
            <a:noAutofit/>
          </a:bodyPr>
          <a:lstStyle/>
          <a:p>
            <a:pPr algn="ctr"/>
            <a:r>
              <a:rPr lang="en-US" sz="2400" dirty="0" smtClean="0">
                <a:solidFill>
                  <a:schemeClr val="tx1"/>
                </a:solidFill>
              </a:rPr>
              <a:t>Evidence of Uncertainty in ABI PRE-LAUNCH FEL TEST for ABI CH02</a:t>
            </a:r>
            <a:endParaRPr lang="en-US" sz="2400" dirty="0">
              <a:solidFill>
                <a:schemeClr val="tx1"/>
              </a:solidFill>
            </a:endParaRPr>
          </a:p>
        </p:txBody>
      </p:sp>
      <p:sp>
        <p:nvSpPr>
          <p:cNvPr id="6" name="TextBox 5"/>
          <p:cNvSpPr txBox="1"/>
          <p:nvPr/>
        </p:nvSpPr>
        <p:spPr>
          <a:xfrm>
            <a:off x="457200" y="1143491"/>
            <a:ext cx="7988968"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FEL test signal is significantly weak</a:t>
            </a:r>
          </a:p>
          <a:p>
            <a:pPr marL="742950" lvl="1" indent="-285750">
              <a:buFont typeface="Arial" panose="020B0604020202020204" pitchFamily="34" charset="0"/>
              <a:buChar char="•"/>
            </a:pPr>
            <a:r>
              <a:rPr lang="en-US" dirty="0" smtClean="0"/>
              <a:t>Large space look signal (~ 3460 counts) with uncertainty of 11 counts (ABI CH02 has the largest uncertainty)</a:t>
            </a:r>
          </a:p>
          <a:p>
            <a:pPr marL="742950" lvl="1" indent="-285750">
              <a:buFont typeface="Arial" panose="020B0604020202020204" pitchFamily="34" charset="0"/>
              <a:buChar char="•"/>
            </a:pPr>
            <a:r>
              <a:rPr lang="en-US" dirty="0" smtClean="0"/>
              <a:t>FEL lamp signal for ABI CH02 is ~130 counts (~21 </a:t>
            </a:r>
            <a:r>
              <a:rPr lang="en-US" dirty="0">
                <a:latin typeface="Times New Roman" panose="02020603050405020304" pitchFamily="18" charset="0"/>
                <a:ea typeface="SimSun" panose="02010600030101010101" pitchFamily="2" charset="-122"/>
                <a:cs typeface="Times New Roman" panose="02020603050405020304" pitchFamily="18" charset="0"/>
              </a:rPr>
              <a:t>W/m</a:t>
            </a:r>
            <a:r>
              <a:rPr lang="en-US" baseline="30000" dirty="0">
                <a:latin typeface="Times New Roman" panose="02020603050405020304" pitchFamily="18" charset="0"/>
                <a:ea typeface="SimSun" panose="02010600030101010101" pitchFamily="2" charset="-122"/>
                <a:cs typeface="Times New Roman" panose="02020603050405020304" pitchFamily="18" charset="0"/>
              </a:rPr>
              <a:t>2</a:t>
            </a:r>
            <a:r>
              <a:rPr lang="en-US" dirty="0">
                <a:latin typeface="Times New Roman" panose="02020603050405020304" pitchFamily="18" charset="0"/>
                <a:ea typeface="SimSun" panose="02010600030101010101" pitchFamily="2" charset="-122"/>
                <a:cs typeface="Times New Roman" panose="02020603050405020304" pitchFamily="18" charset="0"/>
              </a:rPr>
              <a:t>-sr-um</a:t>
            </a:r>
            <a:r>
              <a:rPr lang="en-US" dirty="0" smtClean="0"/>
              <a:t>). (much weaker than space look and can be  affected by the large uncertainty in space look)</a:t>
            </a:r>
          </a:p>
          <a:p>
            <a:pPr marL="285750" indent="-285750">
              <a:buFont typeface="Arial" panose="020B0604020202020204" pitchFamily="34" charset="0"/>
              <a:buChar char="•"/>
            </a:pPr>
            <a:r>
              <a:rPr lang="en-US" dirty="0" smtClean="0"/>
              <a:t>Sphere Test for prelaunch gain and Q for ABI CH02</a:t>
            </a:r>
          </a:p>
          <a:p>
            <a:pPr marL="742950" lvl="1" indent="-285750">
              <a:buFont typeface="Arial" panose="020B0604020202020204" pitchFamily="34" charset="0"/>
              <a:buChar char="•"/>
            </a:pPr>
            <a:r>
              <a:rPr lang="en-US" dirty="0" smtClean="0">
                <a:latin typeface="Times New Roman" panose="02020603050405020304" pitchFamily="18" charset="0"/>
                <a:ea typeface="SimSun" panose="02010600030101010101" pitchFamily="2" charset="-122"/>
                <a:cs typeface="Times New Roman" panose="02020603050405020304" pitchFamily="18" charset="0"/>
              </a:rPr>
              <a:t>Signal </a:t>
            </a:r>
            <a:r>
              <a:rPr lang="en-US" dirty="0">
                <a:latin typeface="Times New Roman" panose="02020603050405020304" pitchFamily="18" charset="0"/>
                <a:ea typeface="SimSun" panose="02010600030101010101" pitchFamily="2" charset="-122"/>
                <a:cs typeface="Times New Roman" panose="02020603050405020304" pitchFamily="18" charset="0"/>
              </a:rPr>
              <a:t>level </a:t>
            </a:r>
            <a:r>
              <a:rPr lang="en-US" dirty="0" smtClean="0">
                <a:latin typeface="Times New Roman" panose="02020603050405020304" pitchFamily="18" charset="0"/>
                <a:ea typeface="SimSun" panose="02010600030101010101" pitchFamily="2" charset="-122"/>
                <a:cs typeface="Times New Roman" panose="02020603050405020304" pitchFamily="18" charset="0"/>
              </a:rPr>
              <a:t>varies from </a:t>
            </a:r>
            <a:r>
              <a:rPr lang="en-US" dirty="0">
                <a:latin typeface="Times New Roman" panose="02020603050405020304" pitchFamily="18" charset="0"/>
                <a:ea typeface="SimSun" panose="02010600030101010101" pitchFamily="2" charset="-122"/>
                <a:cs typeface="Times New Roman" panose="02020603050405020304" pitchFamily="18" charset="0"/>
              </a:rPr>
              <a:t>15 </a:t>
            </a:r>
            <a:r>
              <a:rPr lang="en-US" dirty="0" smtClean="0">
                <a:latin typeface="Times New Roman" panose="02020603050405020304" pitchFamily="18" charset="0"/>
                <a:ea typeface="SimSun" panose="02010600030101010101" pitchFamily="2" charset="-122"/>
                <a:cs typeface="Times New Roman" panose="02020603050405020304" pitchFamily="18" charset="0"/>
              </a:rPr>
              <a:t>to 1929 W/m</a:t>
            </a:r>
            <a:r>
              <a:rPr lang="en-US" baseline="30000" dirty="0" smtClean="0">
                <a:latin typeface="Times New Roman" panose="02020603050405020304" pitchFamily="18" charset="0"/>
                <a:ea typeface="SimSun" panose="02010600030101010101" pitchFamily="2" charset="-122"/>
                <a:cs typeface="Times New Roman" panose="02020603050405020304" pitchFamily="18" charset="0"/>
              </a:rPr>
              <a:t>2</a:t>
            </a:r>
            <a:r>
              <a:rPr lang="en-US" dirty="0" smtClean="0">
                <a:latin typeface="Times New Roman" panose="02020603050405020304" pitchFamily="18" charset="0"/>
                <a:ea typeface="SimSun" panose="02010600030101010101" pitchFamily="2" charset="-122"/>
                <a:cs typeface="Times New Roman" panose="02020603050405020304" pitchFamily="18" charset="0"/>
              </a:rPr>
              <a:t>-sr-um </a:t>
            </a:r>
            <a:r>
              <a:rPr lang="en-US" dirty="0">
                <a:latin typeface="Times New Roman" panose="02020603050405020304" pitchFamily="18" charset="0"/>
                <a:ea typeface="SimSun" panose="02010600030101010101" pitchFamily="2" charset="-122"/>
                <a:cs typeface="Times New Roman" panose="02020603050405020304" pitchFamily="18" charset="0"/>
              </a:rPr>
              <a:t>over 24 </a:t>
            </a:r>
            <a:r>
              <a:rPr lang="en-US" dirty="0" smtClean="0">
                <a:latin typeface="Times New Roman" panose="02020603050405020304" pitchFamily="18" charset="0"/>
                <a:ea typeface="SimSun" panose="02010600030101010101" pitchFamily="2" charset="-122"/>
                <a:cs typeface="Times New Roman" panose="02020603050405020304" pitchFamily="18" charset="0"/>
              </a:rPr>
              <a:t>levels (much higher than FEL lamp)</a:t>
            </a:r>
          </a:p>
          <a:p>
            <a:pPr marL="285750" indent="-285750">
              <a:buFont typeface="Arial" panose="020B0604020202020204" pitchFamily="34" charset="0"/>
              <a:buChar char="•"/>
            </a:pPr>
            <a:r>
              <a:rPr lang="en-US" dirty="0" smtClean="0">
                <a:latin typeface="Times New Roman" panose="02020603050405020304" pitchFamily="18" charset="0"/>
                <a:ea typeface="SimSun" panose="02010600030101010101" pitchFamily="2" charset="-122"/>
                <a:cs typeface="Times New Roman" panose="02020603050405020304" pitchFamily="18" charset="0"/>
              </a:rPr>
              <a:t>Post-launch Solar Cal signal is around 4100 counts after subtracting space look.</a:t>
            </a:r>
            <a:endParaRPr lang="en-US" dirty="0" smtClean="0"/>
          </a:p>
        </p:txBody>
      </p:sp>
      <p:pic>
        <p:nvPicPr>
          <p:cNvPr id="26" name="Picture 25"/>
          <p:cNvPicPr/>
          <p:nvPr/>
        </p:nvPicPr>
        <p:blipFill rotWithShape="1">
          <a:blip r:embed="rId2"/>
          <a:srcRect l="51282" t="50000" r="6410"/>
          <a:stretch/>
        </p:blipFill>
        <p:spPr>
          <a:xfrm>
            <a:off x="6465143" y="4284600"/>
            <a:ext cx="2646947" cy="1676400"/>
          </a:xfrm>
          <a:prstGeom prst="rect">
            <a:avLst/>
          </a:prstGeom>
        </p:spPr>
      </p:pic>
      <p:sp>
        <p:nvSpPr>
          <p:cNvPr id="7" name="TextBox 6"/>
          <p:cNvSpPr txBox="1"/>
          <p:nvPr/>
        </p:nvSpPr>
        <p:spPr>
          <a:xfrm>
            <a:off x="457200" y="3995678"/>
            <a:ext cx="670891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Other uncertainties</a:t>
            </a:r>
          </a:p>
          <a:p>
            <a:pPr marL="742950" lvl="1" indent="-285750">
              <a:buFont typeface="Arial" panose="020B0604020202020204" pitchFamily="34" charset="0"/>
              <a:buChar char="•"/>
            </a:pPr>
            <a:r>
              <a:rPr lang="en-US" dirty="0"/>
              <a:t>FEL test has ~ 7 counts stray light </a:t>
            </a:r>
            <a:r>
              <a:rPr lang="en-US" dirty="0" smtClean="0"/>
              <a:t>(ABI CH02 is the highest)</a:t>
            </a:r>
            <a:endParaRPr lang="en-US" dirty="0"/>
          </a:p>
          <a:p>
            <a:pPr marL="742950" lvl="1" indent="-285750">
              <a:buFont typeface="Arial" panose="020B0604020202020204" pitchFamily="34" charset="0"/>
              <a:buChar char="•"/>
            </a:pPr>
            <a:r>
              <a:rPr lang="en-US" dirty="0"/>
              <a:t>Solar diffuser K factor can be affected by the  stray light correction model</a:t>
            </a:r>
          </a:p>
          <a:p>
            <a:pPr marL="742950" lvl="1" indent="-285750">
              <a:buFont typeface="Arial" panose="020B0604020202020204" pitchFamily="34" charset="0"/>
              <a:buChar char="•"/>
            </a:pPr>
            <a:r>
              <a:rPr lang="en-US" dirty="0"/>
              <a:t>FEL lamp </a:t>
            </a:r>
            <a:r>
              <a:rPr lang="en-US" dirty="0" smtClean="0"/>
              <a:t>non-uniformity characterization</a:t>
            </a:r>
          </a:p>
          <a:p>
            <a:pPr marL="285750" indent="-285750">
              <a:buFont typeface="Arial" panose="020B0604020202020204" pitchFamily="34" charset="0"/>
              <a:buChar char="•"/>
            </a:pPr>
            <a:r>
              <a:rPr lang="en-US" dirty="0" smtClean="0"/>
              <a:t>Further evidence</a:t>
            </a:r>
          </a:p>
          <a:p>
            <a:pPr marL="742950" lvl="1" indent="-285750">
              <a:buFont typeface="Arial" panose="020B0604020202020204" pitchFamily="34" charset="0"/>
              <a:buChar char="•"/>
            </a:pPr>
            <a:r>
              <a:rPr lang="en-US" dirty="0" smtClean="0"/>
              <a:t>ABI CH02 solar diffuser K factor is higher than all other bands (inconsistent with the reflectance property of solar diffuser material )</a:t>
            </a:r>
            <a:endParaRPr lang="en-US" dirty="0"/>
          </a:p>
        </p:txBody>
      </p:sp>
    </p:spTree>
    <p:extLst>
      <p:ext uri="{BB962C8B-B14F-4D97-AF65-F5344CB8AC3E}">
        <p14:creationId xmlns:p14="http://schemas.microsoft.com/office/powerpoint/2010/main" val="311016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107</a:t>
            </a:fld>
            <a:endParaRPr lang="en-US" altLang="en-US" dirty="0"/>
          </a:p>
        </p:txBody>
      </p:sp>
      <p:sp>
        <p:nvSpPr>
          <p:cNvPr id="10" name="Rectangle 9"/>
          <p:cNvSpPr/>
          <p:nvPr/>
        </p:nvSpPr>
        <p:spPr>
          <a:xfrm>
            <a:off x="697832" y="1143000"/>
            <a:ext cx="7988968" cy="3477875"/>
          </a:xfrm>
          <a:prstGeom prst="rect">
            <a:avLst/>
          </a:prstGeom>
        </p:spPr>
        <p:txBody>
          <a:bodyPr wrap="square">
            <a:spAutoFit/>
          </a:bodyPr>
          <a:lstStyle/>
          <a:p>
            <a:pPr marL="285750" indent="-285750">
              <a:buFont typeface="Arial" panose="020B0604020202020204" pitchFamily="34" charset="0"/>
              <a:buChar char="•"/>
            </a:pPr>
            <a:r>
              <a:rPr lang="en-US" sz="2000" dirty="0" smtClean="0"/>
              <a:t>Multiple independent evaluation confirmed the bias for ABI CH02.</a:t>
            </a:r>
          </a:p>
          <a:p>
            <a:pPr marL="285750" indent="-285750">
              <a:buFont typeface="Arial" panose="020B0604020202020204" pitchFamily="34" charset="0"/>
              <a:buChar char="•"/>
            </a:pPr>
            <a:r>
              <a:rPr lang="en-US" sz="2000" dirty="0" smtClean="0"/>
              <a:t>Root cause for radiometric bias of ABI CH02 needs further investigation </a:t>
            </a:r>
          </a:p>
          <a:p>
            <a:pPr marL="285750" indent="-285750">
              <a:buFont typeface="Arial" panose="020B0604020202020204" pitchFamily="34" charset="0"/>
              <a:buChar char="•"/>
            </a:pPr>
            <a:r>
              <a:rPr lang="en-US" sz="2000" dirty="0" smtClean="0"/>
              <a:t>Immediate Mitigation Plan</a:t>
            </a:r>
          </a:p>
          <a:p>
            <a:pPr marL="742950" lvl="1" indent="-285750">
              <a:buFont typeface="Arial" panose="020B0604020202020204" pitchFamily="34" charset="0"/>
              <a:buChar char="•"/>
            </a:pPr>
            <a:r>
              <a:rPr lang="en-US" sz="2000" dirty="0" smtClean="0"/>
              <a:t>Use </a:t>
            </a:r>
            <a:r>
              <a:rPr lang="en-US" sz="2000" dirty="0"/>
              <a:t>pre-launch and post-launch gain ratio to normalize K factor and peg the shape of K factor w.r.t. detector from FEL test (~6.5% reduction</a:t>
            </a:r>
            <a:r>
              <a:rPr lang="en-US" sz="2000" dirty="0" smtClean="0"/>
              <a:t>)</a:t>
            </a:r>
          </a:p>
          <a:p>
            <a:pPr marL="285750" indent="-285750">
              <a:buFont typeface="Arial" panose="020B0604020202020204" pitchFamily="34" charset="0"/>
              <a:buChar char="•"/>
            </a:pPr>
            <a:r>
              <a:rPr lang="en-US" sz="2000" dirty="0" smtClean="0"/>
              <a:t>Detector uniformity improvement and accounting for solar diffuser degradation </a:t>
            </a:r>
            <a:endParaRPr lang="en-US" sz="2000" dirty="0"/>
          </a:p>
          <a:p>
            <a:pPr marL="742950" lvl="1" indent="-285750">
              <a:buFont typeface="Arial" panose="020B0604020202020204" pitchFamily="34" charset="0"/>
              <a:buChar char="•"/>
            </a:pPr>
            <a:r>
              <a:rPr lang="en-US" sz="2000" dirty="0" smtClean="0"/>
              <a:t>The </a:t>
            </a:r>
            <a:r>
              <a:rPr lang="en-US" sz="2000" dirty="0"/>
              <a:t>detector K factor will be optimized with the lunar and earth surface NSS data to minimize the striping/banding effects due to the change in algorithm.</a:t>
            </a:r>
          </a:p>
        </p:txBody>
      </p:sp>
      <p:sp>
        <p:nvSpPr>
          <p:cNvPr id="11" name="Title 1"/>
          <p:cNvSpPr>
            <a:spLocks noGrp="1"/>
          </p:cNvSpPr>
          <p:nvPr>
            <p:ph type="title"/>
          </p:nvPr>
        </p:nvSpPr>
        <p:spPr>
          <a:xfrm>
            <a:off x="1447800" y="228600"/>
            <a:ext cx="6096000" cy="609600"/>
          </a:xfrm>
        </p:spPr>
        <p:txBody>
          <a:bodyPr>
            <a:noAutofit/>
          </a:bodyPr>
          <a:lstStyle/>
          <a:p>
            <a:pPr algn="ctr"/>
            <a:r>
              <a:rPr lang="en-US" sz="2400" dirty="0" smtClean="0">
                <a:solidFill>
                  <a:schemeClr val="tx1"/>
                </a:solidFill>
              </a:rPr>
              <a:t>Mitigation Plan for ABI CH02 BIAS</a:t>
            </a:r>
            <a:endParaRPr lang="en-US" sz="2400" dirty="0">
              <a:solidFill>
                <a:schemeClr val="tx1"/>
              </a:solidFill>
            </a:endParaRPr>
          </a:p>
        </p:txBody>
      </p:sp>
    </p:spTree>
    <p:extLst>
      <p:ext uri="{BB962C8B-B14F-4D97-AF65-F5344CB8AC3E}">
        <p14:creationId xmlns:p14="http://schemas.microsoft.com/office/powerpoint/2010/main" val="348178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92446"/>
            <a:ext cx="6268513" cy="3263504"/>
          </a:xfrm>
        </p:spPr>
        <p:txBody>
          <a:bodyPr>
            <a:normAutofit lnSpcReduction="10000"/>
          </a:bodyPr>
          <a:lstStyle/>
          <a:p>
            <a:pPr>
              <a:buFont typeface="Arial" panose="020B0604020202020204" pitchFamily="34" charset="0"/>
              <a:buChar char="•"/>
            </a:pPr>
            <a:r>
              <a:rPr lang="en-US" sz="1600" dirty="0" smtClean="0"/>
              <a:t>At night side, </a:t>
            </a:r>
            <a:r>
              <a:rPr lang="en-US" sz="1600" dirty="0"/>
              <a:t>s</a:t>
            </a:r>
            <a:r>
              <a:rPr lang="en-US" sz="1600" dirty="0" smtClean="0"/>
              <a:t>trong solar light leaked onto ABI detectors when Sun is behind Earth due to refraction of solar light propagating through the atmosphere </a:t>
            </a:r>
          </a:p>
          <a:p>
            <a:pPr>
              <a:buFont typeface="Arial" panose="020B0604020202020204" pitchFamily="34" charset="0"/>
              <a:buChar char="•"/>
            </a:pPr>
            <a:r>
              <a:rPr lang="en-US" sz="1600" dirty="0" smtClean="0"/>
              <a:t>Occurred frequently </a:t>
            </a:r>
            <a:r>
              <a:rPr lang="en-US" sz="1600" dirty="0"/>
              <a:t>when the sun is near the limb </a:t>
            </a:r>
            <a:r>
              <a:rPr lang="en-US" sz="1600" dirty="0" smtClean="0"/>
              <a:t>margin in March, 2018 </a:t>
            </a:r>
          </a:p>
          <a:p>
            <a:pPr>
              <a:buFont typeface="Arial" panose="020B0604020202020204" pitchFamily="34" charset="0"/>
              <a:buChar char="•"/>
            </a:pPr>
            <a:r>
              <a:rPr lang="en-US" sz="1600" dirty="0" smtClean="0"/>
              <a:t>Caused the </a:t>
            </a:r>
            <a:r>
              <a:rPr lang="en-US" sz="1600" dirty="0"/>
              <a:t>ABI VNIR </a:t>
            </a:r>
            <a:r>
              <a:rPr lang="en-US" sz="1600" dirty="0" smtClean="0"/>
              <a:t>detectors to saturate. Harmful for ABI detectors. </a:t>
            </a:r>
          </a:p>
          <a:p>
            <a:pPr>
              <a:buFont typeface="Arial" panose="020B0604020202020204" pitchFamily="34" charset="0"/>
              <a:buChar char="•"/>
            </a:pPr>
            <a:r>
              <a:rPr lang="en-US" sz="1600" dirty="0" smtClean="0"/>
              <a:t>ABI solar avoidance truncation was confirmed to perform correctly with the </a:t>
            </a:r>
            <a:r>
              <a:rPr lang="en-US" sz="1600" dirty="0"/>
              <a:t>limb margin </a:t>
            </a:r>
            <a:r>
              <a:rPr lang="en-US" sz="1600" dirty="0" smtClean="0"/>
              <a:t>set at </a:t>
            </a:r>
            <a:r>
              <a:rPr lang="en-US" sz="1600" dirty="0"/>
              <a:t>8.1 degree </a:t>
            </a:r>
            <a:endParaRPr lang="en-US" sz="1600" dirty="0" smtClean="0"/>
          </a:p>
          <a:p>
            <a:pPr>
              <a:buFont typeface="Arial" panose="020B0604020202020204" pitchFamily="34" charset="0"/>
              <a:buChar char="•"/>
            </a:pPr>
            <a:r>
              <a:rPr lang="en-US" sz="1600" dirty="0" smtClean="0"/>
              <a:t>It was concluded that the </a:t>
            </a:r>
            <a:r>
              <a:rPr lang="en-US" sz="1600" dirty="0"/>
              <a:t>swath truncation is not </a:t>
            </a:r>
            <a:r>
              <a:rPr lang="en-US" sz="1600" dirty="0" smtClean="0"/>
              <a:t>adequate with the </a:t>
            </a:r>
            <a:r>
              <a:rPr lang="en-US" sz="1600" dirty="0"/>
              <a:t>current limb margin at </a:t>
            </a:r>
            <a:r>
              <a:rPr lang="en-US" sz="1600" dirty="0" smtClean="0"/>
              <a:t>8.1 </a:t>
            </a:r>
            <a:r>
              <a:rPr lang="en-US" sz="1600" dirty="0"/>
              <a:t>degree </a:t>
            </a:r>
            <a:endParaRPr lang="en-US" sz="1600" dirty="0" smtClean="0"/>
          </a:p>
          <a:p>
            <a:pPr>
              <a:buFont typeface="Arial" panose="020B0604020202020204" pitchFamily="34" charset="0"/>
              <a:buChar char="•"/>
            </a:pPr>
            <a:r>
              <a:rPr lang="en-US" sz="1600" dirty="0" smtClean="0"/>
              <a:t>Proposed adjustment of limb margin radius to 7.9 degree or lower </a:t>
            </a:r>
            <a:r>
              <a:rPr lang="en-US" sz="1600" dirty="0"/>
              <a:t>to avoid the strong leaking light. </a:t>
            </a:r>
          </a:p>
          <a:p>
            <a:pPr>
              <a:buFont typeface="Arial" panose="020B0604020202020204" pitchFamily="34" charset="0"/>
              <a:buChar char="•"/>
            </a:pPr>
            <a:endParaRPr lang="en-US" sz="1800" dirty="0" smtClean="0"/>
          </a:p>
          <a:p>
            <a:endParaRPr lang="en-US" sz="1800" dirty="0"/>
          </a:p>
        </p:txBody>
      </p:sp>
      <p:pic>
        <p:nvPicPr>
          <p:cNvPr id="4" name="Picture 3"/>
          <p:cNvPicPr>
            <a:picLocks noChangeAspect="1"/>
          </p:cNvPicPr>
          <p:nvPr/>
        </p:nvPicPr>
        <p:blipFill>
          <a:blip r:embed="rId2"/>
          <a:stretch>
            <a:fillRect/>
          </a:stretch>
        </p:blipFill>
        <p:spPr>
          <a:xfrm>
            <a:off x="742886" y="993222"/>
            <a:ext cx="5600828" cy="2152938"/>
          </a:xfrm>
          <a:prstGeom prst="rect">
            <a:avLst/>
          </a:prstGeom>
        </p:spPr>
      </p:pic>
      <p:sp>
        <p:nvSpPr>
          <p:cNvPr id="5" name="TextBox 4"/>
          <p:cNvSpPr txBox="1"/>
          <p:nvPr/>
        </p:nvSpPr>
        <p:spPr>
          <a:xfrm>
            <a:off x="1500336" y="115940"/>
            <a:ext cx="6175412" cy="830997"/>
          </a:xfrm>
          <a:prstGeom prst="rect">
            <a:avLst/>
          </a:prstGeom>
          <a:noFill/>
        </p:spPr>
        <p:txBody>
          <a:bodyPr wrap="square" rtlCol="0">
            <a:spAutoFit/>
          </a:bodyPr>
          <a:lstStyle/>
          <a:p>
            <a:pPr algn="ctr"/>
            <a:r>
              <a:rPr lang="en-US" sz="2400" dirty="0"/>
              <a:t>Strong R</a:t>
            </a:r>
            <a:r>
              <a:rPr lang="en-US" sz="2400" dirty="0" smtClean="0"/>
              <a:t>efracted Solar </a:t>
            </a:r>
            <a:r>
              <a:rPr lang="en-US" sz="2400" dirty="0"/>
              <a:t>Light </a:t>
            </a:r>
            <a:r>
              <a:rPr lang="en-US" sz="2400" dirty="0" smtClean="0"/>
              <a:t>Leaking onto ABI Detector </a:t>
            </a:r>
            <a:r>
              <a:rPr lang="en-US" sz="2400" dirty="0"/>
              <a:t>in March, 2018</a:t>
            </a:r>
          </a:p>
        </p:txBody>
      </p:sp>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74425" y="1179315"/>
            <a:ext cx="1748350" cy="17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677" r="48923"/>
          <a:stretch/>
        </p:blipFill>
        <p:spPr>
          <a:xfrm>
            <a:off x="6629400" y="2975501"/>
            <a:ext cx="2438400" cy="2434700"/>
          </a:xfrm>
          <a:prstGeom prst="rect">
            <a:avLst/>
          </a:prstGeom>
        </p:spPr>
      </p:pic>
      <p:sp>
        <p:nvSpPr>
          <p:cNvPr id="12" name="Rectangle 11"/>
          <p:cNvSpPr/>
          <p:nvPr/>
        </p:nvSpPr>
        <p:spPr>
          <a:xfrm>
            <a:off x="6945554" y="5410201"/>
            <a:ext cx="2046046" cy="430887"/>
          </a:xfrm>
          <a:prstGeom prst="rect">
            <a:avLst/>
          </a:prstGeom>
        </p:spPr>
        <p:txBody>
          <a:bodyPr wrap="square">
            <a:spAutoFit/>
          </a:bodyPr>
          <a:lstStyle/>
          <a:p>
            <a:r>
              <a:rPr lang="en-US" sz="1050" dirty="0" smtClean="0">
                <a:solidFill>
                  <a:srgbClr val="222222"/>
                </a:solidFill>
                <a:latin typeface="arial" panose="020B0604020202020204" pitchFamily="34" charset="0"/>
              </a:rPr>
              <a:t>The </a:t>
            </a:r>
            <a:r>
              <a:rPr lang="en-US" sz="1050" dirty="0">
                <a:solidFill>
                  <a:srgbClr val="222222"/>
                </a:solidFill>
                <a:latin typeface="arial" panose="020B0604020202020204" pitchFamily="34" charset="0"/>
              </a:rPr>
              <a:t>MODTRAN 2/3 Report and LOWTRAN 7 </a:t>
            </a:r>
            <a:r>
              <a:rPr lang="en-US" sz="1050" dirty="0" smtClean="0">
                <a:solidFill>
                  <a:srgbClr val="222222"/>
                </a:solidFill>
                <a:latin typeface="arial" panose="020B0604020202020204" pitchFamily="34" charset="0"/>
              </a:rPr>
              <a:t>MODEL</a:t>
            </a:r>
            <a:endParaRPr lang="en-US" sz="1400" dirty="0"/>
          </a:p>
        </p:txBody>
      </p:sp>
    </p:spTree>
    <p:extLst>
      <p:ext uri="{BB962C8B-B14F-4D97-AF65-F5344CB8AC3E}">
        <p14:creationId xmlns:p14="http://schemas.microsoft.com/office/powerpoint/2010/main" val="31374973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Proposed Solar Avoidance Parameter to Avoid Strong </a:t>
            </a:r>
            <a:r>
              <a:rPr lang="en-US" sz="2000" dirty="0"/>
              <a:t>Refracted Solar Light Leaking onto ABI </a:t>
            </a:r>
            <a:r>
              <a:rPr lang="en-US" sz="2000" dirty="0" smtClean="0"/>
              <a:t>Detector</a:t>
            </a:r>
            <a:endParaRPr lang="en-US" sz="2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109</a:t>
            </a:fld>
            <a:endParaRPr lang="en-US" altLang="en-US" dirty="0"/>
          </a:p>
        </p:txBody>
      </p:sp>
      <p:pic>
        <p:nvPicPr>
          <p:cNvPr id="7"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7558"/>
          <a:stretch/>
        </p:blipFill>
        <p:spPr>
          <a:xfrm>
            <a:off x="3429032" y="1506171"/>
            <a:ext cx="3095006" cy="2145830"/>
          </a:xfrm>
          <a:prstGeom prst="rect">
            <a:avLst/>
          </a:prstGeom>
        </p:spPr>
      </p:pic>
      <p:sp>
        <p:nvSpPr>
          <p:cNvPr id="9" name="TextBox 8"/>
          <p:cNvSpPr txBox="1"/>
          <p:nvPr/>
        </p:nvSpPr>
        <p:spPr>
          <a:xfrm>
            <a:off x="4026332" y="1167617"/>
            <a:ext cx="2097241" cy="338554"/>
          </a:xfrm>
          <a:prstGeom prst="rect">
            <a:avLst/>
          </a:prstGeom>
          <a:noFill/>
        </p:spPr>
        <p:txBody>
          <a:bodyPr wrap="none" rtlCol="0">
            <a:spAutoFit/>
          </a:bodyPr>
          <a:lstStyle/>
          <a:p>
            <a:r>
              <a:rPr lang="en-US" sz="1600" dirty="0" smtClean="0"/>
              <a:t>Mar. 3, 2018, ABI CH03</a:t>
            </a:r>
            <a:endParaRPr lang="en-US" sz="16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535" y="3652001"/>
            <a:ext cx="3048000" cy="2286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039" y="1586595"/>
            <a:ext cx="3048000" cy="2286000"/>
          </a:xfrm>
          <a:prstGeom prst="rect">
            <a:avLst/>
          </a:prstGeom>
        </p:spPr>
      </p:pic>
      <p:pic>
        <p:nvPicPr>
          <p:cNvPr id="14"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80" y="3657600"/>
            <a:ext cx="3048000" cy="2286000"/>
          </a:xfrm>
          <a:prstGeom prst="rect">
            <a:avLst/>
          </a:prstGeom>
        </p:spPr>
      </p:pic>
      <p:pic>
        <p:nvPicPr>
          <p:cNvPr id="15" name="Content Placeholder 14"/>
          <p:cNvPicPr>
            <a:picLocks noGrp="1" noChangeAspect="1"/>
          </p:cNvPicPr>
          <p:nvPr>
            <p:ph sz="half" idx="4294967295"/>
          </p:nvPr>
        </p:nvPicPr>
        <p:blipFill rotWithShape="1">
          <a:blip r:embed="rId6" cstate="print">
            <a:extLst>
              <a:ext uri="{28A0092B-C50C-407E-A947-70E740481C1C}">
                <a14:useLocalDpi xmlns:a14="http://schemas.microsoft.com/office/drawing/2010/main" val="0"/>
              </a:ext>
            </a:extLst>
          </a:blip>
          <a:srcRect l="19077" r="15925"/>
          <a:stretch/>
        </p:blipFill>
        <p:spPr>
          <a:xfrm>
            <a:off x="6629431" y="1506171"/>
            <a:ext cx="1981138" cy="2286000"/>
          </a:xfrm>
          <a:prstGeom prst="rect">
            <a:avLst/>
          </a:prstGeom>
        </p:spPr>
      </p:pic>
      <p:pic>
        <p:nvPicPr>
          <p:cNvPr id="16" name="Content Placeholder 15"/>
          <p:cNvPicPr>
            <a:picLocks noGrp="1" noChangeAspect="1"/>
          </p:cNvPicPr>
          <p:nvPr>
            <p:ph sz="quarter" idx="4294967295"/>
          </p:nvPr>
        </p:nvPicPr>
        <p:blipFill>
          <a:blip r:embed="rId7" cstate="print">
            <a:extLst>
              <a:ext uri="{28A0092B-C50C-407E-A947-70E740481C1C}">
                <a14:useLocalDpi xmlns:a14="http://schemas.microsoft.com/office/drawing/2010/main" val="0"/>
              </a:ext>
            </a:extLst>
          </a:blip>
          <a:stretch>
            <a:fillRect/>
          </a:stretch>
        </p:blipFill>
        <p:spPr>
          <a:xfrm>
            <a:off x="6096000" y="3592772"/>
            <a:ext cx="3048000" cy="2286000"/>
          </a:xfrm>
          <a:prstGeom prst="rect">
            <a:avLst/>
          </a:prstGeom>
        </p:spPr>
      </p:pic>
      <p:sp>
        <p:nvSpPr>
          <p:cNvPr id="17" name="TextBox 16"/>
          <p:cNvSpPr txBox="1"/>
          <p:nvPr/>
        </p:nvSpPr>
        <p:spPr>
          <a:xfrm>
            <a:off x="1528626" y="1188812"/>
            <a:ext cx="2097241" cy="338554"/>
          </a:xfrm>
          <a:prstGeom prst="rect">
            <a:avLst/>
          </a:prstGeom>
          <a:noFill/>
        </p:spPr>
        <p:txBody>
          <a:bodyPr wrap="none" rtlCol="0">
            <a:spAutoFit/>
          </a:bodyPr>
          <a:lstStyle/>
          <a:p>
            <a:r>
              <a:rPr lang="en-US" sz="1600" dirty="0" smtClean="0"/>
              <a:t>Mar. 2, 2018, ABI CH03</a:t>
            </a:r>
            <a:endParaRPr lang="en-US" sz="1600" dirty="0"/>
          </a:p>
        </p:txBody>
      </p:sp>
      <p:sp>
        <p:nvSpPr>
          <p:cNvPr id="18" name="TextBox 17"/>
          <p:cNvSpPr txBox="1"/>
          <p:nvPr/>
        </p:nvSpPr>
        <p:spPr>
          <a:xfrm>
            <a:off x="6571379" y="1188812"/>
            <a:ext cx="2201436" cy="338554"/>
          </a:xfrm>
          <a:prstGeom prst="rect">
            <a:avLst/>
          </a:prstGeom>
          <a:noFill/>
        </p:spPr>
        <p:txBody>
          <a:bodyPr wrap="none" rtlCol="0">
            <a:spAutoFit/>
          </a:bodyPr>
          <a:lstStyle/>
          <a:p>
            <a:r>
              <a:rPr lang="en-US" sz="1600" dirty="0" smtClean="0"/>
              <a:t>Mar. 19, 2018, ABI CH07</a:t>
            </a:r>
            <a:endParaRPr lang="en-US" sz="1600" dirty="0"/>
          </a:p>
        </p:txBody>
      </p:sp>
      <p:sp>
        <p:nvSpPr>
          <p:cNvPr id="19" name="TextBox 18"/>
          <p:cNvSpPr txBox="1"/>
          <p:nvPr/>
        </p:nvSpPr>
        <p:spPr>
          <a:xfrm>
            <a:off x="155238" y="1966572"/>
            <a:ext cx="1294013" cy="1169551"/>
          </a:xfrm>
          <a:prstGeom prst="rect">
            <a:avLst/>
          </a:prstGeom>
          <a:noFill/>
        </p:spPr>
        <p:txBody>
          <a:bodyPr wrap="square" rtlCol="0">
            <a:spAutoFit/>
          </a:bodyPr>
          <a:lstStyle/>
          <a:p>
            <a:r>
              <a:rPr lang="en-US" sz="1400" dirty="0" smtClean="0"/>
              <a:t>Current Swath Truncation with Limb Margin at 8.1 Degree </a:t>
            </a:r>
            <a:endParaRPr lang="en-US" sz="1400" dirty="0"/>
          </a:p>
        </p:txBody>
      </p:sp>
      <p:sp>
        <p:nvSpPr>
          <p:cNvPr id="20" name="TextBox 19"/>
          <p:cNvSpPr txBox="1"/>
          <p:nvPr/>
        </p:nvSpPr>
        <p:spPr>
          <a:xfrm>
            <a:off x="162063" y="3976761"/>
            <a:ext cx="1294013" cy="1384995"/>
          </a:xfrm>
          <a:prstGeom prst="rect">
            <a:avLst/>
          </a:prstGeom>
          <a:noFill/>
        </p:spPr>
        <p:txBody>
          <a:bodyPr wrap="square" rtlCol="0">
            <a:spAutoFit/>
          </a:bodyPr>
          <a:lstStyle/>
          <a:p>
            <a:r>
              <a:rPr lang="en-US" sz="1400" dirty="0" smtClean="0"/>
              <a:t>Proposed Swath Truncation with Limb Margin at 7.9 Degree </a:t>
            </a:r>
            <a:endParaRPr lang="en-US" sz="1400" dirty="0"/>
          </a:p>
        </p:txBody>
      </p:sp>
      <p:sp>
        <p:nvSpPr>
          <p:cNvPr id="21" name="TextBox 20"/>
          <p:cNvSpPr txBox="1"/>
          <p:nvPr/>
        </p:nvSpPr>
        <p:spPr>
          <a:xfrm>
            <a:off x="2444039" y="2859124"/>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22" name="TextBox 21"/>
          <p:cNvSpPr txBox="1"/>
          <p:nvPr/>
        </p:nvSpPr>
        <p:spPr>
          <a:xfrm>
            <a:off x="4713076" y="3019227"/>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23" name="TextBox 22"/>
          <p:cNvSpPr txBox="1"/>
          <p:nvPr/>
        </p:nvSpPr>
        <p:spPr>
          <a:xfrm>
            <a:off x="6756747" y="2510671"/>
            <a:ext cx="630301" cy="276999"/>
          </a:xfrm>
          <a:prstGeom prst="rect">
            <a:avLst/>
          </a:prstGeom>
          <a:noFill/>
        </p:spPr>
        <p:txBody>
          <a:bodyPr wrap="none" rtlCol="0">
            <a:spAutoFit/>
          </a:bodyPr>
          <a:lstStyle/>
          <a:p>
            <a:r>
              <a:rPr lang="en-US" sz="1200" dirty="0" smtClean="0">
                <a:solidFill>
                  <a:schemeClr val="bg1"/>
                </a:solidFill>
              </a:rPr>
              <a:t>Missed</a:t>
            </a:r>
            <a:endParaRPr lang="en-US" sz="1200" dirty="0">
              <a:solidFill>
                <a:schemeClr val="bg1"/>
              </a:solidFill>
            </a:endParaRPr>
          </a:p>
        </p:txBody>
      </p:sp>
      <p:sp>
        <p:nvSpPr>
          <p:cNvPr id="12" name="TextBox 11"/>
          <p:cNvSpPr txBox="1"/>
          <p:nvPr/>
        </p:nvSpPr>
        <p:spPr>
          <a:xfrm>
            <a:off x="155238" y="5813147"/>
            <a:ext cx="8392735"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proposed change of the limb margin </a:t>
            </a:r>
            <a:r>
              <a:rPr lang="en-US" dirty="0"/>
              <a:t>radius to 7.9 </a:t>
            </a:r>
            <a:r>
              <a:rPr lang="en-US" dirty="0" smtClean="0"/>
              <a:t>degree for solar avoidance truncation can effectively  avoid the strong leaking solar light onto the ABI detectors</a:t>
            </a:r>
          </a:p>
        </p:txBody>
      </p:sp>
    </p:spTree>
    <p:extLst>
      <p:ext uri="{BB962C8B-B14F-4D97-AF65-F5344CB8AC3E}">
        <p14:creationId xmlns:p14="http://schemas.microsoft.com/office/powerpoint/2010/main" val="1150448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956"/>
            <a:ext cx="7886700" cy="799645"/>
          </a:xfrm>
        </p:spPr>
        <p:txBody>
          <a:bodyPr>
            <a:noAutofit/>
          </a:bodyPr>
          <a:lstStyle/>
          <a:p>
            <a:pPr algn="ctr"/>
            <a:r>
              <a:rPr lang="en-US" sz="2800" dirty="0"/>
              <a:t>Performance Baseline Validation Status:  </a:t>
            </a:r>
            <a:br>
              <a:rPr lang="en-US" sz="2800" dirty="0"/>
            </a:br>
            <a:r>
              <a:rPr lang="en-US" sz="2800" dirty="0"/>
              <a:t>Image Quality and Operations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3745921"/>
              </p:ext>
            </p:extLst>
          </p:nvPr>
        </p:nvGraphicFramePr>
        <p:xfrm>
          <a:off x="457200" y="1142999"/>
          <a:ext cx="8229600" cy="3385820"/>
        </p:xfrm>
        <a:graphic>
          <a:graphicData uri="http://schemas.openxmlformats.org/drawingml/2006/table">
            <a:tbl>
              <a:tblPr firstRow="1" bandRow="1">
                <a:tableStyleId>{5940675A-B579-460E-94D1-54222C63F5DA}</a:tableStyleId>
              </a:tblPr>
              <a:tblGrid>
                <a:gridCol w="9144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07340">
                <a:tc>
                  <a:txBody>
                    <a:bodyPr/>
                    <a:lstStyle/>
                    <a:p>
                      <a:pPr algn="ctr"/>
                      <a:r>
                        <a:rPr lang="en-US" sz="1400" b="1" dirty="0">
                          <a:solidFill>
                            <a:schemeClr val="bg1"/>
                          </a:solidFill>
                        </a:rPr>
                        <a:t>MRD ID</a:t>
                      </a:r>
                    </a:p>
                  </a:txBody>
                  <a:tcPr anchor="ctr">
                    <a:lnR w="1270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dirty="0">
                          <a:solidFill>
                            <a:schemeClr val="bg1"/>
                          </a:solidFill>
                        </a:rPr>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Related PLPTs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extLst>
                  <a:ext uri="{0D108BD9-81ED-4DB2-BD59-A6C34878D82A}">
                    <a16:rowId xmlns="" xmlns:a16="http://schemas.microsoft.com/office/drawing/2014/main" val="10000"/>
                  </a:ext>
                </a:extLst>
              </a:tr>
              <a:tr h="301752">
                <a:tc>
                  <a:txBody>
                    <a:bodyPr/>
                    <a:lstStyle/>
                    <a:p>
                      <a:pPr algn="ctr"/>
                      <a:r>
                        <a:rPr lang="en-US" sz="1400" dirty="0"/>
                        <a:t>506</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Radiometric Sensitivity</a:t>
                      </a:r>
                      <a:r>
                        <a:rPr lang="en-US" sz="1400" baseline="0" dirty="0"/>
                        <a:t> and Dynamic Range</a:t>
                      </a:r>
                      <a:endParaRPr lang="en-US" sz="1400" dirty="0"/>
                    </a:p>
                  </a:txBody>
                  <a:tcPr anchor="ctr"/>
                </a:tc>
                <a:tc>
                  <a:txBody>
                    <a:bodyPr/>
                    <a:lstStyle/>
                    <a:p>
                      <a:r>
                        <a:rPr lang="en-US" sz="1400" dirty="0"/>
                        <a:t>-20</a:t>
                      </a:r>
                    </a:p>
                  </a:txBody>
                  <a:tcPr anchor="ctr"/>
                </a:tc>
                <a:extLst>
                  <a:ext uri="{0D108BD9-81ED-4DB2-BD59-A6C34878D82A}">
                    <a16:rowId xmlns="" xmlns:a16="http://schemas.microsoft.com/office/drawing/2014/main" val="10001"/>
                  </a:ext>
                </a:extLst>
              </a:tr>
              <a:tr h="301752">
                <a:tc>
                  <a:txBody>
                    <a:bodyPr/>
                    <a:lstStyle/>
                    <a:p>
                      <a:pPr algn="ctr"/>
                      <a:r>
                        <a:rPr lang="en-US" sz="1400" dirty="0"/>
                        <a:t>519</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Radiometric Relative Accuracy:</a:t>
                      </a:r>
                      <a:r>
                        <a:rPr lang="en-US" sz="1400" baseline="0" dirty="0"/>
                        <a:t>  Swath-to-Swath, Detector-to-Detector, Channel-to-Channel, Calibration-to-Calibration</a:t>
                      </a:r>
                      <a:endParaRPr lang="en-US" sz="1400" dirty="0"/>
                    </a:p>
                  </a:txBody>
                  <a:tcPr anchor="ctr"/>
                </a:tc>
                <a:tc>
                  <a:txBody>
                    <a:bodyPr/>
                    <a:lstStyle/>
                    <a:p>
                      <a:r>
                        <a:rPr lang="en-US" sz="1400" dirty="0"/>
                        <a:t>-14, -15, -17,</a:t>
                      </a:r>
                      <a:r>
                        <a:rPr lang="en-US" sz="1400" baseline="0" dirty="0"/>
                        <a:t> -18, -19, -24</a:t>
                      </a:r>
                      <a:endParaRPr lang="en-US" sz="1400" dirty="0"/>
                    </a:p>
                  </a:txBody>
                  <a:tcPr anchor="ctr"/>
                </a:tc>
                <a:extLst>
                  <a:ext uri="{0D108BD9-81ED-4DB2-BD59-A6C34878D82A}">
                    <a16:rowId xmlns="" xmlns:a16="http://schemas.microsoft.com/office/drawing/2014/main" val="10002"/>
                  </a:ext>
                </a:extLst>
              </a:tr>
              <a:tr h="301752">
                <a:tc>
                  <a:txBody>
                    <a:bodyPr/>
                    <a:lstStyle/>
                    <a:p>
                      <a:pPr algn="ctr"/>
                      <a:r>
                        <a:rPr lang="en-US" sz="1400" strike="sngStrike" dirty="0"/>
                        <a:t>560</a:t>
                      </a:r>
                    </a:p>
                  </a:txBody>
                  <a:tcPr anchor="ctr"/>
                </a:tc>
                <a:tc>
                  <a:txBody>
                    <a:bodyPr/>
                    <a:lstStyle/>
                    <a:p>
                      <a:r>
                        <a:rPr lang="en-US" sz="1400" strike="sngStrike" dirty="0"/>
                        <a:t>Radiometric</a:t>
                      </a:r>
                      <a:r>
                        <a:rPr lang="en-US" sz="1400" strike="sngStrike" baseline="0" dirty="0"/>
                        <a:t> Accuracy:  RVS</a:t>
                      </a:r>
                      <a:endParaRPr lang="en-US" sz="1400" strike="sngStrike" dirty="0"/>
                    </a:p>
                  </a:txBody>
                  <a:tcPr anchor="ctr"/>
                </a:tc>
                <a:tc>
                  <a:txBody>
                    <a:bodyPr/>
                    <a:lstStyle/>
                    <a:p>
                      <a:r>
                        <a:rPr lang="en-US" sz="1400" strike="sngStrike" dirty="0"/>
                        <a:t>-06, -20</a:t>
                      </a:r>
                    </a:p>
                  </a:txBody>
                  <a:tcPr anchor="ctr"/>
                </a:tc>
                <a:extLst>
                  <a:ext uri="{0D108BD9-81ED-4DB2-BD59-A6C34878D82A}">
                    <a16:rowId xmlns="" xmlns:a16="http://schemas.microsoft.com/office/drawing/2014/main" val="10003"/>
                  </a:ext>
                </a:extLst>
              </a:tr>
              <a:tr h="301752">
                <a:tc>
                  <a:txBody>
                    <a:bodyPr/>
                    <a:lstStyle/>
                    <a:p>
                      <a:pPr algn="ctr"/>
                      <a:r>
                        <a:rPr lang="en-US" sz="1400" dirty="0"/>
                        <a:t>567</a:t>
                      </a:r>
                    </a:p>
                  </a:txBody>
                  <a:tcPr anchor="ctr"/>
                </a:tc>
                <a:tc>
                  <a:txBody>
                    <a:bodyPr/>
                    <a:lstStyle/>
                    <a:p>
                      <a:r>
                        <a:rPr lang="en-US" sz="1400" dirty="0"/>
                        <a:t>Restricted Zone Low-Light Performance</a:t>
                      </a:r>
                    </a:p>
                  </a:txBody>
                  <a:tcPr anchor="ctr"/>
                </a:tc>
                <a:tc>
                  <a:txBody>
                    <a:bodyPr/>
                    <a:lstStyle/>
                    <a:p>
                      <a:r>
                        <a:rPr lang="en-US" sz="1400" dirty="0"/>
                        <a:t>-03</a:t>
                      </a:r>
                    </a:p>
                  </a:txBody>
                  <a:tcPr anchor="ctr"/>
                </a:tc>
                <a:extLst>
                  <a:ext uri="{0D108BD9-81ED-4DB2-BD59-A6C34878D82A}">
                    <a16:rowId xmlns="" xmlns:a16="http://schemas.microsoft.com/office/drawing/2014/main" val="10004"/>
                  </a:ext>
                </a:extLst>
              </a:tr>
              <a:tr h="301752">
                <a:tc>
                  <a:txBody>
                    <a:bodyPr/>
                    <a:lstStyle/>
                    <a:p>
                      <a:pPr algn="ctr"/>
                      <a:r>
                        <a:rPr lang="en-US" sz="1400" dirty="0"/>
                        <a:t>2118</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Continuity of Operations</a:t>
                      </a:r>
                      <a:r>
                        <a:rPr lang="en-US" sz="1400" baseline="0" dirty="0"/>
                        <a:t> During Eclipse</a:t>
                      </a:r>
                      <a:endParaRPr lang="en-US" sz="1400" dirty="0"/>
                    </a:p>
                  </a:txBody>
                  <a:tcPr anchor="ctr"/>
                </a:tc>
                <a:tc>
                  <a:txBody>
                    <a:bodyPr/>
                    <a:lstStyle/>
                    <a:p>
                      <a:r>
                        <a:rPr lang="en-US" sz="1400" dirty="0"/>
                        <a:t>-03</a:t>
                      </a:r>
                    </a:p>
                  </a:txBody>
                  <a:tcPr anchor="ctr"/>
                </a:tc>
                <a:extLst>
                  <a:ext uri="{0D108BD9-81ED-4DB2-BD59-A6C34878D82A}">
                    <a16:rowId xmlns="" xmlns:a16="http://schemas.microsoft.com/office/drawing/2014/main" val="10005"/>
                  </a:ext>
                </a:extLst>
              </a:tr>
              <a:tr h="301752">
                <a:tc>
                  <a:txBody>
                    <a:bodyPr/>
                    <a:lstStyle/>
                    <a:p>
                      <a:pPr algn="ctr"/>
                      <a:r>
                        <a:rPr lang="en-US" sz="1400" dirty="0"/>
                        <a:t>2130</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Quality Monitoring</a:t>
                      </a:r>
                    </a:p>
                  </a:txBody>
                  <a:tcPr anchor="ctr"/>
                </a:tc>
                <a:tc>
                  <a:txBody>
                    <a:bodyPr/>
                    <a:lstStyle/>
                    <a:p>
                      <a:r>
                        <a:rPr lang="en-US" sz="1400" dirty="0"/>
                        <a:t>-01, -02, -03, -04, -05, -06, -07,</a:t>
                      </a:r>
                      <a:r>
                        <a:rPr lang="en-US" sz="1400" baseline="0" dirty="0"/>
                        <a:t> -08, -09, -10, -11, -12, -13, -14, -18, -19, -21, -22, -23, -24, -25, -29</a:t>
                      </a:r>
                      <a:endParaRPr lang="en-US" sz="1400" dirty="0"/>
                    </a:p>
                  </a:txBody>
                  <a:tcPr anchor="ctr"/>
                </a:tc>
                <a:extLst>
                  <a:ext uri="{0D108BD9-81ED-4DB2-BD59-A6C34878D82A}">
                    <a16:rowId xmlns="" xmlns:a16="http://schemas.microsoft.com/office/drawing/2014/main" val="10006"/>
                  </a:ext>
                </a:extLst>
              </a:tr>
              <a:tr h="301752">
                <a:tc>
                  <a:txBody>
                    <a:bodyPr/>
                    <a:lstStyle/>
                    <a:p>
                      <a:pPr algn="ctr"/>
                      <a:r>
                        <a:rPr lang="en-US" sz="1400" dirty="0"/>
                        <a:t>2154</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Radiance Performance Continuity </a:t>
                      </a:r>
                      <a:r>
                        <a:rPr lang="en-US" sz="1400" baseline="0" dirty="0"/>
                        <a:t>During Eclipse</a:t>
                      </a:r>
                      <a:endParaRPr lang="en-US" sz="1400" dirty="0"/>
                    </a:p>
                  </a:txBody>
                  <a:tcPr anchor="ctr"/>
                </a:tc>
                <a:tc>
                  <a:txBody>
                    <a:bodyPr/>
                    <a:lstStyle/>
                    <a:p>
                      <a:r>
                        <a:rPr lang="en-US" sz="1400" dirty="0"/>
                        <a:t>-03</a:t>
                      </a:r>
                    </a:p>
                  </a:txBody>
                  <a:tcPr anchor="ctr"/>
                </a:tc>
                <a:extLst>
                  <a:ext uri="{0D108BD9-81ED-4DB2-BD59-A6C34878D82A}">
                    <a16:rowId xmlns="" xmlns:a16="http://schemas.microsoft.com/office/drawing/2014/main" val="10007"/>
                  </a:ext>
                </a:extLst>
              </a:tr>
              <a:tr h="301752">
                <a:tc>
                  <a:txBody>
                    <a:bodyPr/>
                    <a:lstStyle/>
                    <a:p>
                      <a:pPr algn="ctr"/>
                      <a:r>
                        <a:rPr lang="en-US" sz="1400" dirty="0"/>
                        <a:t>2156</a:t>
                      </a:r>
                    </a:p>
                  </a:txBody>
                  <a:tcPr anchor="ctr"/>
                </a:tc>
                <a:tc>
                  <a:txBody>
                    <a:bodyPr/>
                    <a:lstStyle/>
                    <a:p>
                      <a:r>
                        <a:rPr lang="en-US" sz="1400" dirty="0"/>
                        <a:t>Low-Light Radiance</a:t>
                      </a:r>
                      <a:r>
                        <a:rPr lang="en-US" sz="1400" baseline="0" dirty="0"/>
                        <a:t> SNR:  064 Band</a:t>
                      </a:r>
                      <a:endParaRPr lang="en-US" sz="1400" dirty="0"/>
                    </a:p>
                  </a:txBody>
                  <a:tcPr anchor="ctr"/>
                </a:tc>
                <a:tc>
                  <a:txBody>
                    <a:bodyPr/>
                    <a:lstStyle/>
                    <a:p>
                      <a:r>
                        <a:rPr lang="en-US" sz="1400" dirty="0"/>
                        <a:t>-09</a:t>
                      </a:r>
                    </a:p>
                  </a:txBody>
                  <a:tcPr anchor="ctr"/>
                </a:tc>
                <a:extLst>
                  <a:ext uri="{0D108BD9-81ED-4DB2-BD59-A6C34878D82A}">
                    <a16:rowId xmlns="" xmlns:a16="http://schemas.microsoft.com/office/drawing/2014/main" val="10008"/>
                  </a:ext>
                </a:extLst>
              </a:tr>
            </a:tbl>
          </a:graphicData>
        </a:graphic>
      </p:graphicFrame>
      <p:sp>
        <p:nvSpPr>
          <p:cNvPr id="3" name="Date Placeholder 2"/>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a:t>
            </a:fld>
            <a:endParaRPr lang="en-US" dirty="0"/>
          </a:p>
        </p:txBody>
      </p:sp>
    </p:spTree>
    <p:extLst>
      <p:ext uri="{BB962C8B-B14F-4D97-AF65-F5344CB8AC3E}">
        <p14:creationId xmlns:p14="http://schemas.microsoft.com/office/powerpoint/2010/main" val="37374894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rPr>
              <a:t>Status at Provisional</a:t>
            </a:r>
          </a:p>
          <a:p>
            <a:pPr marL="346075" indent="-346075"/>
            <a:r>
              <a:rPr lang="en-US" dirty="0" smtClean="0">
                <a:solidFill>
                  <a:schemeClr val="tx1">
                    <a:lumMod val="50000"/>
                    <a:lumOff val="50000"/>
                  </a:schemeClr>
                </a:solidFill>
              </a:rPr>
              <a:t>Disposition of issues identified in Provisional ReadMe</a:t>
            </a:r>
          </a:p>
          <a:p>
            <a:pPr marL="346075" indent="-346075"/>
            <a:r>
              <a:rPr lang="en-US" dirty="0">
                <a:solidFill>
                  <a:schemeClr val="tx1">
                    <a:lumMod val="50000"/>
                    <a:lumOff val="50000"/>
                  </a:schemeClr>
                </a:solidFill>
              </a:rPr>
              <a:t>Calibration anomalies resolved</a:t>
            </a:r>
          </a:p>
          <a:p>
            <a:pPr marL="346075" indent="-346075"/>
            <a:r>
              <a:rPr lang="en-US" dirty="0">
                <a:solidFill>
                  <a:schemeClr val="tx1">
                    <a:lumMod val="50000"/>
                    <a:lumOff val="50000"/>
                  </a:schemeClr>
                </a:solidFill>
              </a:rPr>
              <a:t>Calibration anomalies </a:t>
            </a:r>
            <a:r>
              <a:rPr lang="en-US" dirty="0" smtClean="0">
                <a:solidFill>
                  <a:schemeClr val="tx1">
                    <a:lumMod val="50000"/>
                    <a:lumOff val="50000"/>
                  </a:schemeClr>
                </a:solidFill>
              </a:rPr>
              <a:t>being resolved</a:t>
            </a:r>
          </a:p>
          <a:p>
            <a:pPr marL="346075" indent="-346075"/>
            <a:r>
              <a:rPr lang="en-US" dirty="0" smtClean="0"/>
              <a:t>Open Algorithm Discrepancy Report (ADR) </a:t>
            </a:r>
            <a:endParaRPr lang="en-US" dirty="0"/>
          </a:p>
          <a:p>
            <a:pPr marL="346075" indent="-346075"/>
            <a:r>
              <a:rPr lang="en-US" dirty="0" smtClean="0">
                <a:solidFill>
                  <a:schemeClr val="tx1">
                    <a:lumMod val="50000"/>
                    <a:lumOff val="50000"/>
                  </a:schemeClr>
                </a:solidFill>
              </a:rPr>
              <a:t>Assessment of current status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110</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8586952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114300" y="1181100"/>
          <a:ext cx="8749505" cy="2321560"/>
        </p:xfrm>
        <a:graphic>
          <a:graphicData uri="http://schemas.openxmlformats.org/drawingml/2006/table">
            <a:tbl>
              <a:tblPr firstRow="1" bandRow="1">
                <a:tableStyleId>{5C22544A-7EE6-4342-B048-85BDC9FD1C3A}</a:tableStyleId>
              </a:tblPr>
              <a:tblGrid>
                <a:gridCol w="550237"/>
                <a:gridCol w="617335"/>
                <a:gridCol w="2014068"/>
                <a:gridCol w="949359"/>
                <a:gridCol w="4618506"/>
              </a:tblGrid>
              <a:tr h="370840">
                <a:tc>
                  <a:txBody>
                    <a:bodyPr/>
                    <a:lstStyle/>
                    <a:p>
                      <a:pPr marL="0" marR="0">
                        <a:spcBef>
                          <a:spcPts val="0"/>
                        </a:spcBef>
                        <a:spcAft>
                          <a:spcPts val="0"/>
                        </a:spcAft>
                      </a:pPr>
                      <a:r>
                        <a:rPr lang="en-US" sz="1600" dirty="0">
                          <a:effectLst/>
                          <a:latin typeface="+mn-lt"/>
                          <a:ea typeface="ＭＳ 明朝"/>
                          <a:cs typeface="Times New Roman"/>
                        </a:rPr>
                        <a:t>ADR</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WR</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Title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 Build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Impact to Product Val Effort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254</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Positive Radiance Bias (9%) in ABI B02</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Hold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Anomalous imagery and Level 2+ Products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504</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Transient </a:t>
                      </a:r>
                      <a:r>
                        <a:rPr lang="en-US" sz="1600" dirty="0">
                          <a:effectLst/>
                          <a:latin typeface="+mn-lt"/>
                          <a:ea typeface="ＭＳ 明朝"/>
                          <a:cs typeface="Times New Roman"/>
                        </a:rPr>
                        <a:t>Navigation Anomalies of GOES-16 ABI</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Hold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Anomalous and unreliable INR can be a show-stopper for GOES-R products.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304</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4345</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DO.04.04 ABI INST-CAL-ENG Data Show Irregularities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Stops ABI Instrument calibration assessment and Instrument Performance Monitoring.</a:t>
                      </a:r>
                    </a:p>
                  </a:txBody>
                  <a:tcPr marL="68580" marR="68580" marT="0" marB="0"/>
                </a:tc>
              </a:tr>
            </a:tbl>
          </a:graphicData>
        </a:graphic>
      </p:graphicFrame>
      <p:sp>
        <p:nvSpPr>
          <p:cNvPr id="3" name="TextBox 2"/>
          <p:cNvSpPr txBox="1"/>
          <p:nvPr/>
        </p:nvSpPr>
        <p:spPr>
          <a:xfrm>
            <a:off x="1745852" y="152400"/>
            <a:ext cx="5486400" cy="707886"/>
          </a:xfrm>
          <a:prstGeom prst="rect">
            <a:avLst/>
          </a:prstGeom>
          <a:noFill/>
        </p:spPr>
        <p:txBody>
          <a:bodyPr wrap="square" rtlCol="0">
            <a:spAutoFit/>
          </a:bodyPr>
          <a:lstStyle/>
          <a:p>
            <a:pPr algn="ctr"/>
            <a:r>
              <a:rPr lang="en-US" sz="4000" dirty="0" smtClean="0"/>
              <a:t>High Priority ADRs</a:t>
            </a:r>
            <a:endParaRPr lang="en-US" sz="4000" dirty="0"/>
          </a:p>
        </p:txBody>
      </p:sp>
    </p:spTree>
    <p:extLst>
      <p:ext uri="{BB962C8B-B14F-4D97-AF65-F5344CB8AC3E}">
        <p14:creationId xmlns:p14="http://schemas.microsoft.com/office/powerpoint/2010/main" val="5977203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159147" y="1066800"/>
          <a:ext cx="8749505" cy="5247640"/>
        </p:xfrm>
        <a:graphic>
          <a:graphicData uri="http://schemas.openxmlformats.org/drawingml/2006/table">
            <a:tbl>
              <a:tblPr firstRow="1" bandRow="1">
                <a:tableStyleId>{5C22544A-7EE6-4342-B048-85BDC9FD1C3A}</a:tableStyleId>
              </a:tblPr>
              <a:tblGrid>
                <a:gridCol w="550237"/>
                <a:gridCol w="617335"/>
                <a:gridCol w="2014068"/>
                <a:gridCol w="949359"/>
                <a:gridCol w="4618506"/>
              </a:tblGrid>
              <a:tr h="370840">
                <a:tc>
                  <a:txBody>
                    <a:bodyPr/>
                    <a:lstStyle/>
                    <a:p>
                      <a:pPr marL="0" marR="0">
                        <a:spcBef>
                          <a:spcPts val="0"/>
                        </a:spcBef>
                        <a:spcAft>
                          <a:spcPts val="0"/>
                        </a:spcAft>
                      </a:pPr>
                      <a:r>
                        <a:rPr lang="en-US" sz="1600" dirty="0">
                          <a:effectLst/>
                          <a:latin typeface="+mn-lt"/>
                          <a:ea typeface="ＭＳ 明朝"/>
                          <a:cs typeface="Times New Roman"/>
                        </a:rPr>
                        <a:t>ADR</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WR</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Title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 Build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Impact to Product Val Effort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573</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Update Kalman and Star Detection LUT parameters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PRO</a:t>
                      </a:r>
                      <a:r>
                        <a:rPr lang="en-US" sz="1600" baseline="0" dirty="0" smtClean="0">
                          <a:effectLst/>
                          <a:latin typeface="+mn-lt"/>
                          <a:ea typeface="ＭＳ 明朝"/>
                          <a:cs typeface="Times New Roman"/>
                        </a:rPr>
                        <a:t> Release T1</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Bad </a:t>
                      </a:r>
                      <a:r>
                        <a:rPr lang="en-US" sz="1600" dirty="0" err="1">
                          <a:effectLst/>
                          <a:latin typeface="+mn-lt"/>
                          <a:ea typeface="ＭＳ 明朝"/>
                          <a:cs typeface="Times New Roman"/>
                        </a:rPr>
                        <a:t>Kalman</a:t>
                      </a:r>
                      <a:r>
                        <a:rPr lang="en-US" sz="1600" dirty="0">
                          <a:effectLst/>
                          <a:latin typeface="+mn-lt"/>
                          <a:ea typeface="ＭＳ 明朝"/>
                          <a:cs typeface="Times New Roman"/>
                        </a:rPr>
                        <a:t> LUT = Bad ABI INR</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516</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5799</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Band05 has striping recently</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TBD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Striping creates ABI image artifacts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537</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5522</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L1b LUT updates for end of drift</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E-W INR Bias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667</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GOES-17 ABI L1b CWG Values Update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PRO Release T1</a:t>
                      </a:r>
                      <a:endParaRPr lang="en-US" sz="1600" dirty="0">
                        <a:effectLst/>
                        <a:latin typeface="+mn-lt"/>
                        <a:ea typeface="ＭＳ 明朝"/>
                        <a:cs typeface="Times New Roman"/>
                      </a:endParaRPr>
                    </a:p>
                  </a:txBody>
                  <a:tcPr marL="68580" marR="68580" marT="0" marB="0"/>
                </a:tc>
                <a:tc>
                  <a:txBody>
                    <a:bodyPr/>
                    <a:lstStyle/>
                    <a:p>
                      <a:endParaRPr lang="en-US" sz="1600" dirty="0">
                        <a:effectLst/>
                        <a:latin typeface="+mn-lt"/>
                      </a:endParaRP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300</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3888</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Large Navigation Error in ABI </a:t>
                      </a:r>
                      <a:r>
                        <a:rPr lang="en-US" sz="1600" dirty="0" err="1">
                          <a:effectLst/>
                          <a:latin typeface="+mn-lt"/>
                          <a:ea typeface="ＭＳ 明朝"/>
                          <a:cs typeface="Times New Roman"/>
                        </a:rPr>
                        <a:t>Meso</a:t>
                      </a:r>
                      <a:r>
                        <a:rPr lang="en-US" sz="1600" dirty="0">
                          <a:effectLst/>
                          <a:latin typeface="+mn-lt"/>
                          <a:ea typeface="ＭＳ 明朝"/>
                          <a:cs typeface="Times New Roman"/>
                        </a:rPr>
                        <a:t> Scan</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DO.08</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Anomalous L2+ products. Unpleasant experience for users.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275</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4187</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Anomalous EW navigation biases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Fix</a:t>
                      </a:r>
                      <a:r>
                        <a:rPr lang="en-US" sz="1600" baseline="0" dirty="0" smtClean="0">
                          <a:effectLst/>
                          <a:latin typeface="+mn-lt"/>
                          <a:ea typeface="ＭＳ 明朝"/>
                          <a:cs typeface="Times New Roman"/>
                        </a:rPr>
                        <a:t> </a:t>
                      </a:r>
                      <a:r>
                        <a:rPr lang="en-US" sz="1600" dirty="0" smtClean="0">
                          <a:effectLst/>
                          <a:latin typeface="+mn-lt"/>
                          <a:ea typeface="ＭＳ 明朝"/>
                          <a:cs typeface="Times New Roman"/>
                        </a:rPr>
                        <a:t>In</a:t>
                      </a:r>
                      <a:r>
                        <a:rPr lang="en-US" sz="1600" baseline="0" dirty="0" smtClean="0">
                          <a:effectLst/>
                          <a:latin typeface="+mn-lt"/>
                          <a:ea typeface="ＭＳ 明朝"/>
                          <a:cs typeface="Times New Roman"/>
                        </a:rPr>
                        <a:t> Validation</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Minimal. Needed for the full understanding and verification of GS navigation algorithm</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503</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5642</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ABI cold pixels near bright scenes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TBD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Bad L1b data around fire pixels can cause erroneous L2+ product output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594</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Lunar Intrusion Level </a:t>
                      </a:r>
                      <a:r>
                        <a:rPr lang="en-US" sz="1600" dirty="0" err="1">
                          <a:effectLst/>
                          <a:latin typeface="+mn-lt"/>
                          <a:ea typeface="ＭＳ 明朝"/>
                          <a:cs typeface="Times New Roman"/>
                        </a:rPr>
                        <a:t>Latchup</a:t>
                      </a:r>
                      <a:r>
                        <a:rPr lang="en-US" sz="1600" dirty="0">
                          <a:effectLst/>
                          <a:latin typeface="+mn-lt"/>
                          <a:ea typeface="ＭＳ 明朝"/>
                          <a:cs typeface="Times New Roman"/>
                        </a:rPr>
                        <a:t>: Longer Term Fix</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TBD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During </a:t>
                      </a:r>
                      <a:r>
                        <a:rPr lang="en-US" sz="1600" dirty="0" err="1">
                          <a:effectLst/>
                          <a:latin typeface="+mn-lt"/>
                          <a:ea typeface="ＭＳ 明朝"/>
                          <a:cs typeface="Times New Roman"/>
                        </a:rPr>
                        <a:t>spacelook</a:t>
                      </a:r>
                      <a:r>
                        <a:rPr lang="en-US" sz="1600" dirty="0">
                          <a:effectLst/>
                          <a:latin typeface="+mn-lt"/>
                          <a:ea typeface="ＭＳ 明朝"/>
                          <a:cs typeface="Times New Roman"/>
                        </a:rPr>
                        <a:t> latch-up, unacceptable striping becomes apparent in ABI images. </a:t>
                      </a:r>
                    </a:p>
                  </a:txBody>
                  <a:tcPr marL="68580" marR="68580" marT="0" marB="0"/>
                </a:tc>
              </a:tr>
            </a:tbl>
          </a:graphicData>
        </a:graphic>
      </p:graphicFrame>
      <p:sp>
        <p:nvSpPr>
          <p:cNvPr id="3" name="TextBox 2"/>
          <p:cNvSpPr txBox="1"/>
          <p:nvPr/>
        </p:nvSpPr>
        <p:spPr>
          <a:xfrm>
            <a:off x="1790699" y="114300"/>
            <a:ext cx="5486400" cy="707886"/>
          </a:xfrm>
          <a:prstGeom prst="rect">
            <a:avLst/>
          </a:prstGeom>
          <a:noFill/>
        </p:spPr>
        <p:txBody>
          <a:bodyPr wrap="square" rtlCol="0">
            <a:spAutoFit/>
          </a:bodyPr>
          <a:lstStyle/>
          <a:p>
            <a:pPr algn="ctr"/>
            <a:r>
              <a:rPr lang="en-US" sz="4000" dirty="0" smtClean="0"/>
              <a:t>Moderate Priority ADRs</a:t>
            </a:r>
            <a:endParaRPr lang="en-US" sz="4000" dirty="0"/>
          </a:p>
        </p:txBody>
      </p:sp>
    </p:spTree>
    <p:extLst>
      <p:ext uri="{BB962C8B-B14F-4D97-AF65-F5344CB8AC3E}">
        <p14:creationId xmlns:p14="http://schemas.microsoft.com/office/powerpoint/2010/main" val="1125970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159147" y="1333500"/>
          <a:ext cx="8749505" cy="3540760"/>
        </p:xfrm>
        <a:graphic>
          <a:graphicData uri="http://schemas.openxmlformats.org/drawingml/2006/table">
            <a:tbl>
              <a:tblPr firstRow="1" bandRow="1">
                <a:tableStyleId>{5C22544A-7EE6-4342-B048-85BDC9FD1C3A}</a:tableStyleId>
              </a:tblPr>
              <a:tblGrid>
                <a:gridCol w="550237"/>
                <a:gridCol w="617335"/>
                <a:gridCol w="2014068"/>
                <a:gridCol w="949359"/>
                <a:gridCol w="4618506"/>
              </a:tblGrid>
              <a:tr h="370840">
                <a:tc>
                  <a:txBody>
                    <a:bodyPr/>
                    <a:lstStyle/>
                    <a:p>
                      <a:pPr marL="0" marR="0">
                        <a:spcBef>
                          <a:spcPts val="0"/>
                        </a:spcBef>
                        <a:spcAft>
                          <a:spcPts val="0"/>
                        </a:spcAft>
                      </a:pPr>
                      <a:r>
                        <a:rPr lang="en-US" sz="1600" dirty="0">
                          <a:effectLst/>
                          <a:latin typeface="+mn-lt"/>
                          <a:ea typeface="ＭＳ 明朝"/>
                          <a:cs typeface="Times New Roman"/>
                        </a:rPr>
                        <a:t>ADR</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WR</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Title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 Build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Impact to Product Val Effort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626</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5616</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Corrections to ABI Star Detection - WR 5616</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No star acquistions would disrupt the ABI INR solution.</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659</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Possible PRT Coefficient Errors in ABI L1b LUT</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TBD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0.2 K bias for ABI IR Channels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585</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Evaluation of ABI Band04 Gain Increases 3.8%</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Hold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Need to understand such large jumps in gain and their impact on traceability to SI units. This could affect accuracy of the radiance product.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501</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5105</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Redeploy modified ABI L1b </a:t>
                      </a:r>
                      <a:r>
                        <a:rPr lang="en-US" sz="1600" dirty="0" err="1">
                          <a:effectLst/>
                          <a:latin typeface="+mn-lt"/>
                          <a:ea typeface="ＭＳ 明朝"/>
                          <a:cs typeface="Times New Roman"/>
                        </a:rPr>
                        <a:t>SpaceLook</a:t>
                      </a:r>
                      <a:r>
                        <a:rPr lang="en-US" sz="1600" dirty="0">
                          <a:effectLst/>
                          <a:latin typeface="+mn-lt"/>
                          <a:ea typeface="ＭＳ 明朝"/>
                          <a:cs typeface="Times New Roman"/>
                        </a:rPr>
                        <a:t> LUT to OE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BDS</a:t>
                      </a:r>
                      <a:r>
                        <a:rPr lang="en-US" sz="1600" baseline="0" dirty="0" smtClean="0">
                          <a:effectLst/>
                          <a:latin typeface="+mn-lt"/>
                          <a:ea typeface="ＭＳ 明朝"/>
                          <a:cs typeface="Times New Roman"/>
                        </a:rPr>
                        <a:t> Change</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Locking the </a:t>
                      </a:r>
                      <a:r>
                        <a:rPr lang="en-US" sz="1600" dirty="0" err="1">
                          <a:effectLst/>
                          <a:latin typeface="+mn-lt"/>
                          <a:ea typeface="ＭＳ 明朝"/>
                          <a:cs typeface="Times New Roman"/>
                        </a:rPr>
                        <a:t>spacelook</a:t>
                      </a:r>
                      <a:r>
                        <a:rPr lang="en-US" sz="1600" dirty="0">
                          <a:effectLst/>
                          <a:latin typeface="+mn-lt"/>
                          <a:ea typeface="ＭＳ 明朝"/>
                          <a:cs typeface="Times New Roman"/>
                        </a:rPr>
                        <a:t> to a value when it is suspected the the moon is in </a:t>
                      </a:r>
                      <a:r>
                        <a:rPr lang="en-US" sz="1600" dirty="0" err="1">
                          <a:effectLst/>
                          <a:latin typeface="+mn-lt"/>
                          <a:ea typeface="ＭＳ 明朝"/>
                          <a:cs typeface="Times New Roman"/>
                        </a:rPr>
                        <a:t>spaceview</a:t>
                      </a:r>
                      <a:r>
                        <a:rPr lang="en-US" sz="1600" dirty="0">
                          <a:effectLst/>
                          <a:latin typeface="+mn-lt"/>
                          <a:ea typeface="ＭＳ 明朝"/>
                          <a:cs typeface="Times New Roman"/>
                        </a:rPr>
                        <a:t> cause gain changes that in turn cause image striping.</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692</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G16 ABI Ch10 Detector 294 Anomaly</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BDS Change</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During </a:t>
                      </a:r>
                      <a:r>
                        <a:rPr lang="en-US" sz="1600" dirty="0" err="1">
                          <a:effectLst/>
                          <a:latin typeface="+mn-lt"/>
                          <a:ea typeface="ＭＳ 明朝"/>
                          <a:cs typeface="Times New Roman"/>
                        </a:rPr>
                        <a:t>spacelook</a:t>
                      </a:r>
                      <a:r>
                        <a:rPr lang="en-US" sz="1600" dirty="0">
                          <a:effectLst/>
                          <a:latin typeface="+mn-lt"/>
                          <a:ea typeface="ＭＳ 明朝"/>
                          <a:cs typeface="Times New Roman"/>
                        </a:rPr>
                        <a:t> latch-up, unacceptable striping becomes apparent in ABI images. </a:t>
                      </a:r>
                    </a:p>
                  </a:txBody>
                  <a:tcPr marL="68580" marR="68580" marT="0" marB="0"/>
                </a:tc>
              </a:tr>
            </a:tbl>
          </a:graphicData>
        </a:graphic>
      </p:graphicFrame>
      <p:sp>
        <p:nvSpPr>
          <p:cNvPr id="3" name="TextBox 2"/>
          <p:cNvSpPr txBox="1"/>
          <p:nvPr/>
        </p:nvSpPr>
        <p:spPr>
          <a:xfrm>
            <a:off x="1790699" y="152400"/>
            <a:ext cx="5486400" cy="707886"/>
          </a:xfrm>
          <a:prstGeom prst="rect">
            <a:avLst/>
          </a:prstGeom>
          <a:noFill/>
        </p:spPr>
        <p:txBody>
          <a:bodyPr wrap="square" rtlCol="0">
            <a:spAutoFit/>
          </a:bodyPr>
          <a:lstStyle/>
          <a:p>
            <a:pPr algn="ctr"/>
            <a:r>
              <a:rPr lang="en-US" sz="4000" dirty="0" smtClean="0"/>
              <a:t>Moderate Priority ADRs</a:t>
            </a:r>
            <a:endParaRPr lang="en-US" sz="4000" dirty="0"/>
          </a:p>
        </p:txBody>
      </p:sp>
    </p:spTree>
    <p:extLst>
      <p:ext uri="{BB962C8B-B14F-4D97-AF65-F5344CB8AC3E}">
        <p14:creationId xmlns:p14="http://schemas.microsoft.com/office/powerpoint/2010/main" val="18992625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190500" y="1028700"/>
          <a:ext cx="8749505" cy="4272280"/>
        </p:xfrm>
        <a:graphic>
          <a:graphicData uri="http://schemas.openxmlformats.org/drawingml/2006/table">
            <a:tbl>
              <a:tblPr firstRow="1" bandRow="1">
                <a:tableStyleId>{5C22544A-7EE6-4342-B048-85BDC9FD1C3A}</a:tableStyleId>
              </a:tblPr>
              <a:tblGrid>
                <a:gridCol w="550237"/>
                <a:gridCol w="617335"/>
                <a:gridCol w="2014068"/>
                <a:gridCol w="949359"/>
                <a:gridCol w="4618506"/>
              </a:tblGrid>
              <a:tr h="370840">
                <a:tc>
                  <a:txBody>
                    <a:bodyPr/>
                    <a:lstStyle/>
                    <a:p>
                      <a:pPr marL="0" marR="0">
                        <a:spcBef>
                          <a:spcPts val="0"/>
                        </a:spcBef>
                        <a:spcAft>
                          <a:spcPts val="0"/>
                        </a:spcAft>
                      </a:pPr>
                      <a:r>
                        <a:rPr lang="en-US" sz="1600" dirty="0">
                          <a:effectLst/>
                          <a:latin typeface="+mn-lt"/>
                          <a:ea typeface="ＭＳ 明朝"/>
                          <a:cs typeface="Times New Roman"/>
                        </a:rPr>
                        <a:t>ADR</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WR</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Title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 Build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Impact to Product Val Effort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583</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Missing ABI INST-CAL .XML files in LZSS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PRO</a:t>
                      </a:r>
                      <a:r>
                        <a:rPr lang="en-US" sz="1600" baseline="0" dirty="0" smtClean="0">
                          <a:effectLst/>
                          <a:latin typeface="+mn-lt"/>
                          <a:ea typeface="ＭＳ 明朝"/>
                          <a:cs typeface="Times New Roman"/>
                        </a:rPr>
                        <a:t> Release T2</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No Impact to CWG or products, but needs to be </a:t>
                      </a:r>
                      <a:r>
                        <a:rPr lang="en-US" sz="1600" dirty="0" smtClean="0">
                          <a:effectLst/>
                          <a:latin typeface="+mn-lt"/>
                          <a:ea typeface="ＭＳ 明朝"/>
                          <a:cs typeface="Times New Roman"/>
                        </a:rPr>
                        <a:t>tracked in </a:t>
                      </a:r>
                      <a:r>
                        <a:rPr lang="en-US" sz="1600" dirty="0">
                          <a:effectLst/>
                          <a:latin typeface="+mn-lt"/>
                          <a:ea typeface="ＭＳ 明朝"/>
                          <a:cs typeface="Times New Roman"/>
                        </a:rPr>
                        <a:t>case CWG uses XML files in the future for creating solar calibration coefficient files.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292</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4293</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ABI INST-CAL Offset Field Irregularities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Hold</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Little impact but needs to be reported as part of due diligence.</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486</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5457</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CH2 INST-CAL Data Record Number Inconsistency</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Created difficulty in creating long-term records of INST-CAL-DATA for instrument performance monitoring</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671</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Revise compression settings for ABI L1b Radiance</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TBD</a:t>
                      </a:r>
                      <a:endParaRPr lang="en-US" sz="1600" dirty="0">
                        <a:effectLst/>
                        <a:latin typeface="+mn-lt"/>
                        <a:ea typeface="ＭＳ 明朝"/>
                        <a:cs typeface="Times New Roman"/>
                      </a:endParaRPr>
                    </a:p>
                  </a:txBody>
                  <a:tcPr marL="68580" marR="68580" marT="0" marB="0"/>
                </a:tc>
                <a:tc>
                  <a:txBody>
                    <a:bodyPr/>
                    <a:lstStyle/>
                    <a:p>
                      <a:endParaRPr lang="en-US" sz="1600">
                        <a:effectLst/>
                        <a:latin typeface="+mn-lt"/>
                      </a:endParaRP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387</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4756</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VNIR Channel 10% Gain Jump</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Waiting</a:t>
                      </a:r>
                      <a:r>
                        <a:rPr lang="en-US" sz="1600" baseline="0" dirty="0" smtClean="0">
                          <a:effectLst/>
                          <a:latin typeface="+mn-lt"/>
                          <a:ea typeface="ＭＳ 明朝"/>
                          <a:cs typeface="Times New Roman"/>
                        </a:rPr>
                        <a:t> for SOP</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L1b VNIR Radiances and L2+ products that used these radiances.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540</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5522</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Change nominal satellite </a:t>
                      </a:r>
                      <a:r>
                        <a:rPr lang="en-US" sz="1600" dirty="0" err="1">
                          <a:effectLst/>
                          <a:latin typeface="+mn-lt"/>
                          <a:ea typeface="ＭＳ 明朝"/>
                          <a:cs typeface="Times New Roman"/>
                        </a:rPr>
                        <a:t>subpoint</a:t>
                      </a:r>
                      <a:r>
                        <a:rPr lang="en-US" sz="1600" dirty="0">
                          <a:effectLst/>
                          <a:latin typeface="+mn-lt"/>
                          <a:ea typeface="ＭＳ 明朝"/>
                          <a:cs typeface="Times New Roman"/>
                        </a:rPr>
                        <a:t> in metadata</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PRO Release T1</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Erroneous reported satellite </a:t>
                      </a:r>
                      <a:r>
                        <a:rPr lang="en-US" sz="1600" dirty="0" err="1">
                          <a:effectLst/>
                          <a:latin typeface="+mn-lt"/>
                          <a:ea typeface="ＭＳ 明朝"/>
                          <a:cs typeface="Times New Roman"/>
                        </a:rPr>
                        <a:t>subpoint</a:t>
                      </a:r>
                      <a:r>
                        <a:rPr lang="en-US" sz="1600" dirty="0">
                          <a:effectLst/>
                          <a:latin typeface="+mn-lt"/>
                          <a:ea typeface="ＭＳ 明朝"/>
                          <a:cs typeface="Times New Roman"/>
                        </a:rPr>
                        <a:t> can lead to analysis errors.</a:t>
                      </a:r>
                    </a:p>
                  </a:txBody>
                  <a:tcPr marL="68580" marR="68580" marT="0" marB="0"/>
                </a:tc>
              </a:tr>
            </a:tbl>
          </a:graphicData>
        </a:graphic>
      </p:graphicFrame>
      <p:sp>
        <p:nvSpPr>
          <p:cNvPr id="3" name="TextBox 2"/>
          <p:cNvSpPr txBox="1"/>
          <p:nvPr/>
        </p:nvSpPr>
        <p:spPr>
          <a:xfrm>
            <a:off x="2145902" y="228600"/>
            <a:ext cx="4838700" cy="707886"/>
          </a:xfrm>
          <a:prstGeom prst="rect">
            <a:avLst/>
          </a:prstGeom>
          <a:noFill/>
        </p:spPr>
        <p:txBody>
          <a:bodyPr wrap="square" rtlCol="0">
            <a:spAutoFit/>
          </a:bodyPr>
          <a:lstStyle/>
          <a:p>
            <a:pPr algn="ctr"/>
            <a:r>
              <a:rPr lang="en-US" sz="4000" dirty="0" smtClean="0"/>
              <a:t>Low Priority ADRs</a:t>
            </a:r>
            <a:endParaRPr lang="en-US" sz="4000" dirty="0"/>
          </a:p>
        </p:txBody>
      </p:sp>
    </p:spTree>
    <p:extLst>
      <p:ext uri="{BB962C8B-B14F-4D97-AF65-F5344CB8AC3E}">
        <p14:creationId xmlns:p14="http://schemas.microsoft.com/office/powerpoint/2010/main" val="17138353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nvPr>
        </p:nvGraphicFramePr>
        <p:xfrm>
          <a:off x="190500" y="990600"/>
          <a:ext cx="8749505" cy="5003800"/>
        </p:xfrm>
        <a:graphic>
          <a:graphicData uri="http://schemas.openxmlformats.org/drawingml/2006/table">
            <a:tbl>
              <a:tblPr firstRow="1" bandRow="1">
                <a:tableStyleId>{5C22544A-7EE6-4342-B048-85BDC9FD1C3A}</a:tableStyleId>
              </a:tblPr>
              <a:tblGrid>
                <a:gridCol w="550237"/>
                <a:gridCol w="617335"/>
                <a:gridCol w="2014068"/>
                <a:gridCol w="949359"/>
                <a:gridCol w="4618506"/>
              </a:tblGrid>
              <a:tr h="370840">
                <a:tc>
                  <a:txBody>
                    <a:bodyPr/>
                    <a:lstStyle/>
                    <a:p>
                      <a:pPr marL="0" marR="0">
                        <a:spcBef>
                          <a:spcPts val="0"/>
                        </a:spcBef>
                        <a:spcAft>
                          <a:spcPts val="0"/>
                        </a:spcAft>
                      </a:pPr>
                      <a:r>
                        <a:rPr lang="en-US" sz="1600" dirty="0">
                          <a:effectLst/>
                          <a:latin typeface="+mn-lt"/>
                          <a:ea typeface="ＭＳ 明朝"/>
                          <a:cs typeface="Times New Roman"/>
                        </a:rPr>
                        <a:t>ADR</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WR</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Title</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mn-lt"/>
                          <a:ea typeface="ＭＳ 明朝"/>
                          <a:cs typeface="Times New Roman"/>
                        </a:rPr>
                        <a:t>DO Build</a:t>
                      </a:r>
                    </a:p>
                    <a:p>
                      <a:pPr marL="0" marR="0">
                        <a:spcBef>
                          <a:spcPts val="0"/>
                        </a:spcBef>
                        <a:spcAft>
                          <a:spcPts val="0"/>
                        </a:spcAft>
                      </a:pP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Impact to Product Val Effort</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557</a:t>
                      </a:r>
                    </a:p>
                  </a:txBody>
                  <a:tcPr marL="68580" marR="68580" marT="0" marB="0"/>
                </a:tc>
                <a:tc>
                  <a:txBody>
                    <a:bodyPr/>
                    <a:lstStyle/>
                    <a:p>
                      <a:endParaRPr lang="en-US" sz="1600">
                        <a:effectLst/>
                        <a:latin typeface="+mn-lt"/>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ABI Radiance metadata is rounded to integers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PRO Release T1</a:t>
                      </a:r>
                      <a:endParaRPr lang="en-US" sz="1600" dirty="0">
                        <a:effectLst/>
                        <a:latin typeface="+mn-lt"/>
                        <a:ea typeface="ＭＳ 明朝"/>
                        <a:cs typeface="Times New Roman"/>
                      </a:endParaRPr>
                    </a:p>
                  </a:txBody>
                  <a:tcPr marL="68580" marR="68580" marT="0" marB="0"/>
                </a:tc>
                <a:tc>
                  <a:txBody>
                    <a:bodyPr/>
                    <a:lstStyle/>
                    <a:p>
                      <a:endParaRPr lang="en-US" sz="1600" dirty="0">
                        <a:effectLst/>
                        <a:latin typeface="+mn-lt"/>
                      </a:endParaRP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616</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a:t>
                      </a:r>
                      <a:r>
                        <a:rPr lang="en-US" sz="1600" dirty="0" err="1">
                          <a:effectLst/>
                          <a:latin typeface="+mn-lt"/>
                          <a:ea typeface="ＭＳ 明朝"/>
                          <a:cs typeface="Times New Roman"/>
                        </a:rPr>
                        <a:t>Meso</a:t>
                      </a:r>
                      <a:r>
                        <a:rPr lang="en-US" sz="1600" dirty="0">
                          <a:effectLst/>
                          <a:latin typeface="+mn-lt"/>
                          <a:ea typeface="ＭＳ 明朝"/>
                          <a:cs typeface="Times New Roman"/>
                        </a:rPr>
                        <a:t> Navigation Bias relative to Full Disk/CONUS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DO.08</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Easier to perform downstream data analysis.</a:t>
                      </a:r>
                    </a:p>
                  </a:txBody>
                  <a:tcPr marL="68580" marR="68580" marT="0" marB="0"/>
                </a:tc>
              </a:tr>
              <a:tr h="370840">
                <a:tc>
                  <a:txBody>
                    <a:bodyPr/>
                    <a:lstStyle/>
                    <a:p>
                      <a:pPr marL="0" marR="0">
                        <a:spcBef>
                          <a:spcPts val="0"/>
                        </a:spcBef>
                        <a:spcAft>
                          <a:spcPts val="0"/>
                        </a:spcAft>
                      </a:pPr>
                      <a:r>
                        <a:rPr lang="en-US" sz="1600" dirty="0">
                          <a:effectLst/>
                          <a:latin typeface="+mn-lt"/>
                          <a:ea typeface="ＭＳ 明朝"/>
                          <a:cs typeface="Times New Roman"/>
                        </a:rPr>
                        <a:t>321</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4509</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Incorrect band wavelengths in ABI L1b files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Can affect independent processing of L2 products from ABI GRB L1b</a:t>
                      </a:r>
                    </a:p>
                  </a:txBody>
                  <a:tcPr marL="68580" marR="68580" marT="0" marB="0"/>
                </a:tc>
              </a:tr>
              <a:tr h="370840">
                <a:tc>
                  <a:txBody>
                    <a:bodyPr/>
                    <a:lstStyle/>
                    <a:p>
                      <a:pPr marL="0" marR="0">
                        <a:spcBef>
                          <a:spcPts val="0"/>
                        </a:spcBef>
                        <a:spcAft>
                          <a:spcPts val="0"/>
                        </a:spcAft>
                      </a:pPr>
                      <a:r>
                        <a:rPr lang="en-US" sz="1600">
                          <a:effectLst/>
                          <a:latin typeface="+mn-lt"/>
                          <a:ea typeface="ＭＳ 明朝"/>
                          <a:cs typeface="Times New Roman"/>
                        </a:rPr>
                        <a:t>367</a:t>
                      </a:r>
                    </a:p>
                  </a:txBody>
                  <a:tcPr marL="68580" marR="68580" marT="0" marB="0"/>
                </a:tc>
                <a:tc>
                  <a:txBody>
                    <a:bodyPr/>
                    <a:lstStyle/>
                    <a:p>
                      <a:endParaRPr lang="en-US" sz="1600" dirty="0">
                        <a:effectLst/>
                        <a:latin typeface="+mn-lt"/>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Discrepancy in CMI</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endParaRPr lang="en-US" sz="1600" dirty="0">
                        <a:effectLst/>
                        <a:latin typeface="+mn-lt"/>
                      </a:endParaRPr>
                    </a:p>
                  </a:txBody>
                  <a:tcPr marL="68580" marR="68580" marT="0" marB="0"/>
                </a:tc>
              </a:tr>
              <a:tr h="370840">
                <a:tc>
                  <a:txBody>
                    <a:bodyPr/>
                    <a:lstStyle/>
                    <a:p>
                      <a:pPr marL="0" marR="0">
                        <a:spcBef>
                          <a:spcPts val="0"/>
                        </a:spcBef>
                        <a:spcAft>
                          <a:spcPts val="0"/>
                        </a:spcAft>
                      </a:pPr>
                      <a:r>
                        <a:rPr lang="en-US" sz="1600">
                          <a:effectLst/>
                          <a:latin typeface="+mn-lt"/>
                          <a:ea typeface="ＭＳ 明朝"/>
                          <a:cs typeface="Times New Roman"/>
                        </a:rPr>
                        <a:t>494</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5443</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L1b LUTs for CDRL 79, Rev I</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LUT updates improve product performance, but LUT updates are known to be error prone.</a:t>
                      </a:r>
                    </a:p>
                  </a:txBody>
                  <a:tcPr marL="68580" marR="68580" marT="0" marB="0"/>
                </a:tc>
              </a:tr>
              <a:tr h="370840">
                <a:tc>
                  <a:txBody>
                    <a:bodyPr/>
                    <a:lstStyle/>
                    <a:p>
                      <a:pPr marL="0" marR="0">
                        <a:spcBef>
                          <a:spcPts val="0"/>
                        </a:spcBef>
                        <a:spcAft>
                          <a:spcPts val="0"/>
                        </a:spcAft>
                      </a:pPr>
                      <a:r>
                        <a:rPr lang="en-US" sz="1600">
                          <a:effectLst/>
                          <a:latin typeface="+mn-lt"/>
                          <a:ea typeface="ＭＳ 明朝"/>
                          <a:cs typeface="Times New Roman"/>
                        </a:rPr>
                        <a:t>500</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5407</a:t>
                      </a: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ABI update to CDRL 80 Volume 3 Rev F</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LUT updates improve product performance, but LUT updates are known to be error prone.</a:t>
                      </a:r>
                    </a:p>
                  </a:txBody>
                  <a:tcPr marL="68580" marR="68580" marT="0" marB="0"/>
                </a:tc>
              </a:tr>
              <a:tr h="370840">
                <a:tc>
                  <a:txBody>
                    <a:bodyPr/>
                    <a:lstStyle/>
                    <a:p>
                      <a:pPr marL="0" marR="0">
                        <a:spcBef>
                          <a:spcPts val="0"/>
                        </a:spcBef>
                        <a:spcAft>
                          <a:spcPts val="0"/>
                        </a:spcAft>
                      </a:pPr>
                      <a:r>
                        <a:rPr lang="en-US" sz="1600">
                          <a:effectLst/>
                          <a:latin typeface="+mn-lt"/>
                          <a:ea typeface="ＭＳ 明朝"/>
                          <a:cs typeface="Times New Roman"/>
                        </a:rPr>
                        <a:t>521</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4174</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Lunar Image Files Missed via PDA</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DO.07</a:t>
                      </a:r>
                      <a:endParaRPr lang="en-US" sz="1600" dirty="0">
                        <a:effectLst/>
                        <a:latin typeface="+mn-lt"/>
                        <a:ea typeface="ＭＳ 明朝"/>
                        <a:cs typeface="Times New Roman"/>
                      </a:endParaRPr>
                    </a:p>
                  </a:txBody>
                  <a:tcPr marL="68580" marR="68580" marT="0" marB="0"/>
                </a:tc>
                <a:tc>
                  <a:txBody>
                    <a:bodyPr/>
                    <a:lstStyle/>
                    <a:p>
                      <a:pPr marL="0" marR="0">
                        <a:spcBef>
                          <a:spcPts val="0"/>
                        </a:spcBef>
                        <a:spcAft>
                          <a:spcPts val="0"/>
                        </a:spcAft>
                      </a:pPr>
                      <a:r>
                        <a:rPr lang="en-US" sz="1600" dirty="0">
                          <a:effectLst/>
                          <a:latin typeface="+mn-lt"/>
                          <a:ea typeface="ＭＳ 明朝"/>
                          <a:cs typeface="Times New Roman"/>
                        </a:rPr>
                        <a:t>Can't do lunar analysis without lunar data.</a:t>
                      </a:r>
                    </a:p>
                  </a:txBody>
                  <a:tcPr marL="68580" marR="68580" marT="0" marB="0"/>
                </a:tc>
              </a:tr>
              <a:tr h="370840">
                <a:tc>
                  <a:txBody>
                    <a:bodyPr/>
                    <a:lstStyle/>
                    <a:p>
                      <a:pPr marL="0" marR="0">
                        <a:spcBef>
                          <a:spcPts val="0"/>
                        </a:spcBef>
                        <a:spcAft>
                          <a:spcPts val="0"/>
                        </a:spcAft>
                      </a:pPr>
                      <a:r>
                        <a:rPr lang="en-US" sz="1600">
                          <a:effectLst/>
                          <a:latin typeface="+mn-lt"/>
                          <a:ea typeface="ＭＳ 明朝"/>
                          <a:cs typeface="Times New Roman"/>
                        </a:rPr>
                        <a:t>352</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4601</a:t>
                      </a:r>
                    </a:p>
                  </a:txBody>
                  <a:tcPr marL="68580" marR="68580" marT="0" marB="0"/>
                </a:tc>
                <a:tc>
                  <a:txBody>
                    <a:bodyPr/>
                    <a:lstStyle/>
                    <a:p>
                      <a:pPr marL="0" marR="0">
                        <a:spcBef>
                          <a:spcPts val="0"/>
                        </a:spcBef>
                        <a:spcAft>
                          <a:spcPts val="0"/>
                        </a:spcAft>
                      </a:pPr>
                      <a:r>
                        <a:rPr lang="en-US" sz="1600">
                          <a:effectLst/>
                          <a:latin typeface="+mn-lt"/>
                          <a:ea typeface="ＭＳ 明朝"/>
                          <a:cs typeface="Times New Roman"/>
                        </a:rPr>
                        <a:t>Bad ABI M4 SpaceLook Means</a:t>
                      </a:r>
                    </a:p>
                  </a:txBody>
                  <a:tcPr marL="68580" marR="68580" marT="0" marB="0"/>
                </a:tc>
                <a:tc>
                  <a:txBody>
                    <a:bodyPr/>
                    <a:lstStyle/>
                    <a:p>
                      <a:pPr marL="0" marR="0">
                        <a:spcBef>
                          <a:spcPts val="0"/>
                        </a:spcBef>
                        <a:spcAft>
                          <a:spcPts val="0"/>
                        </a:spcAft>
                      </a:pPr>
                      <a:r>
                        <a:rPr lang="en-US" sz="1600" dirty="0" smtClean="0">
                          <a:effectLst/>
                          <a:latin typeface="+mn-lt"/>
                          <a:ea typeface="ＭＳ 明朝"/>
                          <a:cs typeface="Times New Roman"/>
                        </a:rPr>
                        <a:t>DO.08</a:t>
                      </a:r>
                      <a:endParaRPr lang="en-US" sz="1600" dirty="0">
                        <a:effectLst/>
                        <a:latin typeface="+mn-lt"/>
                        <a:ea typeface="ＭＳ 明朝"/>
                        <a:cs typeface="Times New Roman"/>
                      </a:endParaRPr>
                    </a:p>
                  </a:txBody>
                  <a:tcPr marL="68580" marR="68580" marT="0" marB="0"/>
                </a:tc>
                <a:tc>
                  <a:txBody>
                    <a:bodyPr/>
                    <a:lstStyle/>
                    <a:p>
                      <a:endParaRPr lang="en-US" sz="1600" dirty="0">
                        <a:effectLst/>
                        <a:latin typeface="+mn-lt"/>
                      </a:endParaRPr>
                    </a:p>
                  </a:txBody>
                  <a:tcPr marL="68580" marR="68580" marT="0" marB="0"/>
                </a:tc>
              </a:tr>
            </a:tbl>
          </a:graphicData>
        </a:graphic>
      </p:graphicFrame>
      <p:sp>
        <p:nvSpPr>
          <p:cNvPr id="4" name="TextBox 3"/>
          <p:cNvSpPr txBox="1"/>
          <p:nvPr/>
        </p:nvSpPr>
        <p:spPr>
          <a:xfrm>
            <a:off x="2145902" y="152400"/>
            <a:ext cx="4838700" cy="707886"/>
          </a:xfrm>
          <a:prstGeom prst="rect">
            <a:avLst/>
          </a:prstGeom>
          <a:noFill/>
        </p:spPr>
        <p:txBody>
          <a:bodyPr wrap="square" rtlCol="0">
            <a:spAutoFit/>
          </a:bodyPr>
          <a:lstStyle/>
          <a:p>
            <a:pPr algn="ctr"/>
            <a:r>
              <a:rPr lang="en-US" sz="4000" dirty="0" smtClean="0"/>
              <a:t>Low Priority ADRs</a:t>
            </a:r>
            <a:endParaRPr lang="en-US" sz="4000" dirty="0"/>
          </a:p>
        </p:txBody>
      </p:sp>
    </p:spTree>
    <p:extLst>
      <p:ext uri="{BB962C8B-B14F-4D97-AF65-F5344CB8AC3E}">
        <p14:creationId xmlns:p14="http://schemas.microsoft.com/office/powerpoint/2010/main" val="20969800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rPr>
              <a:t>Status at Provisional</a:t>
            </a:r>
          </a:p>
          <a:p>
            <a:pPr marL="346075" indent="-346075"/>
            <a:r>
              <a:rPr lang="en-US" dirty="0" smtClean="0">
                <a:solidFill>
                  <a:schemeClr val="tx1">
                    <a:lumMod val="50000"/>
                    <a:lumOff val="50000"/>
                  </a:schemeClr>
                </a:solidFill>
              </a:rPr>
              <a:t>Disposition of issues identified in Provisional ReadMe</a:t>
            </a:r>
          </a:p>
          <a:p>
            <a:pPr marL="346075" indent="-346075"/>
            <a:r>
              <a:rPr lang="en-US" dirty="0">
                <a:solidFill>
                  <a:schemeClr val="tx1">
                    <a:lumMod val="50000"/>
                    <a:lumOff val="50000"/>
                  </a:schemeClr>
                </a:solidFill>
              </a:rPr>
              <a:t>Calibration anomalies resolved</a:t>
            </a:r>
          </a:p>
          <a:p>
            <a:pPr marL="346075" indent="-346075"/>
            <a:r>
              <a:rPr lang="en-US" dirty="0">
                <a:solidFill>
                  <a:schemeClr val="tx1">
                    <a:lumMod val="50000"/>
                    <a:lumOff val="50000"/>
                  </a:schemeClr>
                </a:solidFill>
              </a:rPr>
              <a:t>Calibration anomalies </a:t>
            </a:r>
            <a:r>
              <a:rPr lang="en-US" dirty="0" smtClean="0">
                <a:solidFill>
                  <a:schemeClr val="tx1">
                    <a:lumMod val="50000"/>
                    <a:lumOff val="50000"/>
                  </a:schemeClr>
                </a:solidFill>
              </a:rPr>
              <a:t>being resolved</a:t>
            </a:r>
          </a:p>
          <a:p>
            <a:pPr marL="346075" indent="-346075"/>
            <a:r>
              <a:rPr lang="en-US" dirty="0" smtClean="0">
                <a:solidFill>
                  <a:schemeClr val="tx1">
                    <a:lumMod val="50000"/>
                    <a:lumOff val="50000"/>
                  </a:schemeClr>
                </a:solidFill>
              </a:rPr>
              <a:t>Open Algorithm Discrepancy Report (ADR) </a:t>
            </a:r>
            <a:endParaRPr lang="en-US" dirty="0">
              <a:solidFill>
                <a:schemeClr val="tx1">
                  <a:lumMod val="50000"/>
                  <a:lumOff val="50000"/>
                </a:schemeClr>
              </a:solidFill>
            </a:endParaRPr>
          </a:p>
          <a:p>
            <a:pPr marL="346075" indent="-346075"/>
            <a:r>
              <a:rPr lang="en-US" dirty="0" smtClean="0"/>
              <a:t>Assessment of current status</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116</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2380711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Status at Full Validation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1354921"/>
              </p:ext>
            </p:extLst>
          </p:nvPr>
        </p:nvGraphicFramePr>
        <p:xfrm>
          <a:off x="471853" y="1178357"/>
          <a:ext cx="8191501" cy="5159244"/>
        </p:xfrm>
        <a:graphic>
          <a:graphicData uri="http://schemas.openxmlformats.org/drawingml/2006/table">
            <a:tbl>
              <a:tblPr firstRow="1" bandRow="1">
                <a:tableStyleId>{5C22544A-7EE6-4342-B048-85BDC9FD1C3A}</a:tableStyleId>
              </a:tblPr>
              <a:tblGrid>
                <a:gridCol w="1221540"/>
                <a:gridCol w="2299369"/>
                <a:gridCol w="2371223"/>
                <a:gridCol w="2299369"/>
              </a:tblGrid>
              <a:tr h="345568">
                <a:tc>
                  <a:txBody>
                    <a:bodyPr/>
                    <a:lstStyle/>
                    <a:p>
                      <a:pPr algn="ctr"/>
                      <a:endParaRPr lang="en-US" sz="1800" dirty="0"/>
                    </a:p>
                  </a:txBody>
                  <a:tcPr marL="68580" marR="68580" marT="34290" marB="34290" anchor="ctr"/>
                </a:tc>
                <a:tc>
                  <a:txBody>
                    <a:bodyPr/>
                    <a:lstStyle/>
                    <a:p>
                      <a:pPr algn="ctr"/>
                      <a:r>
                        <a:rPr lang="en-US" sz="1800" dirty="0" smtClean="0"/>
                        <a:t>Past Performance</a:t>
                      </a:r>
                      <a:endParaRPr lang="en-US" sz="1800" dirty="0"/>
                    </a:p>
                  </a:txBody>
                  <a:tcPr marL="68580" marR="68580" marT="34290" marB="34290" anchor="ctr"/>
                </a:tc>
                <a:tc>
                  <a:txBody>
                    <a:bodyPr/>
                    <a:lstStyle/>
                    <a:p>
                      <a:pPr algn="ctr"/>
                      <a:r>
                        <a:rPr lang="en-US" sz="1800" dirty="0" smtClean="0"/>
                        <a:t>Current Status</a:t>
                      </a:r>
                      <a:endParaRPr lang="en-US" sz="1800" dirty="0"/>
                    </a:p>
                  </a:txBody>
                  <a:tcPr marL="68580" marR="68580" marT="34290" marB="34290" anchor="ctr"/>
                </a:tc>
                <a:tc>
                  <a:txBody>
                    <a:bodyPr/>
                    <a:lstStyle/>
                    <a:p>
                      <a:pPr algn="ctr"/>
                      <a:r>
                        <a:rPr lang="en-US" sz="1800" dirty="0" smtClean="0"/>
                        <a:t>Future Outlook</a:t>
                      </a:r>
                      <a:endParaRPr lang="en-US" sz="1800" dirty="0"/>
                    </a:p>
                  </a:txBody>
                  <a:tcPr marL="68580" marR="68580" marT="34290" marB="34290" anchor="ctr"/>
                </a:tc>
              </a:tr>
              <a:tr h="1092744">
                <a:tc>
                  <a:txBody>
                    <a:bodyPr/>
                    <a:lstStyle/>
                    <a:p>
                      <a:pPr algn="ctr"/>
                      <a:r>
                        <a:rPr lang="en-US" sz="1800" dirty="0" smtClean="0"/>
                        <a:t>IR Calibration</a:t>
                      </a:r>
                      <a:endParaRPr lang="en-US" sz="1800" dirty="0"/>
                    </a:p>
                  </a:txBody>
                  <a:tcPr marL="68580" marR="68580" marT="34290" marB="34290" anchor="ctr"/>
                </a:tc>
                <a:tc>
                  <a:txBody>
                    <a:bodyPr/>
                    <a:lstStyle/>
                    <a:p>
                      <a:pPr marL="111125" indent="-111125" algn="l">
                        <a:buFont typeface="Arial" pitchFamily="34" charset="0"/>
                        <a:buChar char="•"/>
                      </a:pPr>
                      <a:r>
                        <a:rPr lang="en-US" sz="1200" dirty="0" smtClean="0">
                          <a:solidFill>
                            <a:schemeClr val="tx1"/>
                          </a:solidFill>
                        </a:rPr>
                        <a:t>Performance has been good and stable without critical issues.</a:t>
                      </a:r>
                    </a:p>
                    <a:p>
                      <a:pPr marL="111125" indent="-111125" algn="l">
                        <a:buFont typeface="Arial" pitchFamily="34" charset="0"/>
                        <a:buChar char="•"/>
                      </a:pPr>
                      <a:r>
                        <a:rPr lang="en-US" sz="1200" dirty="0" smtClean="0">
                          <a:solidFill>
                            <a:schemeClr val="tx1"/>
                          </a:solidFill>
                        </a:rPr>
                        <a:t>Major</a:t>
                      </a:r>
                      <a:r>
                        <a:rPr lang="en-US" sz="1200" baseline="0" dirty="0" smtClean="0">
                          <a:solidFill>
                            <a:schemeClr val="tx1"/>
                          </a:solidFill>
                        </a:rPr>
                        <a:t> remaining issues:</a:t>
                      </a:r>
                    </a:p>
                    <a:p>
                      <a:pPr marL="230188" lvl="1" indent="-122238" algn="l">
                        <a:buFont typeface="Wingdings" pitchFamily="2" charset="2"/>
                        <a:buChar char="§"/>
                      </a:pPr>
                      <a:r>
                        <a:rPr lang="en-US" sz="1200" dirty="0" smtClean="0">
                          <a:solidFill>
                            <a:srgbClr val="FF0000"/>
                          </a:solidFill>
                        </a:rPr>
                        <a:t>PICA</a:t>
                      </a:r>
                    </a:p>
                    <a:p>
                      <a:pPr marL="230188" lvl="1" indent="-122238" algn="l">
                        <a:buFont typeface="Wingdings" pitchFamily="2" charset="2"/>
                        <a:buChar char="§"/>
                      </a:pPr>
                      <a:r>
                        <a:rPr lang="en-US" sz="1200" dirty="0" smtClean="0">
                          <a:solidFill>
                            <a:srgbClr val="FF0000"/>
                          </a:solidFill>
                        </a:rPr>
                        <a:t>Midnight (space look shift?)</a:t>
                      </a:r>
                      <a:endParaRPr lang="en-US" sz="2400" dirty="0">
                        <a:solidFill>
                          <a:srgbClr val="FF0000"/>
                        </a:solidFill>
                      </a:endParaRPr>
                    </a:p>
                  </a:txBody>
                  <a:tcPr marL="68580" marR="68580" marT="34290" marB="34290">
                    <a:solidFill>
                      <a:srgbClr val="99FF66"/>
                    </a:solidFill>
                  </a:tcPr>
                </a:tc>
                <a:tc>
                  <a:txBody>
                    <a:bodyPr/>
                    <a:lstStyle/>
                    <a:p>
                      <a:pPr marL="111125" indent="-111125" algn="l">
                        <a:buFont typeface="Arial" pitchFamily="34" charset="0"/>
                        <a:buChar char="•"/>
                      </a:pPr>
                      <a:r>
                        <a:rPr lang="en-US" sz="1200" dirty="0" smtClean="0">
                          <a:solidFill>
                            <a:schemeClr val="tx1"/>
                          </a:solidFill>
                        </a:rPr>
                        <a:t>PICA and midnight discontinuity</a:t>
                      </a:r>
                      <a:r>
                        <a:rPr lang="en-US" sz="1200" baseline="0" dirty="0" smtClean="0">
                          <a:solidFill>
                            <a:schemeClr val="tx1"/>
                          </a:solidFill>
                        </a:rPr>
                        <a:t> have been resolved.</a:t>
                      </a:r>
                    </a:p>
                    <a:p>
                      <a:pPr marL="111125" indent="-111125" algn="l">
                        <a:buFont typeface="Arial" pitchFamily="34" charset="0"/>
                        <a:buChar char="•"/>
                      </a:pPr>
                      <a:r>
                        <a:rPr lang="en-US" sz="1200" baseline="0" dirty="0" smtClean="0">
                          <a:solidFill>
                            <a:schemeClr val="tx1"/>
                          </a:solidFill>
                        </a:rPr>
                        <a:t>ABI calibration accuracy will be in par with CrIS &amp; IASI.</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solidFill>
                        </a:rPr>
                        <a:t>Stable since beginning.</a:t>
                      </a:r>
                    </a:p>
                    <a:p>
                      <a:pPr marL="111125" indent="-111125" algn="l">
                        <a:buFont typeface="Arial" pitchFamily="34" charset="0"/>
                        <a:buChar char="•"/>
                      </a:pPr>
                      <a:r>
                        <a:rPr lang="en-US" sz="1200" baseline="0" dirty="0" smtClean="0">
                          <a:solidFill>
                            <a:srgbClr val="FF0000"/>
                          </a:solidFill>
                        </a:rPr>
                        <a:t>B14 still has stripes.</a:t>
                      </a:r>
                      <a:endParaRPr lang="en-US" sz="1200" dirty="0" smtClean="0">
                        <a:solidFill>
                          <a:srgbClr val="FF0000"/>
                        </a:solidFill>
                      </a:endParaRPr>
                    </a:p>
                  </a:txBody>
                  <a:tcPr marL="68580" marR="68580" marT="34290" marB="34290">
                    <a:solidFill>
                      <a:srgbClr val="99FF66"/>
                    </a:solidFill>
                  </a:tcPr>
                </a:tc>
                <a:tc>
                  <a:txBody>
                    <a:bodyPr/>
                    <a:lstStyle/>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chemeClr val="tx1"/>
                          </a:solidFill>
                        </a:rPr>
                        <a:t>ICT PRT coeff. are being updated,</a:t>
                      </a:r>
                    </a:p>
                    <a:p>
                      <a:pPr marL="111125" indent="-111125" algn="l">
                        <a:buFont typeface="Arial" pitchFamily="34" charset="0"/>
                        <a:buChar char="•"/>
                      </a:pPr>
                      <a:r>
                        <a:rPr lang="en-US" sz="1200" baseline="0" dirty="0" smtClean="0">
                          <a:solidFill>
                            <a:schemeClr val="tx1"/>
                          </a:solidFill>
                        </a:rPr>
                        <a:t>CPAF will be improved.</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rgbClr val="FF0000"/>
                          </a:solidFill>
                        </a:rPr>
                        <a:t>B14 striping will be corrected</a:t>
                      </a:r>
                    </a:p>
                    <a:p>
                      <a:pPr marL="111125" indent="-111125" algn="l">
                        <a:buFont typeface="Arial" pitchFamily="34" charset="0"/>
                        <a:buChar char="•"/>
                      </a:pPr>
                      <a:r>
                        <a:rPr lang="en-US" sz="1200" baseline="0" dirty="0" smtClean="0">
                          <a:solidFill>
                            <a:srgbClr val="FF0000"/>
                          </a:solidFill>
                        </a:rPr>
                        <a:t>Latched detector response will be investigated.</a:t>
                      </a:r>
                    </a:p>
                  </a:txBody>
                  <a:tcPr marL="68580" marR="68580" marT="34290" marB="34290">
                    <a:solidFill>
                      <a:srgbClr val="99FF66"/>
                    </a:solidFill>
                  </a:tcPr>
                </a:tc>
              </a:tr>
              <a:tr h="1428972">
                <a:tc>
                  <a:txBody>
                    <a:bodyPr/>
                    <a:lstStyle/>
                    <a:p>
                      <a:pPr algn="ctr"/>
                      <a:r>
                        <a:rPr lang="en-US" sz="1800" dirty="0" smtClean="0"/>
                        <a:t>VNIR Calibration</a:t>
                      </a:r>
                      <a:endParaRPr lang="en-US" sz="1800" dirty="0"/>
                    </a:p>
                  </a:txBody>
                  <a:tcPr marL="68580" marR="68580" marT="34290" marB="34290" anchor="ctr"/>
                </a:tc>
                <a:tc>
                  <a:txBody>
                    <a:bodyPr/>
                    <a:lstStyle/>
                    <a:p>
                      <a:pPr marL="111125" indent="-111125" algn="l">
                        <a:buFont typeface="Arial" pitchFamily="34" charset="0"/>
                        <a:buChar char="•"/>
                      </a:pPr>
                      <a:r>
                        <a:rPr lang="en-US" sz="1200" dirty="0" smtClean="0"/>
                        <a:t>Critical issues were resolved.</a:t>
                      </a:r>
                    </a:p>
                    <a:p>
                      <a:pPr marL="111125" indent="-111125" algn="l">
                        <a:buFont typeface="Arial" pitchFamily="34" charset="0"/>
                        <a:buChar char="•"/>
                      </a:pPr>
                      <a:r>
                        <a:rPr lang="en-US" sz="1200" dirty="0" smtClean="0"/>
                        <a:t>Overall performance </a:t>
                      </a:r>
                      <a:r>
                        <a:rPr lang="en-US" sz="1200" baseline="0" dirty="0" smtClean="0"/>
                        <a:t>acceptable.</a:t>
                      </a:r>
                    </a:p>
                    <a:p>
                      <a:pPr marL="111125" indent="-111125" algn="l">
                        <a:buFont typeface="Arial" pitchFamily="34" charset="0"/>
                        <a:buChar char="•"/>
                      </a:pPr>
                      <a:r>
                        <a:rPr lang="en-US" sz="1200" baseline="0" dirty="0" smtClean="0"/>
                        <a:t>B02 bias well known.</a:t>
                      </a:r>
                    </a:p>
                    <a:p>
                      <a:pPr marL="111125" indent="-111125" algn="l">
                        <a:buFont typeface="Arial" pitchFamily="34" charset="0"/>
                        <a:buChar char="•"/>
                      </a:pPr>
                      <a:r>
                        <a:rPr lang="en-US" sz="1200" baseline="0" dirty="0" smtClean="0"/>
                        <a:t>Major remaining issues:</a:t>
                      </a:r>
                      <a:endParaRPr lang="en-US" sz="1200" dirty="0" smtClean="0"/>
                    </a:p>
                    <a:p>
                      <a:pPr marL="234950" lvl="1" indent="-111125" algn="l">
                        <a:buFont typeface="Wingdings" pitchFamily="2" charset="2"/>
                        <a:buChar char="§"/>
                      </a:pPr>
                      <a:r>
                        <a:rPr lang="en-US" sz="1200" dirty="0" smtClean="0">
                          <a:solidFill>
                            <a:srgbClr val="FF0000"/>
                          </a:solidFill>
                        </a:rPr>
                        <a:t>B02 differs from prelaunch  ~7%</a:t>
                      </a:r>
                    </a:p>
                    <a:p>
                      <a:pPr marL="234950" lvl="1" indent="-111125" algn="l">
                        <a:buFont typeface="Wingdings" pitchFamily="2" charset="2"/>
                        <a:buChar char="§"/>
                      </a:pPr>
                      <a:r>
                        <a:rPr lang="en-US" sz="1200" dirty="0" smtClean="0">
                          <a:solidFill>
                            <a:srgbClr val="FF0000"/>
                          </a:solidFill>
                        </a:rPr>
                        <a:t>B02 jumped</a:t>
                      </a:r>
                      <a:r>
                        <a:rPr lang="en-US" sz="1200" baseline="0" dirty="0" smtClean="0">
                          <a:solidFill>
                            <a:srgbClr val="FF0000"/>
                          </a:solidFill>
                        </a:rPr>
                        <a:t> ~4%</a:t>
                      </a:r>
                    </a:p>
                    <a:p>
                      <a:pPr marL="234950" lvl="1" indent="-111125" algn="l">
                        <a:buFont typeface="Wingdings" pitchFamily="2" charset="2"/>
                        <a:buChar char="§"/>
                      </a:pPr>
                      <a:r>
                        <a:rPr lang="en-US" sz="1200" baseline="0" dirty="0" smtClean="0">
                          <a:solidFill>
                            <a:srgbClr val="FF0000"/>
                          </a:solidFill>
                        </a:rPr>
                        <a:t>Striping (nonlinearity?)</a:t>
                      </a:r>
                    </a:p>
                    <a:p>
                      <a:pPr marL="234950" lvl="1" indent="-111125" algn="l">
                        <a:buFont typeface="Wingdings" pitchFamily="2" charset="2"/>
                        <a:buChar char="§"/>
                      </a:pPr>
                      <a:r>
                        <a:rPr lang="en-US" sz="1200" baseline="0" dirty="0" smtClean="0">
                          <a:solidFill>
                            <a:srgbClr val="FF0000"/>
                          </a:solidFill>
                        </a:rPr>
                        <a:t>Decouple solar cal and update</a:t>
                      </a:r>
                    </a:p>
                  </a:txBody>
                  <a:tcPr marL="68580" marR="68580" marT="34290" marB="34290">
                    <a:solidFill>
                      <a:srgbClr val="FFFF00"/>
                    </a:solidFill>
                  </a:tcPr>
                </a:tc>
                <a:tc>
                  <a:txBody>
                    <a:bodyPr/>
                    <a:lstStyle/>
                    <a:p>
                      <a:pPr marL="111125" indent="-111125" algn="l">
                        <a:buFont typeface="Arial" pitchFamily="34" charset="0"/>
                        <a:buChar char="•"/>
                      </a:pPr>
                      <a:r>
                        <a:rPr lang="en-US" sz="1200" baseline="0" dirty="0" smtClean="0">
                          <a:solidFill>
                            <a:schemeClr val="tx1"/>
                          </a:solidFill>
                        </a:rPr>
                        <a:t>B01-B03 striping has been resolved.</a:t>
                      </a:r>
                    </a:p>
                    <a:p>
                      <a:pPr marL="111125" indent="-111125" algn="l">
                        <a:buFont typeface="Arial" pitchFamily="34" charset="0"/>
                        <a:buChar char="•"/>
                      </a:pPr>
                      <a:r>
                        <a:rPr lang="en-US" sz="1200" baseline="0" dirty="0" smtClean="0">
                          <a:solidFill>
                            <a:schemeClr val="tx1"/>
                          </a:solidFill>
                        </a:rPr>
                        <a:t>B04 bias corrected.</a:t>
                      </a:r>
                    </a:p>
                    <a:p>
                      <a:pPr marL="111125" indent="-111125" algn="l">
                        <a:buFont typeface="Arial" pitchFamily="34" charset="0"/>
                        <a:buChar char="•"/>
                      </a:pPr>
                      <a:r>
                        <a:rPr lang="en-US" sz="1200" baseline="0" dirty="0" smtClean="0">
                          <a:solidFill>
                            <a:schemeClr val="tx1"/>
                          </a:solidFill>
                        </a:rPr>
                        <a:t>Solar calibration has been performed at the correct time.</a:t>
                      </a:r>
                    </a:p>
                    <a:p>
                      <a:pPr marL="111125" indent="-111125" algn="l">
                        <a:buFont typeface="Arial" pitchFamily="34" charset="0"/>
                        <a:buChar char="•"/>
                      </a:pPr>
                      <a:r>
                        <a:rPr lang="en-US" sz="1200" baseline="0" dirty="0" smtClean="0">
                          <a:solidFill>
                            <a:srgbClr val="FF0000"/>
                          </a:solidFill>
                        </a:rPr>
                        <a:t>B02 bias is on boarder line.</a:t>
                      </a:r>
                    </a:p>
                  </a:txBody>
                  <a:tcPr marL="68580" marR="68580" marT="34290" marB="34290">
                    <a:solidFill>
                      <a:srgbClr val="99FF66"/>
                    </a:solidFill>
                  </a:tcPr>
                </a:tc>
                <a:tc>
                  <a:txBody>
                    <a:bodyPr/>
                    <a:lstStyle/>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chemeClr val="tx1"/>
                          </a:solidFill>
                        </a:rPr>
                        <a:t>Decoupling solar calibration from gain update is in the pipeline.</a:t>
                      </a:r>
                    </a:p>
                    <a:p>
                      <a:pPr marL="111125" indent="-111125" algn="l">
                        <a:buFont typeface="Arial" pitchFamily="34" charset="0"/>
                        <a:buChar char="•"/>
                      </a:pPr>
                      <a:r>
                        <a:rPr lang="en-US" sz="1200" baseline="0" dirty="0" smtClean="0">
                          <a:solidFill>
                            <a:schemeClr val="tx1"/>
                          </a:solidFill>
                        </a:rPr>
                        <a:t>Refraction-induced stray light will be corrected.</a:t>
                      </a:r>
                    </a:p>
                    <a:p>
                      <a:pPr marL="111125" indent="-111125" algn="l">
                        <a:buFont typeface="Arial" pitchFamily="34" charset="0"/>
                        <a:buChar char="•"/>
                      </a:pPr>
                      <a:r>
                        <a:rPr lang="en-US" sz="1200" baseline="0" dirty="0" smtClean="0">
                          <a:solidFill>
                            <a:schemeClr val="tx1"/>
                          </a:solidFill>
                        </a:rPr>
                        <a:t>064 bias is being mitigated.</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solidFill>
                            <a:schemeClr val="tx1"/>
                          </a:solidFill>
                        </a:rPr>
                        <a:t>VNIR nighttime stray light may be mitigated.</a:t>
                      </a:r>
                    </a:p>
                    <a:p>
                      <a:pPr marL="111125" indent="-111125" algn="l">
                        <a:buFont typeface="Arial" pitchFamily="34" charset="0"/>
                        <a:buChar char="•"/>
                      </a:pPr>
                      <a:r>
                        <a:rPr lang="en-US" sz="1200" baseline="0" dirty="0" smtClean="0">
                          <a:solidFill>
                            <a:srgbClr val="FF0000"/>
                          </a:solidFill>
                        </a:rPr>
                        <a:t>064 bias will be corrected.</a:t>
                      </a:r>
                    </a:p>
                  </a:txBody>
                  <a:tcPr marL="68580" marR="68580" marT="34290" marB="34290">
                    <a:solidFill>
                      <a:srgbClr val="99FF66"/>
                    </a:solidFill>
                  </a:tcPr>
                </a:tc>
              </a:tr>
              <a:tr h="1933316">
                <a:tc>
                  <a:txBody>
                    <a:bodyPr/>
                    <a:lstStyle/>
                    <a:p>
                      <a:pPr algn="ctr"/>
                      <a:r>
                        <a:rPr lang="en-US" sz="1800" dirty="0" smtClean="0"/>
                        <a:t>INR</a:t>
                      </a:r>
                      <a:endParaRPr lang="en-US" sz="1800" dirty="0"/>
                    </a:p>
                  </a:txBody>
                  <a:tcPr marL="68580" marR="68580" marT="34290" marB="34290" anchor="ctr"/>
                </a:tc>
                <a:tc>
                  <a:txBody>
                    <a:bodyPr/>
                    <a:lstStyle/>
                    <a:p>
                      <a:pPr marL="111125" indent="-111125" algn="l">
                        <a:buFont typeface="Arial" pitchFamily="34" charset="0"/>
                        <a:buChar char="•"/>
                      </a:pPr>
                      <a:r>
                        <a:rPr lang="en-US" sz="1200" dirty="0" smtClean="0">
                          <a:solidFill>
                            <a:schemeClr val="tx1"/>
                          </a:solidFill>
                        </a:rPr>
                        <a:t>Critical issues were resolved.</a:t>
                      </a:r>
                    </a:p>
                    <a:p>
                      <a:pPr marL="111125" indent="-111125" algn="l">
                        <a:buFont typeface="Arial" pitchFamily="34" charset="0"/>
                        <a:buChar char="•"/>
                      </a:pPr>
                      <a:r>
                        <a:rPr lang="en-US" sz="1200" dirty="0" smtClean="0">
                          <a:solidFill>
                            <a:schemeClr val="tx1"/>
                          </a:solidFill>
                        </a:rPr>
                        <a:t>Recent performance becomes </a:t>
                      </a:r>
                      <a:r>
                        <a:rPr lang="en-US" sz="1200" baseline="0" dirty="0" smtClean="0">
                          <a:solidFill>
                            <a:schemeClr val="tx1"/>
                          </a:solidFill>
                        </a:rPr>
                        <a:t>acceptable.</a:t>
                      </a:r>
                    </a:p>
                    <a:p>
                      <a:pPr marL="111125" indent="-111125" algn="l">
                        <a:buFont typeface="Arial" pitchFamily="34" charset="0"/>
                        <a:buChar char="•"/>
                      </a:pPr>
                      <a:r>
                        <a:rPr lang="en-US" sz="1200" baseline="0" dirty="0" smtClean="0">
                          <a:solidFill>
                            <a:schemeClr val="tx1"/>
                          </a:solidFill>
                        </a:rPr>
                        <a:t>Major remaining issues:</a:t>
                      </a:r>
                      <a:endParaRPr lang="en-US" sz="1200" dirty="0" smtClean="0">
                        <a:solidFill>
                          <a:schemeClr val="tx1"/>
                        </a:solidFill>
                      </a:endParaRPr>
                    </a:p>
                    <a:p>
                      <a:pPr marL="234950" lvl="1" indent="-111125" algn="l">
                        <a:buFont typeface="Wingdings" pitchFamily="2" charset="2"/>
                        <a:buChar char="§"/>
                      </a:pPr>
                      <a:r>
                        <a:rPr lang="en-US" sz="1200" baseline="0" dirty="0" smtClean="0">
                          <a:solidFill>
                            <a:srgbClr val="FF0000"/>
                          </a:solidFill>
                        </a:rPr>
                        <a:t>Stability</a:t>
                      </a:r>
                    </a:p>
                    <a:p>
                      <a:pPr marL="234950" lvl="1" indent="-111125" algn="l">
                        <a:buFont typeface="Wingdings" pitchFamily="2" charset="2"/>
                        <a:buChar char="§"/>
                      </a:pPr>
                      <a:r>
                        <a:rPr lang="en-US" sz="1200" baseline="0" dirty="0" smtClean="0">
                          <a:solidFill>
                            <a:srgbClr val="FF0000"/>
                          </a:solidFill>
                        </a:rPr>
                        <a:t>Large NS navigation accuracy (update RDP).</a:t>
                      </a:r>
                    </a:p>
                    <a:p>
                      <a:pPr marL="234950" lvl="1" indent="-111125" algn="l">
                        <a:buFont typeface="Wingdings" pitchFamily="2" charset="2"/>
                        <a:buChar char="§"/>
                      </a:pPr>
                      <a:r>
                        <a:rPr lang="en-US" sz="1200" baseline="0" dirty="0" smtClean="0">
                          <a:solidFill>
                            <a:srgbClr val="FF0000"/>
                          </a:solidFill>
                        </a:rPr>
                        <a:t>CCR (Channel-to-Channel Registration)</a:t>
                      </a:r>
                    </a:p>
                  </a:txBody>
                  <a:tcPr marL="68580" marR="68580" marT="34290" marB="34290">
                    <a:solidFill>
                      <a:srgbClr val="FFFF00"/>
                    </a:solidFill>
                  </a:tcPr>
                </a:tc>
                <a:tc>
                  <a:txBody>
                    <a:bodyPr/>
                    <a:lstStyle/>
                    <a:p>
                      <a:pPr marL="111125" indent="-111125" algn="l">
                        <a:buFont typeface="Arial" pitchFamily="34" charset="0"/>
                        <a:buChar char="•"/>
                      </a:pPr>
                      <a:r>
                        <a:rPr lang="en-US" sz="1200" dirty="0" smtClean="0">
                          <a:solidFill>
                            <a:schemeClr val="tx1"/>
                          </a:solidFill>
                        </a:rPr>
                        <a:t>RDP update significantly reduced INR errors.</a:t>
                      </a:r>
                    </a:p>
                    <a:p>
                      <a:pPr marL="111125" indent="-111125" algn="l">
                        <a:buFont typeface="Arial" pitchFamily="34" charset="0"/>
                        <a:buChar char="•"/>
                      </a:pPr>
                      <a:r>
                        <a:rPr lang="en-US" sz="1200" dirty="0" smtClean="0">
                          <a:solidFill>
                            <a:schemeClr val="tx1"/>
                          </a:solidFill>
                        </a:rPr>
                        <a:t>All key performance (geo-location, CCR,</a:t>
                      </a:r>
                      <a:r>
                        <a:rPr lang="en-US" sz="1200" baseline="0" dirty="0" smtClean="0">
                          <a:solidFill>
                            <a:schemeClr val="tx1"/>
                          </a:solidFill>
                        </a:rPr>
                        <a:t> FFR) </a:t>
                      </a:r>
                      <a:r>
                        <a:rPr lang="en-US" sz="1200" dirty="0" smtClean="0">
                          <a:solidFill>
                            <a:schemeClr val="tx1"/>
                          </a:solidFill>
                        </a:rPr>
                        <a:t>meet the requirements.</a:t>
                      </a:r>
                    </a:p>
                    <a:p>
                      <a:pPr marL="111125" indent="-111125" algn="l">
                        <a:buFont typeface="Arial" pitchFamily="34" charset="0"/>
                        <a:buChar char="•"/>
                      </a:pPr>
                      <a:r>
                        <a:rPr lang="en-US" sz="1200" dirty="0" smtClean="0">
                          <a:solidFill>
                            <a:srgbClr val="FF0000"/>
                          </a:solidFill>
                        </a:rPr>
                        <a:t>WIFR performance is sub-optimal.</a:t>
                      </a:r>
                    </a:p>
                  </a:txBody>
                  <a:tcPr marL="68580" marR="68580" marT="34290" marB="34290">
                    <a:solidFill>
                      <a:srgbClr val="99FF66"/>
                    </a:solidFill>
                  </a:tcPr>
                </a:tc>
                <a:tc>
                  <a:txBody>
                    <a:bodyPr/>
                    <a:lstStyle/>
                    <a:p>
                      <a:pPr marL="111125" indent="-111125" algn="l">
                        <a:buFont typeface="Arial" pitchFamily="34" charset="0"/>
                        <a:buChar char="•"/>
                      </a:pPr>
                      <a:r>
                        <a:rPr lang="en-US" sz="1200" dirty="0" smtClean="0">
                          <a:solidFill>
                            <a:schemeClr val="tx1"/>
                          </a:solidFill>
                          <a:latin typeface="+mn-lt"/>
                        </a:rPr>
                        <a:t>CCR for channels in different focal plane</a:t>
                      </a:r>
                      <a:r>
                        <a:rPr lang="en-US" sz="1200" baseline="0" dirty="0" smtClean="0">
                          <a:solidFill>
                            <a:schemeClr val="tx1"/>
                          </a:solidFill>
                          <a:latin typeface="+mn-lt"/>
                        </a:rPr>
                        <a:t> nearly but not quite meet the requirements.</a:t>
                      </a:r>
                    </a:p>
                    <a:p>
                      <a:pPr marL="111125" indent="-111125" algn="l">
                        <a:buFont typeface="Arial" pitchFamily="34" charset="0"/>
                        <a:buChar char="•"/>
                      </a:pPr>
                      <a:r>
                        <a:rPr lang="en-US" sz="1200" baseline="0" dirty="0" smtClean="0">
                          <a:solidFill>
                            <a:schemeClr val="tx1"/>
                          </a:solidFill>
                          <a:latin typeface="+mn-lt"/>
                        </a:rPr>
                        <a:t>Half-pixel error being corrected.</a:t>
                      </a:r>
                    </a:p>
                    <a:p>
                      <a:pPr marL="111125" marR="0" lvl="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chemeClr val="tx1"/>
                          </a:solidFill>
                          <a:latin typeface="+mn-lt"/>
                          <a:cs typeface="Times New Roman" panose="02020603050405020304" pitchFamily="18" charset="0"/>
                        </a:rPr>
                        <a:t>More</a:t>
                      </a:r>
                      <a:r>
                        <a:rPr lang="en-US" sz="1200" baseline="0" dirty="0" smtClean="0">
                          <a:solidFill>
                            <a:schemeClr val="tx1"/>
                          </a:solidFill>
                          <a:latin typeface="+mn-lt"/>
                          <a:cs typeface="Times New Roman" panose="02020603050405020304" pitchFamily="18" charset="0"/>
                        </a:rPr>
                        <a:t> </a:t>
                      </a:r>
                      <a:r>
                        <a:rPr lang="en-US" sz="1200" dirty="0" smtClean="0">
                          <a:solidFill>
                            <a:schemeClr val="tx1"/>
                          </a:solidFill>
                          <a:latin typeface="+mn-lt"/>
                          <a:cs typeface="Times New Roman" panose="02020603050405020304" pitchFamily="18" charset="0"/>
                        </a:rPr>
                        <a:t>star looks in the Mode 3 and 6 for better image quality,</a:t>
                      </a:r>
                      <a:r>
                        <a:rPr lang="en-US" sz="1200" baseline="0" dirty="0" smtClean="0">
                          <a:solidFill>
                            <a:schemeClr val="tx1"/>
                          </a:solidFill>
                          <a:latin typeface="+mn-lt"/>
                          <a:cs typeface="Times New Roman" panose="02020603050405020304" pitchFamily="18" charset="0"/>
                        </a:rPr>
                        <a:t> esp. </a:t>
                      </a:r>
                      <a:r>
                        <a:rPr lang="en-US" sz="1200" dirty="0" smtClean="0">
                          <a:solidFill>
                            <a:schemeClr val="tx1"/>
                          </a:solidFill>
                          <a:latin typeface="+mn-lt"/>
                          <a:cs typeface="Times New Roman" panose="02020603050405020304" pitchFamily="18" charset="0"/>
                        </a:rPr>
                        <a:t>swath-to-swath registration.</a:t>
                      </a:r>
                    </a:p>
                    <a:p>
                      <a:pPr marL="111125" indent="-111125" algn="l">
                        <a:buFont typeface="Arial" pitchFamily="34" charset="0"/>
                        <a:buChar char="•"/>
                      </a:pPr>
                      <a:r>
                        <a:rPr lang="en-US" sz="1200" dirty="0" smtClean="0">
                          <a:solidFill>
                            <a:srgbClr val="FF0000"/>
                          </a:solidFill>
                          <a:latin typeface="+mn-lt"/>
                          <a:cs typeface="Times New Roman" panose="02020603050405020304" pitchFamily="18" charset="0"/>
                        </a:rPr>
                        <a:t>Additional</a:t>
                      </a:r>
                      <a:r>
                        <a:rPr lang="en-US" sz="1200" baseline="0" dirty="0" smtClean="0">
                          <a:solidFill>
                            <a:srgbClr val="FF0000"/>
                          </a:solidFill>
                          <a:latin typeface="+mn-lt"/>
                          <a:cs typeface="Times New Roman" panose="02020603050405020304" pitchFamily="18" charset="0"/>
                        </a:rPr>
                        <a:t> </a:t>
                      </a:r>
                      <a:r>
                        <a:rPr lang="en-US" sz="1200" dirty="0" smtClean="0">
                          <a:solidFill>
                            <a:srgbClr val="FF0000"/>
                          </a:solidFill>
                          <a:latin typeface="+mn-lt"/>
                          <a:cs typeface="Times New Roman" panose="02020603050405020304" pitchFamily="18" charset="0"/>
                        </a:rPr>
                        <a:t>tuning of the Kalman filter for better temporal stability of navigation.</a:t>
                      </a:r>
                    </a:p>
                  </a:txBody>
                  <a:tcPr marL="68580" marR="68580" marT="34290" marB="34290">
                    <a:solidFill>
                      <a:srgbClr val="99FF66"/>
                    </a:solidFill>
                  </a:tcPr>
                </a:tc>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117</a:t>
            </a:fld>
            <a:endParaRPr lang="en-US" altLang="en-US" dirty="0"/>
          </a:p>
        </p:txBody>
      </p:sp>
      <p:sp>
        <p:nvSpPr>
          <p:cNvPr id="3" name="Date Placeholder 2"/>
          <p:cNvSpPr>
            <a:spLocks noGrp="1"/>
          </p:cNvSpPr>
          <p:nvPr>
            <p:ph type="dt" sz="half" idx="10"/>
          </p:nvPr>
        </p:nvSpPr>
        <p:spPr/>
        <p:txBody>
          <a:bodyPr/>
          <a:lstStyle/>
          <a:p>
            <a:r>
              <a:rPr lang="en-US" altLang="en-US" dirty="0" smtClean="0"/>
              <a:t>6/1/2018</a:t>
            </a:r>
            <a:endParaRPr lang="en-US" alt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1279623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Post-Launch Product Test (PLPT)</a:t>
            </a:r>
            <a:endParaRPr lang="en-US" dirty="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Progress Since Provisional Review</a:t>
            </a:r>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6075" indent="-346075"/>
            <a:r>
              <a:rPr lang="en-US" sz="2800" dirty="0" smtClean="0">
                <a:latin typeface="Times New Roman" panose="02020603050405020304" pitchFamily="18" charset="0"/>
                <a:cs typeface="Times New Roman" panose="02020603050405020304" pitchFamily="18" charset="0"/>
              </a:rPr>
              <a:t>Assessment </a:t>
            </a:r>
            <a:r>
              <a:rPr lang="en-US" sz="2800" dirty="0">
                <a:latin typeface="Times New Roman" panose="02020603050405020304" pitchFamily="18" charset="0"/>
                <a:cs typeface="Times New Roman" panose="02020603050405020304" pitchFamily="18" charset="0"/>
              </a:rPr>
              <a:t>of </a:t>
            </a:r>
            <a:r>
              <a:rPr lang="en-US" sz="2800" dirty="0" smtClean="0">
                <a:latin typeface="Times New Roman" panose="02020603050405020304" pitchFamily="18" charset="0"/>
                <a:cs typeface="Times New Roman" panose="02020603050405020304" pitchFamily="18" charset="0"/>
              </a:rPr>
              <a:t>Maturity</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118</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422490011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Full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119</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482807999"/>
              </p:ext>
            </p:extLst>
          </p:nvPr>
        </p:nvGraphicFramePr>
        <p:xfrm>
          <a:off x="457200" y="1022193"/>
          <a:ext cx="8229600" cy="5550999"/>
        </p:xfrm>
        <a:graphic>
          <a:graphicData uri="http://schemas.openxmlformats.org/drawingml/2006/table">
            <a:tbl>
              <a:tblPr>
                <a:noFill/>
              </a:tblPr>
              <a:tblGrid>
                <a:gridCol w="3619500"/>
                <a:gridCol w="4610100"/>
              </a:tblGrid>
              <a:tr h="529773">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r>
              <a:tr h="529773">
                <a:tc>
                  <a:txBody>
                    <a:bodyPr/>
                    <a:lstStyle/>
                    <a:p>
                      <a:pPr marL="0" marR="0" lvl="0" indent="0" algn="l" rtl="0">
                        <a:lnSpc>
                          <a:spcPct val="100000"/>
                        </a:lnSpc>
                        <a:spcBef>
                          <a:spcPts val="0"/>
                        </a:spcBef>
                        <a:spcAft>
                          <a:spcPts val="0"/>
                        </a:spcAft>
                        <a:buClr>
                          <a:srgbClr val="000000"/>
                        </a:buClr>
                        <a:buSzPct val="25000"/>
                        <a:buFont typeface="Arial"/>
                        <a:buNone/>
                      </a:pPr>
                      <a:r>
                        <a:rPr lang="en" sz="1100" b="0" i="0" u="none" strike="noStrike" cap="none" dirty="0" smtClean="0">
                          <a:solidFill>
                            <a:schemeClr val="tx1"/>
                          </a:solidFill>
                          <a:latin typeface="+mn-lt"/>
                          <a:ea typeface="Arial"/>
                          <a:cs typeface="Arial"/>
                          <a:sym typeface="Arial"/>
                        </a:rPr>
                        <a:t>Validation, Q&amp;A, and anomaly resolution activities are ongoing</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PLPTs have been completed. Validation in the form of near real time monitoring and periodic summary will continue. Anomaly resolution is ongoing.</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529773">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smtClean="0">
                          <a:solidFill>
                            <a:schemeClr val="tx1"/>
                          </a:solidFill>
                          <a:latin typeface="+mn-lt"/>
                          <a:ea typeface="Arial"/>
                          <a:cs typeface="Arial"/>
                          <a:sym typeface="Arial"/>
                        </a:rPr>
                        <a:t>Incremental product improvements may still be occurring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ADRs and WRs</a:t>
                      </a:r>
                      <a:r>
                        <a:rPr lang="en-US" sz="1100" u="none" strike="noStrike" cap="none" baseline="0" dirty="0" smtClean="0"/>
                        <a:t> continue to be generated and resolved, as expected in normal operation.</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529773">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smtClean="0">
                          <a:solidFill>
                            <a:schemeClr val="tx1"/>
                          </a:solidFill>
                          <a:latin typeface="+mn-lt"/>
                          <a:ea typeface="Arial"/>
                          <a:cs typeface="Arial"/>
                          <a:sym typeface="Arial"/>
                        </a:rPr>
                        <a:t>Users are engaged and user feedback is assessed</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[User feedback]</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529773">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r>
              <a:tr h="849082">
                <a:tc>
                  <a:txBody>
                    <a:bodyPr/>
                    <a:lstStyle/>
                    <a:p>
                      <a:pPr marL="0" marR="0" lvl="0" indent="0" algn="l" rtl="0">
                        <a:lnSpc>
                          <a:spcPct val="100000"/>
                        </a:lnSpc>
                        <a:spcBef>
                          <a:spcPts val="0"/>
                        </a:spcBef>
                        <a:spcAft>
                          <a:spcPts val="0"/>
                        </a:spcAft>
                        <a:buClr>
                          <a:schemeClr val="lt1"/>
                        </a:buClr>
                        <a:buSzPct val="100000"/>
                        <a:buFont typeface="Arial"/>
                        <a:buNone/>
                      </a:pPr>
                      <a:r>
                        <a:rPr lang="en-US" sz="1100" b="0" i="0" u="none" strike="noStrike" cap="none" dirty="0" smtClean="0">
                          <a:solidFill>
                            <a:schemeClr val="tx1"/>
                          </a:solidFill>
                          <a:effectLst/>
                          <a:latin typeface="+mn-lt"/>
                          <a:ea typeface="+mn-ea"/>
                          <a:cs typeface="+mn-cs"/>
                          <a:sym typeface="Arial"/>
                        </a:rPr>
                        <a:t>Product performance for all products is defined and documented over a wide range of representative conditions via ongoing ground-truth and validation efforts</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100" b="0" i="0" u="none" strike="noStrike" cap="none" dirty="0" smtClean="0">
                          <a:solidFill>
                            <a:schemeClr val="tx1"/>
                          </a:solidFill>
                          <a:effectLst/>
                          <a:latin typeface="+mn-lt"/>
                          <a:ea typeface="+mn-ea"/>
                          <a:cs typeface="+mn-cs"/>
                          <a:sym typeface="Arial"/>
                        </a:rPr>
                        <a:t>All</a:t>
                      </a:r>
                      <a:r>
                        <a:rPr lang="en-US" sz="1100" b="0" i="0" u="none" strike="noStrike" cap="none" baseline="0" dirty="0" smtClean="0">
                          <a:solidFill>
                            <a:schemeClr val="tx1"/>
                          </a:solidFill>
                          <a:effectLst/>
                          <a:latin typeface="+mn-lt"/>
                          <a:ea typeface="+mn-ea"/>
                          <a:cs typeface="+mn-cs"/>
                          <a:sym typeface="Arial"/>
                        </a:rPr>
                        <a:t> aspects of performance for all ABI L1b products </a:t>
                      </a:r>
                      <a:r>
                        <a:rPr lang="en-US" sz="1100" b="0" i="0" u="none" strike="noStrike" cap="none" dirty="0" smtClean="0">
                          <a:solidFill>
                            <a:schemeClr val="tx1"/>
                          </a:solidFill>
                          <a:effectLst/>
                          <a:latin typeface="+mn-lt"/>
                          <a:ea typeface="+mn-ea"/>
                          <a:cs typeface="+mn-cs"/>
                          <a:sym typeface="Arial"/>
                        </a:rPr>
                        <a:t>have been defined in MRD </a:t>
                      </a:r>
                      <a:r>
                        <a:rPr lang="en-US" sz="1100" b="0" i="0" u="none" strike="noStrike" cap="none" baseline="0" dirty="0" smtClean="0">
                          <a:solidFill>
                            <a:schemeClr val="tx1"/>
                          </a:solidFill>
                          <a:effectLst/>
                          <a:latin typeface="+mn-lt"/>
                          <a:ea typeface="+mn-ea"/>
                          <a:cs typeface="+mn-cs"/>
                          <a:sym typeface="Arial"/>
                        </a:rPr>
                        <a:t>and prelaunch baseline, evaluated with a series of PLPTs at Provisional and recently </a:t>
                      </a:r>
                      <a:r>
                        <a:rPr lang="en-US" sz="1100" b="0" i="0" u="none" strike="noStrike" cap="none" dirty="0" smtClean="0">
                          <a:solidFill>
                            <a:schemeClr val="tx1"/>
                          </a:solidFill>
                          <a:effectLst/>
                          <a:latin typeface="+mn-lt"/>
                          <a:ea typeface="+mn-ea"/>
                          <a:cs typeface="+mn-cs"/>
                          <a:sym typeface="Arial"/>
                        </a:rPr>
                        <a:t>over a wide range of representative conditions via ongoing validation efforts.</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r>
              <a:tr h="849082">
                <a:tc>
                  <a:txBody>
                    <a:bodyPr/>
                    <a:lstStyle/>
                    <a:p>
                      <a:pPr marL="0" marR="0" lvl="0" indent="0" algn="l" rtl="0">
                        <a:lnSpc>
                          <a:spcPct val="100000"/>
                        </a:lnSpc>
                        <a:spcBef>
                          <a:spcPts val="0"/>
                        </a:spcBef>
                        <a:spcAft>
                          <a:spcPts val="0"/>
                        </a:spcAft>
                        <a:buClr>
                          <a:srgbClr val="000000"/>
                        </a:buClr>
                        <a:buSzPct val="25000"/>
                        <a:buFont typeface="Arial"/>
                        <a:buNone/>
                      </a:pPr>
                      <a:r>
                        <a:rPr lang="en-US" sz="1100" b="0" i="0" u="none" strike="noStrike" cap="none" dirty="0" smtClean="0">
                          <a:solidFill>
                            <a:schemeClr val="tx1"/>
                          </a:solidFill>
                          <a:effectLst/>
                          <a:latin typeface="+mn-lt"/>
                          <a:ea typeface="+mn-ea"/>
                          <a:cs typeface="+mn-cs"/>
                          <a:sym typeface="Arial"/>
                        </a:rPr>
                        <a:t>Products are operationally optimized, as necessary, considering mission parameters of cost, schedule, and technical competence as compared to user expectations</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ABI L1b products have been </a:t>
                      </a:r>
                      <a:r>
                        <a:rPr lang="en-US" sz="1100" u="none" strike="noStrike" cap="none" baseline="0" dirty="0" smtClean="0"/>
                        <a:t>produced operational by the GS according to spec.</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6096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100" b="0" i="0" u="none" strike="noStrike" cap="none" dirty="0" smtClean="0">
                          <a:solidFill>
                            <a:schemeClr val="tx1"/>
                          </a:solidFill>
                          <a:effectLst/>
                          <a:latin typeface="+mn-lt"/>
                          <a:ea typeface="+mn-ea"/>
                          <a:cs typeface="+mn-cs"/>
                          <a:sym typeface="Arial"/>
                        </a:rPr>
                        <a:t>All known product anomalies are documented and shared with the user community</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ReadMe and the PS-PVR</a:t>
                      </a:r>
                      <a:r>
                        <a:rPr lang="en-US" sz="1100" u="none" strike="noStrike" cap="none" baseline="0" dirty="0" smtClean="0"/>
                        <a:t> presentation are documented and shared with user community.</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529773">
                <a:tc>
                  <a:txBody>
                    <a:bodyPr/>
                    <a:lstStyle/>
                    <a:p>
                      <a:pPr marL="0" marR="0" lvl="0" indent="0" algn="l" rtl="0">
                        <a:lnSpc>
                          <a:spcPct val="100000"/>
                        </a:lnSpc>
                        <a:spcBef>
                          <a:spcPts val="0"/>
                        </a:spcBef>
                        <a:spcAft>
                          <a:spcPts val="0"/>
                        </a:spcAft>
                        <a:buClr>
                          <a:schemeClr val="lt1"/>
                        </a:buClr>
                        <a:buSzPct val="100000"/>
                        <a:buFont typeface="Arial"/>
                        <a:buNone/>
                      </a:pPr>
                      <a:r>
                        <a:rPr lang="en-US" sz="1100" b="0" i="0" u="none" strike="noStrike" cap="none" dirty="0" smtClean="0">
                          <a:solidFill>
                            <a:schemeClr val="tx1"/>
                          </a:solidFill>
                          <a:effectLst/>
                          <a:latin typeface="+mn-lt"/>
                          <a:ea typeface="+mn-ea"/>
                          <a:cs typeface="+mn-cs"/>
                          <a:sym typeface="Arial"/>
                        </a:rPr>
                        <a:t>Product is operational</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ABI L1b products have been operational</a:t>
                      </a:r>
                      <a:r>
                        <a:rPr lang="en-US" sz="1100" u="none" strike="noStrike" cap="none" baseline="0" dirty="0" smtClean="0"/>
                        <a:t> for one year.</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extLst>
      <p:ext uri="{BB962C8B-B14F-4D97-AF65-F5344CB8AC3E}">
        <p14:creationId xmlns:p14="http://schemas.microsoft.com/office/powerpoint/2010/main" val="1499364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t>Summary of ABI L1b Performance</a:t>
            </a:r>
            <a:endParaRPr lang="en-US" dirty="0"/>
          </a:p>
          <a:p>
            <a:pPr marL="346075" indent="-346075"/>
            <a:r>
              <a:rPr lang="en-US" dirty="0" smtClean="0">
                <a:solidFill>
                  <a:schemeClr val="tx1">
                    <a:lumMod val="50000"/>
                    <a:lumOff val="50000"/>
                  </a:schemeClr>
                </a:solidFill>
              </a:rPr>
              <a:t>Overview of PLPT</a:t>
            </a:r>
            <a:endParaRPr lang="en-US" dirty="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Progress Since Provisional</a:t>
            </a:r>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Assessment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of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Maturity</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12</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0721274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Post-Launch Product Test (PLPT)</a:t>
            </a:r>
            <a:endParaRPr lang="en-US" dirty="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Progress Since Provisional Review</a:t>
            </a:r>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Assessment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of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Maturity</a:t>
            </a:r>
          </a:p>
          <a:p>
            <a:pPr marL="346075" indent="-346075"/>
            <a:r>
              <a:rPr lang="en-US" sz="2800" dirty="0" smtClean="0">
                <a:latin typeface="Times New Roman" panose="02020603050405020304" pitchFamily="18" charset="0"/>
                <a:cs typeface="Times New Roman" panose="02020603050405020304" pitchFamily="18" charset="0"/>
              </a:rPr>
              <a:t>Summary </a:t>
            </a:r>
            <a:r>
              <a:rPr lang="en-US" sz="2800" dirty="0">
                <a:latin typeface="Times New Roman" panose="02020603050405020304" pitchFamily="18" charset="0"/>
                <a:cs typeface="Times New Roman" panose="02020603050405020304" pitchFamily="18" charset="0"/>
              </a:rPr>
              <a:t>and </a:t>
            </a:r>
            <a:r>
              <a:rPr lang="en-US" sz="2800" dirty="0" smtClean="0">
                <a:latin typeface="Times New Roman" panose="02020603050405020304" pitchFamily="18" charset="0"/>
                <a:cs typeface="Times New Roman" panose="02020603050405020304" pitchFamily="18" charset="0"/>
              </a:rPr>
              <a:t>Recommendations</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120</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6797926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lnSpcReduction="10000"/>
          </a:bodyPr>
          <a:lstStyle/>
          <a:p>
            <a:pPr marL="461963" indent="-461963"/>
            <a:r>
              <a:rPr lang="en-US" dirty="0" smtClean="0"/>
              <a:t>Introduced CWG approach to ABI Cal/Val.</a:t>
            </a:r>
          </a:p>
          <a:p>
            <a:pPr marL="919163" lvl="1" indent="-461963"/>
            <a:r>
              <a:rPr lang="en-US" dirty="0" smtClean="0"/>
              <a:t>Requirements</a:t>
            </a:r>
          </a:p>
          <a:p>
            <a:pPr marL="919163" lvl="1" indent="-461963"/>
            <a:r>
              <a:rPr lang="en-US" dirty="0" smtClean="0"/>
              <a:t>Design</a:t>
            </a:r>
          </a:p>
          <a:p>
            <a:pPr marL="919163" lvl="1" indent="-461963"/>
            <a:r>
              <a:rPr lang="en-US" dirty="0" smtClean="0"/>
              <a:t>Calibration challenges</a:t>
            </a:r>
          </a:p>
          <a:p>
            <a:pPr marL="919163" lvl="1" indent="-461963"/>
            <a:r>
              <a:rPr lang="en-US" dirty="0" smtClean="0"/>
              <a:t>Validation plan</a:t>
            </a:r>
          </a:p>
          <a:p>
            <a:pPr marL="919163" lvl="1" indent="-461963"/>
            <a:r>
              <a:rPr lang="en-US" dirty="0" smtClean="0"/>
              <a:t>Execution.</a:t>
            </a:r>
          </a:p>
          <a:p>
            <a:pPr marL="461963" indent="-461963"/>
            <a:r>
              <a:rPr lang="en-US" dirty="0" smtClean="0"/>
              <a:t>Highlighted ABI L1b product performance</a:t>
            </a:r>
          </a:p>
          <a:p>
            <a:pPr marL="919163" lvl="1" indent="-461963"/>
            <a:r>
              <a:rPr lang="en-US" dirty="0" smtClean="0"/>
              <a:t>High level performance summarized in spreadsheet, updated periodically, addressing all relevant requirements.</a:t>
            </a:r>
          </a:p>
          <a:p>
            <a:pPr marL="919163" lvl="1" indent="-461963"/>
            <a:r>
              <a:rPr lang="en-US" dirty="0" smtClean="0"/>
              <a:t>Reviewed some aspects for selected performance. Demonstrated overall compliance with requirement and prelaunch baseline and existing caveats.</a:t>
            </a:r>
          </a:p>
        </p:txBody>
      </p:sp>
      <p:sp>
        <p:nvSpPr>
          <p:cNvPr id="4" name="Slide Number Placeholder 3"/>
          <p:cNvSpPr>
            <a:spLocks noGrp="1"/>
          </p:cNvSpPr>
          <p:nvPr>
            <p:ph type="sldNum" sz="quarter" idx="12"/>
          </p:nvPr>
        </p:nvSpPr>
        <p:spPr/>
        <p:txBody>
          <a:bodyPr/>
          <a:lstStyle/>
          <a:p>
            <a:fld id="{00A5B682-E80C-4840-BE0A-ADFF0F4BA11A}" type="slidenum">
              <a:rPr lang="en-US" smtClean="0"/>
              <a:pPr/>
              <a:t>121</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2751367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lnSpcReduction="10000"/>
          </a:bodyPr>
          <a:lstStyle/>
          <a:p>
            <a:pPr marL="461963" indent="-461963"/>
            <a:r>
              <a:rPr lang="en-US" dirty="0" smtClean="0"/>
              <a:t>Overviewed the 36 Post-Launch Product Tests (PLPT)</a:t>
            </a:r>
          </a:p>
          <a:p>
            <a:pPr marL="919163" lvl="1" indent="-461963"/>
            <a:r>
              <a:rPr lang="en-US" dirty="0" smtClean="0"/>
              <a:t>One slide for each PLPT.</a:t>
            </a:r>
          </a:p>
          <a:p>
            <a:pPr marL="919163" lvl="1" indent="-461963"/>
            <a:r>
              <a:rPr lang="en-US" dirty="0" smtClean="0"/>
              <a:t>More details in word documents.</a:t>
            </a:r>
          </a:p>
          <a:p>
            <a:pPr marL="919163" lvl="1" indent="-461963"/>
            <a:r>
              <a:rPr lang="en-US" dirty="0" smtClean="0"/>
              <a:t>Airborne part of the Field Campaign</a:t>
            </a:r>
          </a:p>
          <a:p>
            <a:pPr marL="461963" indent="-461963"/>
            <a:r>
              <a:rPr lang="en-US" dirty="0" smtClean="0"/>
              <a:t>Reviewed the progress </a:t>
            </a:r>
            <a:r>
              <a:rPr lang="en-US" dirty="0"/>
              <a:t>since </a:t>
            </a:r>
            <a:r>
              <a:rPr lang="en-US" dirty="0" smtClean="0"/>
              <a:t>Provisional Maturity</a:t>
            </a:r>
          </a:p>
          <a:p>
            <a:pPr marL="919163" lvl="1" indent="-461963"/>
            <a:r>
              <a:rPr lang="en-US" dirty="0" smtClean="0"/>
              <a:t>Status </a:t>
            </a:r>
            <a:r>
              <a:rPr lang="en-US" dirty="0"/>
              <a:t>at </a:t>
            </a:r>
            <a:r>
              <a:rPr lang="en-US" dirty="0" smtClean="0"/>
              <a:t>Provisional</a:t>
            </a:r>
          </a:p>
          <a:p>
            <a:pPr marL="919163" lvl="1" indent="-461963"/>
            <a:r>
              <a:rPr lang="en-US" dirty="0" smtClean="0"/>
              <a:t>Disposition </a:t>
            </a:r>
            <a:r>
              <a:rPr lang="en-US" dirty="0"/>
              <a:t>of issues identified in Provisional </a:t>
            </a:r>
            <a:r>
              <a:rPr lang="en-US" dirty="0" smtClean="0"/>
              <a:t>ReadMe</a:t>
            </a:r>
          </a:p>
          <a:p>
            <a:pPr marL="919163" lvl="1" indent="-461963"/>
            <a:r>
              <a:rPr lang="en-US" dirty="0" smtClean="0"/>
              <a:t>Calibration </a:t>
            </a:r>
            <a:r>
              <a:rPr lang="en-US" dirty="0"/>
              <a:t>anomalies </a:t>
            </a:r>
            <a:r>
              <a:rPr lang="en-US" dirty="0" smtClean="0"/>
              <a:t>resolved</a:t>
            </a:r>
          </a:p>
          <a:p>
            <a:pPr marL="919163" lvl="1" indent="-461963"/>
            <a:r>
              <a:rPr lang="en-US" dirty="0" smtClean="0"/>
              <a:t>Calibration </a:t>
            </a:r>
            <a:r>
              <a:rPr lang="en-US" dirty="0"/>
              <a:t>anomalies being </a:t>
            </a:r>
            <a:r>
              <a:rPr lang="en-US" dirty="0" smtClean="0"/>
              <a:t>resolved</a:t>
            </a:r>
          </a:p>
          <a:p>
            <a:pPr marL="919163" lvl="1" indent="-461963"/>
            <a:r>
              <a:rPr lang="en-US" dirty="0" smtClean="0"/>
              <a:t>Open </a:t>
            </a:r>
            <a:r>
              <a:rPr lang="en-US" dirty="0"/>
              <a:t>Algorithm Discrepancy Report (ADR) </a:t>
            </a:r>
            <a:endParaRPr lang="en-US" dirty="0" smtClean="0"/>
          </a:p>
          <a:p>
            <a:pPr marL="919163" lvl="1" indent="-461963"/>
            <a:r>
              <a:rPr lang="en-US" dirty="0" smtClean="0"/>
              <a:t>Assessment </a:t>
            </a:r>
            <a:r>
              <a:rPr lang="en-US" dirty="0"/>
              <a:t>of current </a:t>
            </a:r>
            <a:r>
              <a:rPr lang="en-US" dirty="0" smtClean="0"/>
              <a:t>status</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122</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2847006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461963" indent="-461963"/>
            <a:r>
              <a:rPr lang="en-US" dirty="0" smtClean="0"/>
              <a:t>Assessed the Full Validation Maturity </a:t>
            </a:r>
            <a:r>
              <a:rPr lang="en-US" dirty="0"/>
              <a:t>per GOES-R Program</a:t>
            </a:r>
          </a:p>
          <a:p>
            <a:pPr marL="461963" indent="-461963"/>
            <a:r>
              <a:rPr lang="en-US" dirty="0"/>
              <a:t>Outlined </a:t>
            </a:r>
            <a:r>
              <a:rPr lang="en-US" dirty="0" smtClean="0"/>
              <a:t>future support for ABI operation</a:t>
            </a:r>
            <a:endParaRPr lang="en-US" dirty="0"/>
          </a:p>
          <a:p>
            <a:pPr marL="404813" indent="-461963"/>
            <a:r>
              <a:rPr lang="en-US" dirty="0" smtClean="0"/>
              <a:t>CWG recommend that </a:t>
            </a:r>
            <a:r>
              <a:rPr lang="en-US" dirty="0"/>
              <a:t>the GOES-16 ABI L1b products </a:t>
            </a:r>
            <a:r>
              <a:rPr lang="en-US" dirty="0" smtClean="0"/>
              <a:t>be designated the Full Validation Maturity </a:t>
            </a:r>
            <a:r>
              <a:rPr lang="en-US" dirty="0"/>
              <a:t>as defined by the GOES-R Program</a:t>
            </a:r>
            <a:r>
              <a:rPr lang="en-US" dirty="0" smtClean="0"/>
              <a:t>.</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123</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399310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(1/4)</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25602687"/>
              </p:ext>
            </p:extLst>
          </p:nvPr>
        </p:nvGraphicFramePr>
        <p:xfrm>
          <a:off x="457199" y="2053279"/>
          <a:ext cx="8229601" cy="4303071"/>
        </p:xfrm>
        <a:graphic>
          <a:graphicData uri="http://schemas.openxmlformats.org/drawingml/2006/table">
            <a:tbl>
              <a:tblPr>
                <a:tableStyleId>{5C22544A-7EE6-4342-B048-85BDC9FD1C3A}</a:tableStyleId>
              </a:tblPr>
              <a:tblGrid>
                <a:gridCol w="2371802"/>
                <a:gridCol w="5857799"/>
              </a:tblGrid>
              <a:tr h="195746">
                <a:tc gridSpan="2">
                  <a:txBody>
                    <a:bodyPr/>
                    <a:lstStyle/>
                    <a:p>
                      <a:pPr algn="ctr" fontAlgn="b"/>
                      <a:r>
                        <a:rPr lang="en-US" sz="1200" u="none" strike="noStrike" dirty="0">
                          <a:effectLst/>
                        </a:rPr>
                        <a:t>ABI Performance Summary by GOES-R CWG, 2018-06-01</a:t>
                      </a:r>
                      <a:endParaRPr lang="en-US" sz="1200" b="0" i="0" u="none" strike="noStrike" dirty="0">
                        <a:solidFill>
                          <a:srgbClr val="000000"/>
                        </a:solidFill>
                        <a:effectLst/>
                        <a:latin typeface="Times New Roman" panose="02020603050405020304" pitchFamily="18" charset="0"/>
                      </a:endParaRPr>
                    </a:p>
                  </a:txBody>
                  <a:tcPr marL="9525" marR="9525" marT="9525" marB="0" anchor="b"/>
                </a:tc>
                <a:tc hMerge="1">
                  <a:txBody>
                    <a:bodyPr/>
                    <a:lstStyle/>
                    <a:p>
                      <a:endParaRPr lang="en-US"/>
                    </a:p>
                  </a:txBody>
                  <a:tcPr/>
                </a:tc>
              </a:tr>
              <a:tr h="19240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gridSpan="2">
                  <a:txBody>
                    <a:bodyPr/>
                    <a:lstStyle/>
                    <a:p>
                      <a:pPr algn="ctr" fontAlgn="b"/>
                      <a:r>
                        <a:rPr lang="en-US" sz="1200" u="none" strike="noStrike" dirty="0">
                          <a:effectLst/>
                        </a:rPr>
                        <a:t>Required (MRD), </a:t>
                      </a:r>
                      <a:r>
                        <a:rPr lang="en-US" sz="1200" u="none" strike="noStrike" dirty="0">
                          <a:solidFill>
                            <a:schemeClr val="tx1">
                              <a:lumMod val="50000"/>
                              <a:lumOff val="50000"/>
                            </a:schemeClr>
                          </a:solidFill>
                          <a:effectLst/>
                        </a:rPr>
                        <a:t>Pre-Ship (vendor), </a:t>
                      </a:r>
                      <a:r>
                        <a:rPr lang="en-US" sz="1200" u="none" strike="noStrike" dirty="0">
                          <a:effectLst/>
                        </a:rPr>
                        <a:t>Pre-Launch (Baseline), Post-Launch (Provisional), and Present (Full) performance</a:t>
                      </a:r>
                      <a:endParaRPr lang="en-US" sz="1200" b="0" i="0" u="none" strike="noStrike" dirty="0">
                        <a:solidFill>
                          <a:srgbClr val="000000"/>
                        </a:solidFill>
                        <a:effectLst/>
                        <a:latin typeface="Times New Roman" panose="02020603050405020304" pitchFamily="18" charset="0"/>
                      </a:endParaRPr>
                    </a:p>
                  </a:txBody>
                  <a:tcPr marL="9525" marR="9525" marT="9525" marB="0" anchor="b"/>
                </a:tc>
                <a:tc hMerge="1">
                  <a:txBody>
                    <a:bodyPr/>
                    <a:lstStyle/>
                    <a:p>
                      <a:endParaRPr lang="en-US"/>
                    </a:p>
                  </a:txBody>
                  <a:tcPr/>
                </a:tc>
              </a:tr>
              <a:tr h="195746">
                <a:tc gridSpan="2">
                  <a:txBody>
                    <a:bodyPr/>
                    <a:lstStyle/>
                    <a:p>
                      <a:pPr algn="ctr" fontAlgn="b"/>
                      <a:r>
                        <a:rPr lang="en-US" sz="1200" u="none" strike="noStrike" dirty="0">
                          <a:effectLst/>
                        </a:rPr>
                        <a:t>Exclude operational </a:t>
                      </a:r>
                      <a:r>
                        <a:rPr lang="en-US" sz="1200" u="none" strike="noStrike" dirty="0" smtClean="0">
                          <a:effectLst/>
                        </a:rPr>
                        <a:t>(frequency, </a:t>
                      </a:r>
                      <a:r>
                        <a:rPr lang="en-US" sz="1200" u="none" strike="noStrike" dirty="0">
                          <a:effectLst/>
                        </a:rPr>
                        <a:t>coverage, etc.) and L2 (radiance etc.) performance.</a:t>
                      </a:r>
                      <a:endParaRPr lang="en-US" sz="1200" b="0" i="0" u="none" strike="noStrike" dirty="0">
                        <a:solidFill>
                          <a:srgbClr val="000000"/>
                        </a:solidFill>
                        <a:effectLst/>
                        <a:latin typeface="Times New Roman" panose="02020603050405020304" pitchFamily="18" charset="0"/>
                      </a:endParaRPr>
                    </a:p>
                  </a:txBody>
                  <a:tcPr marL="9525" marR="9525" marT="9525" marB="0" anchor="b"/>
                </a:tc>
                <a:tc hMerge="1">
                  <a:txBody>
                    <a:bodyPr/>
                    <a:lstStyle/>
                    <a:p>
                      <a:endParaRPr lang="en-US"/>
                    </a:p>
                  </a:txBody>
                  <a:tcPr/>
                </a:tc>
              </a:tr>
              <a:tr h="195746">
                <a:tc>
                  <a:txBody>
                    <a:bodyPr/>
                    <a:lstStyle/>
                    <a:p>
                      <a:pPr algn="just" fontAlgn="b"/>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r h="195746">
                <a:tc>
                  <a:txBody>
                    <a:bodyPr/>
                    <a:lstStyle/>
                    <a:p>
                      <a:pPr algn="just" fontAlgn="b"/>
                      <a:r>
                        <a:rPr lang="en-US" sz="1200" u="none" strike="noStrike" dirty="0">
                          <a:effectLst/>
                        </a:rPr>
                        <a:t>1.</a:t>
                      </a:r>
                      <a:r>
                        <a:rPr lang="en-US" sz="700" u="none" strike="noStrike" dirty="0">
                          <a:effectLst/>
                        </a:rPr>
                        <a:t>      </a:t>
                      </a:r>
                      <a:r>
                        <a:rPr lang="en-US" sz="1200" u="none" strike="noStrike" dirty="0">
                          <a:effectLst/>
                        </a:rPr>
                        <a:t>Geometric Calibration</a:t>
                      </a:r>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a.</a:t>
                      </a:r>
                      <a:r>
                        <a:rPr lang="en-US" sz="700" u="none" strike="noStrike" dirty="0">
                          <a:effectLst/>
                        </a:rPr>
                        <a:t>       </a:t>
                      </a:r>
                      <a:r>
                        <a:rPr lang="en-US" sz="1200" u="none" strike="noStrike" dirty="0">
                          <a:effectLst/>
                        </a:rPr>
                        <a:t>Navigation Error</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b.</a:t>
                      </a:r>
                      <a:r>
                        <a:rPr lang="en-US" sz="700" u="none" strike="noStrike" dirty="0">
                          <a:effectLst/>
                        </a:rPr>
                        <a:t>      </a:t>
                      </a:r>
                      <a:r>
                        <a:rPr lang="en-US" sz="1200" u="none" strike="noStrike" dirty="0">
                          <a:effectLst/>
                        </a:rPr>
                        <a:t>Registration Error – Channel-to-Channel (CCR)</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c.</a:t>
                      </a:r>
                      <a:r>
                        <a:rPr lang="en-US" sz="700" u="none" strike="noStrike" dirty="0">
                          <a:effectLst/>
                        </a:rPr>
                        <a:t>       </a:t>
                      </a:r>
                      <a:r>
                        <a:rPr lang="en-US" sz="1200" u="none" strike="noStrike" dirty="0">
                          <a:effectLst/>
                        </a:rPr>
                        <a:t>Registration Error – Pixel-to-Pixel Within Frame (WIFR)</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d.</a:t>
                      </a:r>
                      <a:r>
                        <a:rPr lang="en-US" sz="700" u="none" strike="noStrike" dirty="0">
                          <a:effectLst/>
                        </a:rPr>
                        <a:t>       </a:t>
                      </a:r>
                      <a:r>
                        <a:rPr lang="en-US" sz="1200" u="none" strike="noStrike" dirty="0">
                          <a:effectLst/>
                        </a:rPr>
                        <a:t>Registration Error – Frame-to-Frame (FFR)</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effectLst/>
                        </a:rPr>
                        <a:t>2.</a:t>
                      </a:r>
                      <a:r>
                        <a:rPr lang="en-US" sz="700" u="none" strike="noStrike" dirty="0">
                          <a:effectLst/>
                        </a:rPr>
                        <a:t>      </a:t>
                      </a:r>
                      <a:r>
                        <a:rPr lang="en-US" sz="1200" u="none" strike="noStrike" dirty="0">
                          <a:effectLst/>
                        </a:rPr>
                        <a:t>Radiometric Calibration</a:t>
                      </a:r>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a.</a:t>
                      </a:r>
                      <a:r>
                        <a:rPr lang="en-US" sz="700" u="none" strike="noStrike" dirty="0">
                          <a:effectLst/>
                        </a:rPr>
                        <a:t>       </a:t>
                      </a:r>
                      <a:r>
                        <a:rPr lang="en-US" sz="1200" u="none" strike="noStrike" dirty="0">
                          <a:effectLst/>
                        </a:rPr>
                        <a:t>Noise</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b.</a:t>
                      </a:r>
                      <a:r>
                        <a:rPr lang="en-US" sz="700" u="none" strike="noStrike" dirty="0">
                          <a:effectLst/>
                        </a:rPr>
                        <a:t>       </a:t>
                      </a:r>
                      <a:r>
                        <a:rPr lang="en-US" sz="1200" u="none" strike="noStrike" dirty="0">
                          <a:effectLst/>
                        </a:rPr>
                        <a:t>Precision</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c.</a:t>
                      </a:r>
                      <a:r>
                        <a:rPr lang="en-US" sz="700" u="none" strike="noStrike" dirty="0">
                          <a:effectLst/>
                        </a:rPr>
                        <a:t>       </a:t>
                      </a:r>
                      <a:r>
                        <a:rPr lang="en-US" sz="1200" u="none" strike="noStrike" dirty="0">
                          <a:effectLst/>
                        </a:rPr>
                        <a:t>Repeatability</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d.</a:t>
                      </a:r>
                      <a:r>
                        <a:rPr lang="en-US" sz="700" u="none" strike="noStrike" dirty="0">
                          <a:effectLst/>
                        </a:rPr>
                        <a:t>       </a:t>
                      </a:r>
                      <a:r>
                        <a:rPr lang="en-US" sz="1200" u="none" strike="noStrike" dirty="0">
                          <a:effectLst/>
                        </a:rPr>
                        <a:t>Accuracy</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e.</a:t>
                      </a:r>
                      <a:r>
                        <a:rPr lang="en-US" sz="700" u="none" strike="noStrike" dirty="0">
                          <a:effectLst/>
                        </a:rPr>
                        <a:t>       </a:t>
                      </a:r>
                      <a:r>
                        <a:rPr lang="en-US" sz="1200" u="none" strike="noStrike" dirty="0">
                          <a:effectLst/>
                        </a:rPr>
                        <a:t>Dynamic Range</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f.</a:t>
                      </a:r>
                      <a:r>
                        <a:rPr lang="en-US" sz="700" u="none" strike="noStrike" dirty="0">
                          <a:effectLst/>
                        </a:rPr>
                        <a:t>       </a:t>
                      </a:r>
                      <a:r>
                        <a:rPr lang="en-US" sz="1200" u="none" strike="noStrike" dirty="0">
                          <a:effectLst/>
                        </a:rPr>
                        <a:t>Radiometric Drift</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effectLst/>
                        </a:rPr>
                        <a:t>g.   Linearity</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effectLst/>
                        </a:rPr>
                        <a:t>3.</a:t>
                      </a:r>
                      <a:r>
                        <a:rPr lang="en-US" sz="700" u="none" strike="noStrike" dirty="0">
                          <a:effectLst/>
                        </a:rPr>
                        <a:t>      </a:t>
                      </a:r>
                      <a:r>
                        <a:rPr lang="en-US" sz="1200" u="none" strike="noStrike" dirty="0">
                          <a:effectLst/>
                        </a:rPr>
                        <a:t>Spectral Calibration</a:t>
                      </a:r>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r h="195746">
                <a:tc>
                  <a:txBody>
                    <a:bodyPr/>
                    <a:lstStyle/>
                    <a:p>
                      <a:pPr algn="just" fontAlgn="b"/>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just" fontAlgn="b"/>
                      <a:r>
                        <a:rPr lang="en-US" sz="1200" u="none" strike="noStrike" dirty="0">
                          <a:effectLst/>
                        </a:rPr>
                        <a:t>a.   Central Wavelength</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effectLst/>
                        </a:rPr>
                        <a:t>4.</a:t>
                      </a:r>
                      <a:r>
                        <a:rPr lang="en-US" sz="700" u="none" strike="noStrike" dirty="0">
                          <a:effectLst/>
                        </a:rPr>
                        <a:t>      </a:t>
                      </a:r>
                      <a:r>
                        <a:rPr lang="en-US" sz="1200" u="none" strike="noStrike" dirty="0">
                          <a:effectLst/>
                        </a:rPr>
                        <a:t>Spatial Resolution</a:t>
                      </a:r>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just" fontAlgn="b"/>
                      <a:endParaRPr lang="en-US" sz="1200" b="0" i="0" u="none" strike="noStrike" dirty="0">
                        <a:solidFill>
                          <a:srgbClr val="000000"/>
                        </a:solidFill>
                        <a:effectLst/>
                        <a:latin typeface="Times New Roman" panose="02020603050405020304" pitchFamily="18" charset="0"/>
                      </a:endParaRPr>
                    </a:p>
                  </a:txBody>
                  <a:tcPr marL="9525" marR="9525" marT="9525" marB="0" anchor="b"/>
                </a:tc>
              </a:tr>
              <a:tr h="195746">
                <a:tc>
                  <a:txBody>
                    <a:bodyPr/>
                    <a:lstStyle/>
                    <a:p>
                      <a:pPr algn="just" fontAlgn="b"/>
                      <a:endParaRPr lang="en-US" sz="12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just" fontAlgn="b"/>
                      <a:r>
                        <a:rPr lang="en-US" sz="1200" u="none" strike="noStrike" dirty="0">
                          <a:effectLst/>
                        </a:rPr>
                        <a:t>a.   Modulation Transfer Function (MTF)</a:t>
                      </a:r>
                      <a:endParaRPr lang="en-US" sz="12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a:t>
            </a:fld>
            <a:endParaRPr lang="en-US" dirty="0"/>
          </a:p>
        </p:txBody>
      </p:sp>
      <p:sp>
        <p:nvSpPr>
          <p:cNvPr id="9" name="TextBox 8"/>
          <p:cNvSpPr txBox="1"/>
          <p:nvPr/>
        </p:nvSpPr>
        <p:spPr>
          <a:xfrm>
            <a:off x="457199" y="1371600"/>
            <a:ext cx="8229601" cy="369332"/>
          </a:xfrm>
          <a:prstGeom prst="rect">
            <a:avLst/>
          </a:prstGeom>
          <a:noFill/>
        </p:spPr>
        <p:txBody>
          <a:bodyPr wrap="square" rtlCol="0">
            <a:spAutoFit/>
          </a:bodyPr>
          <a:lstStyle/>
          <a:p>
            <a:pPr algn="ctr"/>
            <a:r>
              <a:rPr lang="en-US" dirty="0" smtClean="0"/>
              <a:t>High-level performance has been submitted in a spreadsheet with 13 tabs, …</a:t>
            </a:r>
            <a:endParaRPr lang="en-US" dirty="0"/>
          </a:p>
        </p:txBody>
      </p:sp>
    </p:spTree>
    <p:extLst>
      <p:ext uri="{BB962C8B-B14F-4D97-AF65-F5344CB8AC3E}">
        <p14:creationId xmlns:p14="http://schemas.microsoft.com/office/powerpoint/2010/main" val="1765401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(2/4</a:t>
            </a:r>
            <a:r>
              <a:rPr lang="en-US" dirty="0"/>
              <a:t>)</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14</a:t>
            </a:fld>
            <a:endParaRPr lang="en-US" dirty="0"/>
          </a:p>
        </p:txBody>
      </p:sp>
      <p:graphicFrame>
        <p:nvGraphicFramePr>
          <p:cNvPr id="8" name="Content Placeholder 7"/>
          <p:cNvGraphicFramePr>
            <a:graphicFrameLocks noGrp="1" noChangeAspect="1"/>
          </p:cNvGraphicFramePr>
          <p:nvPr>
            <p:ph idx="1"/>
            <p:extLst>
              <p:ext uri="{D42A27DB-BD31-4B8C-83A1-F6EECF244321}">
                <p14:modId xmlns:p14="http://schemas.microsoft.com/office/powerpoint/2010/main" val="3255474274"/>
              </p:ext>
            </p:extLst>
          </p:nvPr>
        </p:nvGraphicFramePr>
        <p:xfrm>
          <a:off x="1371600" y="1828799"/>
          <a:ext cx="6438900" cy="4527551"/>
        </p:xfrm>
        <a:graphic>
          <a:graphicData uri="http://schemas.openxmlformats.org/presentationml/2006/ole">
            <mc:AlternateContent xmlns:mc="http://schemas.openxmlformats.org/markup-compatibility/2006">
              <mc:Choice xmlns:v="urn:schemas-microsoft-com:vml" Requires="v">
                <p:oleObj spid="_x0000_s9235" name="Macro-Enabled Worksheet" r:id="rId4" imgW="6105523" imgH="4467131" progId="Excel.SheetMacroEnabled.12">
                  <p:embed/>
                </p:oleObj>
              </mc:Choice>
              <mc:Fallback>
                <p:oleObj name="Macro-Enabled Worksheet" r:id="rId4" imgW="6105523" imgH="4467131" progId="Excel.SheetMacroEnabled.12">
                  <p:embed/>
                  <p:pic>
                    <p:nvPicPr>
                      <p:cNvPr id="0" name=""/>
                      <p:cNvPicPr/>
                      <p:nvPr/>
                    </p:nvPicPr>
                    <p:blipFill>
                      <a:blip r:embed="rId5"/>
                      <a:stretch>
                        <a:fillRect/>
                      </a:stretch>
                    </p:blipFill>
                    <p:spPr>
                      <a:xfrm>
                        <a:off x="1371600" y="1828799"/>
                        <a:ext cx="6438900" cy="4527551"/>
                      </a:xfrm>
                      <a:prstGeom prst="rect">
                        <a:avLst/>
                      </a:prstGeom>
                    </p:spPr>
                  </p:pic>
                </p:oleObj>
              </mc:Fallback>
            </mc:AlternateContent>
          </a:graphicData>
        </a:graphic>
      </p:graphicFrame>
      <p:sp>
        <p:nvSpPr>
          <p:cNvPr id="9" name="TextBox 8"/>
          <p:cNvSpPr txBox="1"/>
          <p:nvPr/>
        </p:nvSpPr>
        <p:spPr>
          <a:xfrm>
            <a:off x="457199" y="1371600"/>
            <a:ext cx="8229601" cy="369332"/>
          </a:xfrm>
          <a:prstGeom prst="rect">
            <a:avLst/>
          </a:prstGeom>
          <a:noFill/>
        </p:spPr>
        <p:txBody>
          <a:bodyPr wrap="square" rtlCol="0">
            <a:spAutoFit/>
          </a:bodyPr>
          <a:lstStyle/>
          <a:p>
            <a:pPr algn="ctr"/>
            <a:r>
              <a:rPr lang="en-US" dirty="0" smtClean="0"/>
              <a:t>… each with one or more tables …</a:t>
            </a:r>
            <a:endParaRPr lang="en-US" dirty="0"/>
          </a:p>
        </p:txBody>
      </p:sp>
      <p:sp>
        <p:nvSpPr>
          <p:cNvPr id="10" name="TextBox 9"/>
          <p:cNvSpPr txBox="1"/>
          <p:nvPr/>
        </p:nvSpPr>
        <p:spPr>
          <a:xfrm>
            <a:off x="6321669" y="2600112"/>
            <a:ext cx="2362200" cy="584775"/>
          </a:xfrm>
          <a:prstGeom prst="rect">
            <a:avLst/>
          </a:prstGeom>
          <a:solidFill>
            <a:srgbClr val="FFFF00"/>
          </a:solidFill>
        </p:spPr>
        <p:txBody>
          <a:bodyPr wrap="square" rtlCol="0">
            <a:spAutoFit/>
          </a:bodyPr>
          <a:lstStyle/>
          <a:p>
            <a:pPr algn="ctr"/>
            <a:r>
              <a:rPr lang="en-US" sz="3200" dirty="0" smtClean="0">
                <a:solidFill>
                  <a:srgbClr val="FF0000"/>
                </a:solidFill>
              </a:rPr>
              <a:t>Requirement</a:t>
            </a:r>
            <a:endParaRPr lang="en-US" sz="3200" dirty="0">
              <a:solidFill>
                <a:srgbClr val="FF0000"/>
              </a:solidFill>
            </a:endParaRPr>
          </a:p>
        </p:txBody>
      </p:sp>
      <p:sp>
        <p:nvSpPr>
          <p:cNvPr id="11" name="TextBox 10"/>
          <p:cNvSpPr txBox="1"/>
          <p:nvPr/>
        </p:nvSpPr>
        <p:spPr>
          <a:xfrm>
            <a:off x="4914900" y="4185843"/>
            <a:ext cx="2362200" cy="584775"/>
          </a:xfrm>
          <a:prstGeom prst="rect">
            <a:avLst/>
          </a:prstGeom>
          <a:solidFill>
            <a:srgbClr val="FFFF00"/>
          </a:solidFill>
        </p:spPr>
        <p:txBody>
          <a:bodyPr wrap="square" rtlCol="0">
            <a:spAutoFit/>
          </a:bodyPr>
          <a:lstStyle/>
          <a:p>
            <a:pPr algn="ctr"/>
            <a:r>
              <a:rPr lang="en-US" sz="3200" dirty="0" smtClean="0">
                <a:solidFill>
                  <a:srgbClr val="FF0000"/>
                </a:solidFill>
              </a:rPr>
              <a:t>Performance</a:t>
            </a:r>
            <a:endParaRPr lang="en-US" sz="3200" dirty="0">
              <a:solidFill>
                <a:srgbClr val="FF0000"/>
              </a:solidFill>
            </a:endParaRPr>
          </a:p>
        </p:txBody>
      </p:sp>
      <p:sp>
        <p:nvSpPr>
          <p:cNvPr id="12" name="TextBox 11"/>
          <p:cNvSpPr txBox="1"/>
          <p:nvPr/>
        </p:nvSpPr>
        <p:spPr>
          <a:xfrm>
            <a:off x="477715" y="2901291"/>
            <a:ext cx="2998178" cy="584775"/>
          </a:xfrm>
          <a:prstGeom prst="rect">
            <a:avLst/>
          </a:prstGeom>
          <a:solidFill>
            <a:srgbClr val="FFFF00"/>
          </a:solidFill>
        </p:spPr>
        <p:txBody>
          <a:bodyPr wrap="square" rtlCol="0">
            <a:spAutoFit/>
          </a:bodyPr>
          <a:lstStyle/>
          <a:p>
            <a:pPr algn="ctr"/>
            <a:r>
              <a:rPr lang="en-US" sz="3200" dirty="0" smtClean="0">
                <a:solidFill>
                  <a:srgbClr val="FF0000"/>
                </a:solidFill>
              </a:rPr>
              <a:t>Cross Reference</a:t>
            </a:r>
            <a:endParaRPr lang="en-US" sz="3200" dirty="0">
              <a:solidFill>
                <a:srgbClr val="FF0000"/>
              </a:solidFill>
            </a:endParaRPr>
          </a:p>
        </p:txBody>
      </p:sp>
      <p:sp>
        <p:nvSpPr>
          <p:cNvPr id="13" name="TextBox 12"/>
          <p:cNvSpPr txBox="1"/>
          <p:nvPr/>
        </p:nvSpPr>
        <p:spPr>
          <a:xfrm>
            <a:off x="4454769" y="5771575"/>
            <a:ext cx="3048000" cy="584775"/>
          </a:xfrm>
          <a:prstGeom prst="rect">
            <a:avLst/>
          </a:prstGeom>
          <a:solidFill>
            <a:srgbClr val="FFFF00"/>
          </a:solidFill>
        </p:spPr>
        <p:txBody>
          <a:bodyPr wrap="square" rtlCol="0">
            <a:spAutoFit/>
          </a:bodyPr>
          <a:lstStyle/>
          <a:p>
            <a:pPr algn="ctr"/>
            <a:r>
              <a:rPr lang="en-US" sz="3200" dirty="0" smtClean="0">
                <a:solidFill>
                  <a:srgbClr val="FF0000"/>
                </a:solidFill>
              </a:rPr>
              <a:t>Further Details</a:t>
            </a:r>
            <a:endParaRPr lang="en-US" sz="3200" dirty="0">
              <a:solidFill>
                <a:srgbClr val="FF0000"/>
              </a:solidFill>
            </a:endParaRPr>
          </a:p>
        </p:txBody>
      </p:sp>
    </p:spTree>
    <p:extLst>
      <p:ext uri="{BB962C8B-B14F-4D97-AF65-F5344CB8AC3E}">
        <p14:creationId xmlns:p14="http://schemas.microsoft.com/office/powerpoint/2010/main" val="16926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(3/4)</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15</a:t>
            </a:fld>
            <a:endParaRPr lang="en-US" dirty="0"/>
          </a:p>
        </p:txBody>
      </p:sp>
      <p:sp>
        <p:nvSpPr>
          <p:cNvPr id="9" name="TextBox 8"/>
          <p:cNvSpPr txBox="1"/>
          <p:nvPr/>
        </p:nvSpPr>
        <p:spPr>
          <a:xfrm>
            <a:off x="457199" y="1371600"/>
            <a:ext cx="8229601" cy="369332"/>
          </a:xfrm>
          <a:prstGeom prst="rect">
            <a:avLst/>
          </a:prstGeom>
          <a:noFill/>
        </p:spPr>
        <p:txBody>
          <a:bodyPr wrap="square" rtlCol="0">
            <a:spAutoFit/>
          </a:bodyPr>
          <a:lstStyle/>
          <a:p>
            <a:pPr algn="ctr"/>
            <a:r>
              <a:rPr lang="en-US" dirty="0" smtClean="0"/>
              <a:t>… and the corresponding plots.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750536718"/>
              </p:ext>
            </p:extLst>
          </p:nvPr>
        </p:nvGraphicFramePr>
        <p:xfrm>
          <a:off x="457199" y="1600201"/>
          <a:ext cx="8229601"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1691200765"/>
              </p:ext>
            </p:extLst>
          </p:nvPr>
        </p:nvGraphicFramePr>
        <p:xfrm>
          <a:off x="457199" y="3886201"/>
          <a:ext cx="8229601" cy="2257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888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(4/4)</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29987191"/>
              </p:ext>
            </p:extLst>
          </p:nvPr>
        </p:nvGraphicFramePr>
        <p:xfrm>
          <a:off x="457199" y="2053279"/>
          <a:ext cx="8229601" cy="4303071"/>
        </p:xfrm>
        <a:graphic>
          <a:graphicData uri="http://schemas.openxmlformats.org/drawingml/2006/table">
            <a:tbl>
              <a:tblPr>
                <a:tableStyleId>{5C22544A-7EE6-4342-B048-85BDC9FD1C3A}</a:tableStyleId>
              </a:tblPr>
              <a:tblGrid>
                <a:gridCol w="2371802"/>
                <a:gridCol w="5857799"/>
              </a:tblGrid>
              <a:tr h="195746">
                <a:tc gridSpan="2">
                  <a:txBody>
                    <a:bodyPr/>
                    <a:lstStyle/>
                    <a:p>
                      <a:pPr algn="ctr" fontAlgn="b"/>
                      <a:r>
                        <a:rPr lang="en-US" sz="1200" u="none" strike="noStrike" dirty="0">
                          <a:solidFill>
                            <a:schemeClr val="tx1">
                              <a:lumMod val="50000"/>
                              <a:lumOff val="50000"/>
                            </a:schemeClr>
                          </a:solidFill>
                          <a:effectLst/>
                        </a:rPr>
                        <a:t>ABI Performance Summary by GOES-R CWG, 2018-06-01</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hMerge="1">
                  <a:txBody>
                    <a:bodyPr/>
                    <a:lstStyle/>
                    <a:p>
                      <a:endParaRPr lang="en-US"/>
                    </a:p>
                  </a:txBody>
                  <a:tcPr/>
                </a:tc>
              </a:tr>
              <a:tr h="192405">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gridSpan="2">
                  <a:txBody>
                    <a:bodyPr/>
                    <a:lstStyle/>
                    <a:p>
                      <a:pPr algn="ctr" fontAlgn="b"/>
                      <a:r>
                        <a:rPr lang="en-US" sz="1200" u="none" strike="noStrike" dirty="0">
                          <a:solidFill>
                            <a:schemeClr val="tx1">
                              <a:lumMod val="50000"/>
                              <a:lumOff val="50000"/>
                            </a:schemeClr>
                          </a:solidFill>
                          <a:effectLst/>
                        </a:rPr>
                        <a:t>Required (MRD), Pre-Ship (vendor), Pre-Launch (Baseline), Post-Launch (Provisional), and Present (Full) performance</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hMerge="1">
                  <a:txBody>
                    <a:bodyPr/>
                    <a:lstStyle/>
                    <a:p>
                      <a:endParaRPr lang="en-US"/>
                    </a:p>
                  </a:txBody>
                  <a:tcPr/>
                </a:tc>
              </a:tr>
              <a:tr h="195746">
                <a:tc gridSpan="2">
                  <a:txBody>
                    <a:bodyPr/>
                    <a:lstStyle/>
                    <a:p>
                      <a:pPr algn="ctr" fontAlgn="b"/>
                      <a:r>
                        <a:rPr lang="en-US" sz="1200" u="none" strike="noStrike" dirty="0">
                          <a:solidFill>
                            <a:schemeClr val="tx1">
                              <a:lumMod val="50000"/>
                              <a:lumOff val="50000"/>
                            </a:schemeClr>
                          </a:solidFill>
                          <a:effectLst/>
                        </a:rPr>
                        <a:t>Exclude operational (</a:t>
                      </a:r>
                      <a:r>
                        <a:rPr lang="en-US" sz="1200" u="none" strike="noStrike" dirty="0" smtClean="0">
                          <a:solidFill>
                            <a:schemeClr val="tx1">
                              <a:lumMod val="50000"/>
                              <a:lumOff val="50000"/>
                            </a:schemeClr>
                          </a:solidFill>
                          <a:effectLst/>
                        </a:rPr>
                        <a:t>frequency, </a:t>
                      </a:r>
                      <a:r>
                        <a:rPr lang="en-US" sz="1200" u="none" strike="noStrike" dirty="0">
                          <a:solidFill>
                            <a:schemeClr val="tx1">
                              <a:lumMod val="50000"/>
                              <a:lumOff val="50000"/>
                            </a:schemeClr>
                          </a:solidFill>
                          <a:effectLst/>
                        </a:rPr>
                        <a:t>coverage, etc.) and L2 (radiance etc.) performance.</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hMerge="1">
                  <a:txBody>
                    <a:bodyPr/>
                    <a:lstStyle/>
                    <a:p>
                      <a:endParaRPr lang="en-US"/>
                    </a:p>
                  </a:txBody>
                  <a:tcPr/>
                </a:tc>
              </a:tr>
              <a:tr h="195746">
                <a:tc>
                  <a:txBody>
                    <a:bodyPr/>
                    <a:lstStyle/>
                    <a:p>
                      <a:pPr algn="just" fontAlgn="b"/>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r>
              <a:tr h="195746">
                <a:tc>
                  <a:txBody>
                    <a:bodyPr/>
                    <a:lstStyle/>
                    <a:p>
                      <a:pPr algn="just" fontAlgn="b"/>
                      <a:r>
                        <a:rPr lang="en-US" sz="1200" u="none" strike="noStrike" dirty="0">
                          <a:solidFill>
                            <a:schemeClr val="tx1">
                              <a:lumMod val="50000"/>
                              <a:lumOff val="50000"/>
                            </a:schemeClr>
                          </a:solidFill>
                          <a:effectLst/>
                        </a:rPr>
                        <a:t>1.</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Geometric Calibration</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b="1" u="none" strike="noStrike" dirty="0">
                          <a:solidFill>
                            <a:schemeClr val="tx1"/>
                          </a:solidFill>
                          <a:effectLst/>
                        </a:rPr>
                        <a:t>a.</a:t>
                      </a:r>
                      <a:r>
                        <a:rPr lang="en-US" sz="700" b="1" u="none" strike="noStrike" dirty="0">
                          <a:solidFill>
                            <a:schemeClr val="tx1"/>
                          </a:solidFill>
                          <a:effectLst/>
                        </a:rPr>
                        <a:t>       </a:t>
                      </a:r>
                      <a:r>
                        <a:rPr lang="en-US" sz="1200" b="1" u="none" strike="noStrike" dirty="0">
                          <a:solidFill>
                            <a:schemeClr val="tx1"/>
                          </a:solidFill>
                          <a:effectLst/>
                        </a:rPr>
                        <a:t>Navigation Error</a:t>
                      </a:r>
                      <a:endParaRPr lang="en-US" sz="1200" b="1" i="0" u="none" strike="noStrike" dirty="0">
                        <a:solidFill>
                          <a:schemeClr val="tx1"/>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b="1" u="none" strike="noStrike" dirty="0">
                          <a:solidFill>
                            <a:schemeClr val="tx1"/>
                          </a:solidFill>
                          <a:effectLst/>
                        </a:rPr>
                        <a:t>b.</a:t>
                      </a:r>
                      <a:r>
                        <a:rPr lang="en-US" sz="700" b="1" u="none" strike="noStrike" dirty="0">
                          <a:solidFill>
                            <a:schemeClr val="tx1"/>
                          </a:solidFill>
                          <a:effectLst/>
                        </a:rPr>
                        <a:t>      </a:t>
                      </a:r>
                      <a:r>
                        <a:rPr lang="en-US" sz="1200" b="1" u="none" strike="noStrike" dirty="0">
                          <a:solidFill>
                            <a:schemeClr val="tx1"/>
                          </a:solidFill>
                          <a:effectLst/>
                        </a:rPr>
                        <a:t>Registration Error – Channel-to-Channel (CCR)</a:t>
                      </a:r>
                      <a:endParaRPr lang="en-US" sz="1200" b="1" i="0" u="none" strike="noStrike" dirty="0">
                        <a:solidFill>
                          <a:schemeClr val="tx1"/>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c.</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Registration Error – Pixel-to-Pixel Within Frame (WIFR)</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b="1" u="none" strike="noStrike" dirty="0">
                          <a:solidFill>
                            <a:schemeClr val="tx1"/>
                          </a:solidFill>
                          <a:effectLst/>
                        </a:rPr>
                        <a:t>d.</a:t>
                      </a:r>
                      <a:r>
                        <a:rPr lang="en-US" sz="700" b="1" u="none" strike="noStrike" dirty="0">
                          <a:solidFill>
                            <a:schemeClr val="tx1"/>
                          </a:solidFill>
                          <a:effectLst/>
                        </a:rPr>
                        <a:t>       </a:t>
                      </a:r>
                      <a:r>
                        <a:rPr lang="en-US" sz="1200" b="1" u="none" strike="noStrike" dirty="0">
                          <a:solidFill>
                            <a:schemeClr val="tx1"/>
                          </a:solidFill>
                          <a:effectLst/>
                        </a:rPr>
                        <a:t>Registration Error – Frame-to-Frame (FFR)</a:t>
                      </a:r>
                      <a:endParaRPr lang="en-US" sz="1200" b="1" i="0" u="none" strike="noStrike" dirty="0">
                        <a:solidFill>
                          <a:schemeClr val="tx1"/>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solidFill>
                            <a:schemeClr val="tx1">
                              <a:lumMod val="50000"/>
                              <a:lumOff val="50000"/>
                            </a:schemeClr>
                          </a:solidFill>
                          <a:effectLst/>
                        </a:rPr>
                        <a:t>2.</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Radiometric Calibration</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b="1" u="none" strike="noStrike" dirty="0">
                          <a:solidFill>
                            <a:schemeClr val="tx1"/>
                          </a:solidFill>
                          <a:effectLst/>
                        </a:rPr>
                        <a:t>a.</a:t>
                      </a:r>
                      <a:r>
                        <a:rPr lang="en-US" sz="700" b="1" u="none" strike="noStrike" dirty="0">
                          <a:solidFill>
                            <a:schemeClr val="tx1"/>
                          </a:solidFill>
                          <a:effectLst/>
                        </a:rPr>
                        <a:t>       </a:t>
                      </a:r>
                      <a:r>
                        <a:rPr lang="en-US" sz="1200" b="1" u="none" strike="noStrike" dirty="0">
                          <a:solidFill>
                            <a:schemeClr val="tx1"/>
                          </a:solidFill>
                          <a:effectLst/>
                        </a:rPr>
                        <a:t>Noise</a:t>
                      </a:r>
                      <a:endParaRPr lang="en-US" sz="1200" b="1" i="0" u="none" strike="noStrike" dirty="0">
                        <a:solidFill>
                          <a:schemeClr val="tx1"/>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b.</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Precision</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c.</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Repeatability</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b="1" u="none" strike="noStrike" dirty="0">
                          <a:solidFill>
                            <a:schemeClr val="tx1"/>
                          </a:solidFill>
                          <a:effectLst/>
                        </a:rPr>
                        <a:t>d.</a:t>
                      </a:r>
                      <a:r>
                        <a:rPr lang="en-US" sz="700" b="1" u="none" strike="noStrike" dirty="0">
                          <a:solidFill>
                            <a:schemeClr val="tx1"/>
                          </a:solidFill>
                          <a:effectLst/>
                        </a:rPr>
                        <a:t>       </a:t>
                      </a:r>
                      <a:r>
                        <a:rPr lang="en-US" sz="1200" b="1" u="none" strike="noStrike" dirty="0">
                          <a:solidFill>
                            <a:schemeClr val="tx1"/>
                          </a:solidFill>
                          <a:effectLst/>
                        </a:rPr>
                        <a:t>Accuracy</a:t>
                      </a:r>
                      <a:endParaRPr lang="en-US" sz="1200" b="1" i="0" u="none" strike="noStrike" dirty="0">
                        <a:solidFill>
                          <a:schemeClr val="tx1"/>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e.</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Dynamic Range</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f.</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Radiometric Drift</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g.   Linearity</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solidFill>
                            <a:schemeClr val="tx1">
                              <a:lumMod val="50000"/>
                              <a:lumOff val="50000"/>
                            </a:schemeClr>
                          </a:solidFill>
                          <a:effectLst/>
                        </a:rPr>
                        <a:t>3.</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Spectral Calibration</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l" fontAlgn="b"/>
                      <a:endParaRPr lang="en-US" sz="1100" b="0" i="0" u="none" strike="noStrike" dirty="0">
                        <a:solidFill>
                          <a:schemeClr val="tx1">
                            <a:lumMod val="50000"/>
                            <a:lumOff val="50000"/>
                          </a:schemeClr>
                        </a:solidFill>
                        <a:effectLst/>
                        <a:latin typeface="Calibri" panose="020F0502020204030204" pitchFamily="34" charset="0"/>
                      </a:endParaRPr>
                    </a:p>
                  </a:txBody>
                  <a:tcPr marL="9525" marR="9525" marT="9525" marB="0" anchor="b"/>
                </a:tc>
              </a:tr>
              <a:tr h="195746">
                <a:tc>
                  <a:txBody>
                    <a:bodyPr/>
                    <a:lstStyle/>
                    <a:p>
                      <a:pPr algn="just" fontAlgn="b"/>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a.   Central Wavelength</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just" fontAlgn="b"/>
                      <a:r>
                        <a:rPr lang="en-US" sz="1200" u="none" strike="noStrike" dirty="0">
                          <a:solidFill>
                            <a:schemeClr val="tx1">
                              <a:lumMod val="50000"/>
                              <a:lumOff val="50000"/>
                            </a:schemeClr>
                          </a:solidFill>
                          <a:effectLst/>
                        </a:rPr>
                        <a:t>4.</a:t>
                      </a:r>
                      <a:r>
                        <a:rPr lang="en-US" sz="700" u="none" strike="noStrike" dirty="0">
                          <a:solidFill>
                            <a:schemeClr val="tx1">
                              <a:lumMod val="50000"/>
                              <a:lumOff val="50000"/>
                            </a:schemeClr>
                          </a:solidFill>
                          <a:effectLst/>
                        </a:rPr>
                        <a:t>      </a:t>
                      </a:r>
                      <a:r>
                        <a:rPr lang="en-US" sz="1200" u="none" strike="noStrike" dirty="0">
                          <a:solidFill>
                            <a:schemeClr val="tx1">
                              <a:lumMod val="50000"/>
                              <a:lumOff val="50000"/>
                            </a:schemeClr>
                          </a:solidFill>
                          <a:effectLst/>
                        </a:rPr>
                        <a:t>Spatial Resolution</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just" fontAlgn="b"/>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r h="195746">
                <a:tc>
                  <a:txBody>
                    <a:bodyPr/>
                    <a:lstStyle/>
                    <a:p>
                      <a:pPr algn="just" fontAlgn="b"/>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c>
                  <a:txBody>
                    <a:bodyPr/>
                    <a:lstStyle/>
                    <a:p>
                      <a:pPr algn="just" fontAlgn="b"/>
                      <a:r>
                        <a:rPr lang="en-US" sz="1200" u="none" strike="noStrike" dirty="0">
                          <a:solidFill>
                            <a:schemeClr val="tx1">
                              <a:lumMod val="50000"/>
                              <a:lumOff val="50000"/>
                            </a:schemeClr>
                          </a:solidFill>
                          <a:effectLst/>
                        </a:rPr>
                        <a:t>a.   Modulation Transfer Function (MTF)</a:t>
                      </a:r>
                      <a:endParaRPr lang="en-US" sz="1200" b="0" i="0" u="none" strike="noStrike" dirty="0">
                        <a:solidFill>
                          <a:schemeClr val="tx1">
                            <a:lumMod val="50000"/>
                            <a:lumOff val="50000"/>
                          </a:schemeClr>
                        </a:solidFill>
                        <a:effectLst/>
                        <a:latin typeface="Times New Roman" panose="02020603050405020304" pitchFamily="18" charset="0"/>
                      </a:endParaRPr>
                    </a:p>
                  </a:txBody>
                  <a:tcPr marL="9525" marR="9525" marT="9525" marB="0" anchor="b"/>
                </a:tc>
              </a:tr>
            </a:tbl>
          </a:graphicData>
        </a:graphic>
      </p:graphicFrame>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16</a:t>
            </a:fld>
            <a:endParaRPr lang="en-US" dirty="0"/>
          </a:p>
        </p:txBody>
      </p:sp>
      <p:sp>
        <p:nvSpPr>
          <p:cNvPr id="9" name="TextBox 8"/>
          <p:cNvSpPr txBox="1"/>
          <p:nvPr/>
        </p:nvSpPr>
        <p:spPr>
          <a:xfrm>
            <a:off x="457199" y="1371600"/>
            <a:ext cx="8229601" cy="369332"/>
          </a:xfrm>
          <a:prstGeom prst="rect">
            <a:avLst/>
          </a:prstGeom>
          <a:noFill/>
        </p:spPr>
        <p:txBody>
          <a:bodyPr wrap="square" rtlCol="0">
            <a:spAutoFit/>
          </a:bodyPr>
          <a:lstStyle/>
          <a:p>
            <a:pPr algn="ctr"/>
            <a:r>
              <a:rPr lang="en-US" dirty="0" smtClean="0"/>
              <a:t>Some plots of selected performance will be presented.</a:t>
            </a:r>
            <a:endParaRPr lang="en-US" dirty="0"/>
          </a:p>
        </p:txBody>
      </p:sp>
    </p:spTree>
    <p:extLst>
      <p:ext uri="{BB962C8B-B14F-4D97-AF65-F5344CB8AC3E}">
        <p14:creationId xmlns:p14="http://schemas.microsoft.com/office/powerpoint/2010/main" val="2630268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VNIR Noise</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17</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23545990"/>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4460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18</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28393230"/>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3237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19</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84721458"/>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1732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latin typeface="Times New Roman" panose="02020603050405020304" pitchFamily="18" charset="0"/>
                <a:cs typeface="Times New Roman" panose="02020603050405020304" pitchFamily="18" charset="0"/>
              </a:rPr>
              <a:t>Introduction</a:t>
            </a:r>
          </a:p>
          <a:p>
            <a:pPr marL="346075" indent="-346075"/>
            <a:r>
              <a:rPr lang="en-US" dirty="0" smtClean="0"/>
              <a:t>ABI L1b Product Performance</a:t>
            </a:r>
            <a:endParaRPr lang="en-US" dirty="0"/>
          </a:p>
          <a:p>
            <a:pPr marL="346075" indent="-346075"/>
            <a:r>
              <a:rPr lang="en-US" dirty="0" smtClean="0"/>
              <a:t>Post-Launch Product Test (PLPT)</a:t>
            </a:r>
            <a:endParaRPr lang="en-US" dirty="0"/>
          </a:p>
          <a:p>
            <a:pPr marL="346075" indent="-346075"/>
            <a:r>
              <a:rPr lang="en-US" sz="2800" dirty="0" smtClean="0">
                <a:latin typeface="Times New Roman" panose="02020603050405020304" pitchFamily="18" charset="0"/>
                <a:cs typeface="Times New Roman" panose="02020603050405020304" pitchFamily="18" charset="0"/>
              </a:rPr>
              <a:t>Progress Since Provisional Review</a:t>
            </a:r>
            <a:endParaRPr lang="en-US" sz="2400" dirty="0">
              <a:latin typeface="Times New Roman" panose="02020603050405020304" pitchFamily="18" charset="0"/>
              <a:cs typeface="Times New Roman" panose="02020603050405020304" pitchFamily="18" charset="0"/>
            </a:endParaRPr>
          </a:p>
          <a:p>
            <a:pPr marL="346075" indent="-346075"/>
            <a:r>
              <a:rPr lang="en-US" sz="2800" dirty="0" smtClean="0">
                <a:latin typeface="Times New Roman" panose="02020603050405020304" pitchFamily="18" charset="0"/>
                <a:cs typeface="Times New Roman" panose="02020603050405020304" pitchFamily="18" charset="0"/>
              </a:rPr>
              <a:t>Assessment </a:t>
            </a:r>
            <a:r>
              <a:rPr lang="en-US" sz="2800" dirty="0">
                <a:latin typeface="Times New Roman" panose="02020603050405020304" pitchFamily="18" charset="0"/>
                <a:cs typeface="Times New Roman" panose="02020603050405020304" pitchFamily="18" charset="0"/>
              </a:rPr>
              <a:t>of </a:t>
            </a:r>
            <a:r>
              <a:rPr lang="en-US" sz="2800" dirty="0" smtClean="0">
                <a:latin typeface="Times New Roman" panose="02020603050405020304" pitchFamily="18" charset="0"/>
                <a:cs typeface="Times New Roman" panose="02020603050405020304" pitchFamily="18" charset="0"/>
              </a:rPr>
              <a:t>Maturity</a:t>
            </a:r>
          </a:p>
          <a:p>
            <a:pPr marL="346075" indent="-346075"/>
            <a:r>
              <a:rPr lang="en-US" sz="2800" dirty="0" smtClean="0">
                <a:latin typeface="Times New Roman" panose="02020603050405020304" pitchFamily="18" charset="0"/>
                <a:cs typeface="Times New Roman" panose="02020603050405020304" pitchFamily="18" charset="0"/>
              </a:rPr>
              <a:t>Summary </a:t>
            </a:r>
            <a:r>
              <a:rPr lang="en-US" sz="2800" dirty="0">
                <a:latin typeface="Times New Roman" panose="02020603050405020304" pitchFamily="18" charset="0"/>
                <a:cs typeface="Times New Roman" panose="02020603050405020304" pitchFamily="18" charset="0"/>
              </a:rPr>
              <a:t>and </a:t>
            </a:r>
            <a:r>
              <a:rPr lang="en-US" sz="2800" dirty="0" smtClean="0">
                <a:latin typeface="Times New Roman" panose="02020603050405020304" pitchFamily="18" charset="0"/>
                <a:cs typeface="Times New Roman" panose="02020603050405020304" pitchFamily="18" charset="0"/>
              </a:rPr>
              <a:t>Recommendations</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2</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088165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20</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38212825"/>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81000" y="5867400"/>
            <a:ext cx="3924300" cy="369332"/>
          </a:xfrm>
          <a:prstGeom prst="rect">
            <a:avLst/>
          </a:prstGeom>
          <a:solidFill>
            <a:srgbClr val="99FF66"/>
          </a:solidFill>
        </p:spPr>
        <p:txBody>
          <a:bodyPr wrap="square" rtlCol="0">
            <a:spAutoFit/>
          </a:bodyPr>
          <a:lstStyle/>
          <a:p>
            <a:r>
              <a:rPr lang="en-US" dirty="0" smtClean="0"/>
              <a:t>Performance vs. requirement / baseline</a:t>
            </a:r>
            <a:endParaRPr lang="en-US" dirty="0"/>
          </a:p>
        </p:txBody>
      </p:sp>
      <p:sp>
        <p:nvSpPr>
          <p:cNvPr id="9" name="TextBox 8"/>
          <p:cNvSpPr txBox="1"/>
          <p:nvPr/>
        </p:nvSpPr>
        <p:spPr>
          <a:xfrm>
            <a:off x="2302624" y="3065502"/>
            <a:ext cx="2917076" cy="369332"/>
          </a:xfrm>
          <a:prstGeom prst="rect">
            <a:avLst/>
          </a:prstGeom>
          <a:solidFill>
            <a:srgbClr val="99FF66"/>
          </a:solidFill>
        </p:spPr>
        <p:txBody>
          <a:bodyPr wrap="square" rtlCol="0">
            <a:spAutoFit/>
          </a:bodyPr>
          <a:lstStyle/>
          <a:p>
            <a:r>
              <a:rPr lang="en-US" dirty="0" smtClean="0"/>
              <a:t>Provisional vs. Full Validation</a:t>
            </a:r>
            <a:endParaRPr lang="en-US" dirty="0"/>
          </a:p>
        </p:txBody>
      </p:sp>
      <p:sp>
        <p:nvSpPr>
          <p:cNvPr id="10" name="TextBox 9"/>
          <p:cNvSpPr txBox="1"/>
          <p:nvPr/>
        </p:nvSpPr>
        <p:spPr>
          <a:xfrm>
            <a:off x="5820508" y="1714500"/>
            <a:ext cx="1940169" cy="369332"/>
          </a:xfrm>
          <a:prstGeom prst="rect">
            <a:avLst/>
          </a:prstGeom>
          <a:solidFill>
            <a:srgbClr val="99FF66"/>
          </a:solidFill>
        </p:spPr>
        <p:txBody>
          <a:bodyPr wrap="square" rtlCol="0">
            <a:spAutoFit/>
          </a:bodyPr>
          <a:lstStyle/>
          <a:p>
            <a:r>
              <a:rPr lang="en-US" dirty="0" smtClean="0"/>
              <a:t>Evaluation metrics</a:t>
            </a:r>
            <a:endParaRPr lang="en-US" dirty="0"/>
          </a:p>
        </p:txBody>
      </p:sp>
    </p:spTree>
    <p:extLst>
      <p:ext uri="{BB962C8B-B14F-4D97-AF65-F5344CB8AC3E}">
        <p14:creationId xmlns:p14="http://schemas.microsoft.com/office/powerpoint/2010/main" val="9681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21</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77318211"/>
              </p:ext>
            </p:extLst>
          </p:nvPr>
        </p:nvGraphicFramePr>
        <p:xfrm>
          <a:off x="628650" y="1371600"/>
          <a:ext cx="7886700" cy="480536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p:cNvCxnSpPr/>
          <p:nvPr/>
        </p:nvCxnSpPr>
        <p:spPr>
          <a:xfrm flipV="1">
            <a:off x="2552700" y="5676900"/>
            <a:ext cx="0" cy="500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19400" y="5676900"/>
            <a:ext cx="0" cy="500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02624" y="1905000"/>
            <a:ext cx="447917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Meet the requirement with large margin.</a:t>
            </a:r>
          </a:p>
          <a:p>
            <a:pPr marL="285750" indent="-285750">
              <a:buFont typeface="Arial" panose="020B0604020202020204" pitchFamily="34" charset="0"/>
              <a:buChar char="•"/>
            </a:pPr>
            <a:r>
              <a:rPr lang="en-US" dirty="0" smtClean="0"/>
              <a:t>Mean has been stable.</a:t>
            </a:r>
          </a:p>
          <a:p>
            <a:pPr marL="285750" indent="-285750">
              <a:buFont typeface="Arial" panose="020B0604020202020204" pitchFamily="34" charset="0"/>
              <a:buChar char="•"/>
            </a:pPr>
            <a:r>
              <a:rPr lang="en-US" dirty="0" smtClean="0"/>
              <a:t>064 Band is challenging.</a:t>
            </a:r>
            <a:endParaRPr lang="en-US" dirty="0"/>
          </a:p>
        </p:txBody>
      </p:sp>
    </p:spTree>
    <p:extLst>
      <p:ext uri="{BB962C8B-B14F-4D97-AF65-F5344CB8AC3E}">
        <p14:creationId xmlns:p14="http://schemas.microsoft.com/office/powerpoint/2010/main" val="9230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VNIR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257300"/>
            <a:ext cx="8229602" cy="5206954"/>
          </a:xfrm>
          <a:prstGeom prst="rect">
            <a:avLst/>
          </a:prstGeom>
        </p:spPr>
      </p:pic>
      <p:sp>
        <p:nvSpPr>
          <p:cNvPr id="7" name="TextBox 6"/>
          <p:cNvSpPr txBox="1"/>
          <p:nvPr/>
        </p:nvSpPr>
        <p:spPr>
          <a:xfrm>
            <a:off x="465511" y="6035936"/>
            <a:ext cx="8229602" cy="369332"/>
          </a:xfrm>
          <a:prstGeom prst="rect">
            <a:avLst/>
          </a:prstGeom>
          <a:noFill/>
        </p:spPr>
        <p:txBody>
          <a:bodyPr wrap="square" rtlCol="0">
            <a:spAutoFit/>
          </a:bodyPr>
          <a:lstStyle/>
          <a:p>
            <a:pPr algn="ctr"/>
            <a:r>
              <a:rPr lang="en-US" dirty="0" smtClean="0"/>
              <a:t>Variations, esp. jumps, are largely due to those of solar calibration time.</a:t>
            </a:r>
            <a:endParaRPr lang="en-US" dirty="0"/>
          </a:p>
        </p:txBody>
      </p:sp>
    </p:spTree>
    <p:extLst>
      <p:ext uri="{BB962C8B-B14F-4D97-AF65-F5344CB8AC3E}">
        <p14:creationId xmlns:p14="http://schemas.microsoft.com/office/powerpoint/2010/main" val="12663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2556"/>
            <a:ext cx="8229601" cy="685801"/>
          </a:xfrm>
        </p:spPr>
        <p:txBody>
          <a:bodyPr>
            <a:noAutofit/>
          </a:bodyPr>
          <a:lstStyle/>
          <a:p>
            <a:r>
              <a:rPr lang="en-US" sz="4000" dirty="0" smtClean="0"/>
              <a:t>IR </a:t>
            </a:r>
            <a:r>
              <a:rPr lang="en-US" sz="4000" dirty="0"/>
              <a:t>Noise</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23</a:t>
            </a:fld>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10149108"/>
              </p:ext>
            </p:extLst>
          </p:nvPr>
        </p:nvGraphicFramePr>
        <p:xfrm>
          <a:off x="457200" y="1371600"/>
          <a:ext cx="82296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8821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OES-16 ABI - IPM Operational Calibration Statistics - IR - Blackbody NEÎT - Channel Min, Max &amp; Mean - Band 7 (3.9 um) - 05-29-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75210"/>
            <a:ext cx="5486400" cy="5454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24</a:t>
            </a:fld>
            <a:endParaRPr lang="en-US" dirty="0"/>
          </a:p>
        </p:txBody>
      </p:sp>
      <p:cxnSp>
        <p:nvCxnSpPr>
          <p:cNvPr id="7" name="Straight Connector 6"/>
          <p:cNvCxnSpPr/>
          <p:nvPr/>
        </p:nvCxnSpPr>
        <p:spPr>
          <a:xfrm>
            <a:off x="2362200" y="44196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56388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277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VNIR Accuracy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25</a:t>
            </a:fld>
            <a:endParaRPr lang="en-US" dirty="0"/>
          </a:p>
        </p:txBody>
      </p:sp>
      <p:sp>
        <p:nvSpPr>
          <p:cNvPr id="14" name="Content Placeholder 13"/>
          <p:cNvSpPr>
            <a:spLocks noGrp="1"/>
          </p:cNvSpPr>
          <p:nvPr>
            <p:ph idx="1"/>
          </p:nvPr>
        </p:nvSpPr>
        <p:spPr/>
        <p:txBody>
          <a:bodyPr/>
          <a:lstStyle/>
          <a:p>
            <a:pPr marL="0" indent="0">
              <a:buNone/>
            </a:pPr>
            <a:endParaRPr lang="en-US" dirty="0"/>
          </a:p>
        </p:txBody>
      </p:sp>
      <p:graphicFrame>
        <p:nvGraphicFramePr>
          <p:cNvPr id="15" name="Chart 14"/>
          <p:cNvGraphicFramePr>
            <a:graphicFrameLocks/>
          </p:cNvGraphicFramePr>
          <p:nvPr>
            <p:extLst>
              <p:ext uri="{D42A27DB-BD31-4B8C-83A1-F6EECF244321}">
                <p14:modId xmlns:p14="http://schemas.microsoft.com/office/powerpoint/2010/main" val="915855214"/>
              </p:ext>
            </p:extLst>
          </p:nvPr>
        </p:nvGraphicFramePr>
        <p:xfrm>
          <a:off x="457199" y="1819274"/>
          <a:ext cx="7365207" cy="435768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4457700" y="3390900"/>
            <a:ext cx="9906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400300" y="3159918"/>
            <a:ext cx="9906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23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OES-16 ABI - Inter- and Vicarious Calibration  - GEO-LEO Reflectance Ratio - VIIRS to ABI - Bands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75" y="1164026"/>
            <a:ext cx="7331825" cy="5465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VNIR Accuracy Stability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26</a:t>
            </a:fld>
            <a:endParaRPr lang="en-US" dirty="0"/>
          </a:p>
        </p:txBody>
      </p:sp>
      <p:sp>
        <p:nvSpPr>
          <p:cNvPr id="7" name="TextBox 6"/>
          <p:cNvSpPr txBox="1"/>
          <p:nvPr/>
        </p:nvSpPr>
        <p:spPr>
          <a:xfrm>
            <a:off x="465511" y="6035936"/>
            <a:ext cx="8229602" cy="369332"/>
          </a:xfrm>
          <a:prstGeom prst="rect">
            <a:avLst/>
          </a:prstGeom>
          <a:noFill/>
        </p:spPr>
        <p:txBody>
          <a:bodyPr wrap="square" rtlCol="0">
            <a:spAutoFit/>
          </a:bodyPr>
          <a:lstStyle/>
          <a:p>
            <a:r>
              <a:rPr lang="en-US" dirty="0" smtClean="0"/>
              <a:t>Most outliers are due to GS, esp. for the 1.61</a:t>
            </a:r>
            <a:r>
              <a:rPr lang="el-GR" dirty="0" smtClean="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m and before Feb. 2018.</a:t>
            </a:r>
            <a:endParaRPr lang="en-US" dirty="0"/>
          </a:p>
        </p:txBody>
      </p:sp>
    </p:spTree>
    <p:extLst>
      <p:ext uri="{BB962C8B-B14F-4D97-AF65-F5344CB8AC3E}">
        <p14:creationId xmlns:p14="http://schemas.microsoft.com/office/powerpoint/2010/main" val="16875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815560842"/>
              </p:ext>
            </p:extLst>
          </p:nvPr>
        </p:nvGraphicFramePr>
        <p:xfrm>
          <a:off x="457200" y="1371600"/>
          <a:ext cx="8229600" cy="48053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IR Accuracy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27</a:t>
            </a:fld>
            <a:endParaRPr lang="en-US" dirty="0"/>
          </a:p>
        </p:txBody>
      </p:sp>
    </p:spTree>
    <p:extLst>
      <p:ext uri="{BB962C8B-B14F-4D97-AF65-F5344CB8AC3E}">
        <p14:creationId xmlns:p14="http://schemas.microsoft.com/office/powerpoint/2010/main" val="3864775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59" y="2759092"/>
            <a:ext cx="3410809" cy="13629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822" y="5472207"/>
            <a:ext cx="3410809" cy="13629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759" y="59851"/>
            <a:ext cx="3410809" cy="13629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759" y="1405550"/>
            <a:ext cx="3410809" cy="136296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580" y="4174685"/>
            <a:ext cx="3410809" cy="136296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0432" y="2775268"/>
            <a:ext cx="3410809" cy="136296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7800" y="4158334"/>
            <a:ext cx="3410809" cy="136296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9468" y="5490685"/>
            <a:ext cx="3410809" cy="136296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1768" y="50912"/>
            <a:ext cx="3410809" cy="136296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60432" y="1392202"/>
            <a:ext cx="3410809" cy="1362961"/>
          </a:xfrm>
          <a:prstGeom prst="rect">
            <a:avLst/>
          </a:prstGeom>
        </p:spPr>
      </p:pic>
      <p:sp>
        <p:nvSpPr>
          <p:cNvPr id="15" name="Title 1"/>
          <p:cNvSpPr>
            <a:spLocks noGrp="1"/>
          </p:cNvSpPr>
          <p:nvPr>
            <p:ph type="title"/>
          </p:nvPr>
        </p:nvSpPr>
        <p:spPr>
          <a:xfrm rot="16200000">
            <a:off x="-1857376" y="3315236"/>
            <a:ext cx="4991101" cy="685801"/>
          </a:xfrm>
        </p:spPr>
        <p:txBody>
          <a:bodyPr>
            <a:normAutofit fontScale="90000"/>
          </a:bodyPr>
          <a:lstStyle/>
          <a:p>
            <a:r>
              <a:rPr lang="en-US" dirty="0" smtClean="0"/>
              <a:t>IR Accuracy Stability</a:t>
            </a:r>
            <a:endParaRPr lang="en-US" dirty="0"/>
          </a:p>
        </p:txBody>
      </p:sp>
      <p:sp>
        <p:nvSpPr>
          <p:cNvPr id="2" name="Date Placeholder 1"/>
          <p:cNvSpPr>
            <a:spLocks noGrp="1"/>
          </p:cNvSpPr>
          <p:nvPr>
            <p:ph type="dt" sz="half" idx="10"/>
          </p:nvPr>
        </p:nvSpPr>
        <p:spPr/>
        <p:txBody>
          <a:bodyPr/>
          <a:lstStyle/>
          <a:p>
            <a:r>
              <a:rPr lang="en-US" dirty="0" smtClean="0"/>
              <a:t>6/1/2018</a:t>
            </a:r>
            <a:endParaRPr lang="en-US" dirty="0"/>
          </a:p>
        </p:txBody>
      </p:sp>
      <p:sp>
        <p:nvSpPr>
          <p:cNvPr id="3" name="Footer Placeholder 2"/>
          <p:cNvSpPr>
            <a:spLocks noGrp="1"/>
          </p:cNvSpPr>
          <p:nvPr>
            <p:ph type="ftr" sz="quarter" idx="11"/>
          </p:nvPr>
        </p:nvSpPr>
        <p:spPr/>
        <p:txBody>
          <a:bodyPr/>
          <a:lstStyle/>
          <a:p>
            <a:r>
              <a:rPr lang="en-US" dirty="0" smtClean="0"/>
              <a:t>Full Validation PS-PVR for GOES-16 ABI L1b Products</a:t>
            </a:r>
            <a:endParaRPr lang="en-US" dirty="0"/>
          </a:p>
        </p:txBody>
      </p:sp>
      <p:sp>
        <p:nvSpPr>
          <p:cNvPr id="14" name="Slide Number Placeholder 13"/>
          <p:cNvSpPr>
            <a:spLocks noGrp="1"/>
          </p:cNvSpPr>
          <p:nvPr>
            <p:ph type="sldNum" sz="quarter" idx="12"/>
          </p:nvPr>
        </p:nvSpPr>
        <p:spPr/>
        <p:txBody>
          <a:bodyPr/>
          <a:lstStyle/>
          <a:p>
            <a:fld id="{F4187418-5481-4E5B-A2F4-9A93734A0716}" type="slidenum">
              <a:rPr lang="en-US" smtClean="0"/>
              <a:t>28</a:t>
            </a:fld>
            <a:endParaRPr lang="en-US" dirty="0"/>
          </a:p>
        </p:txBody>
      </p:sp>
    </p:spTree>
    <p:extLst>
      <p:ext uri="{BB962C8B-B14F-4D97-AF65-F5344CB8AC3E}">
        <p14:creationId xmlns:p14="http://schemas.microsoft.com/office/powerpoint/2010/main" val="3755661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(I)</a:t>
            </a:r>
            <a:endParaRPr lang="en-US" dirty="0"/>
          </a:p>
        </p:txBody>
      </p:sp>
      <p:sp>
        <p:nvSpPr>
          <p:cNvPr id="3" name="Content Placeholder 2"/>
          <p:cNvSpPr>
            <a:spLocks noGrp="1"/>
          </p:cNvSpPr>
          <p:nvPr>
            <p:ph idx="1"/>
          </p:nvPr>
        </p:nvSpPr>
        <p:spPr>
          <a:xfrm>
            <a:off x="457199" y="5298281"/>
            <a:ext cx="4106092" cy="873919"/>
          </a:xfrm>
        </p:spPr>
        <p:txBody>
          <a:bodyPr numCol="1">
            <a:normAutofit fontScale="85000" lnSpcReduction="10000"/>
          </a:bodyPr>
          <a:lstStyle/>
          <a:p>
            <a:pPr marL="0" indent="0">
              <a:buNone/>
            </a:pPr>
            <a:r>
              <a:rPr lang="en-US" sz="2400" dirty="0" smtClean="0"/>
              <a:t>Many did not meet the requirement or baseline at Provisional</a:t>
            </a:r>
          </a:p>
          <a:p>
            <a:pPr lvl="1"/>
            <a:r>
              <a:rPr lang="en-US" sz="1800" dirty="0" smtClean="0"/>
              <a:t>By a lot for some bands.</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29</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636602288"/>
              </p:ext>
            </p:extLst>
          </p:nvPr>
        </p:nvGraphicFramePr>
        <p:xfrm>
          <a:off x="457199" y="1178357"/>
          <a:ext cx="8229601" cy="3850843"/>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2"/>
          <p:cNvSpPr txBox="1">
            <a:spLocks/>
          </p:cNvSpPr>
          <p:nvPr/>
        </p:nvSpPr>
        <p:spPr>
          <a:xfrm>
            <a:off x="4572000" y="5298280"/>
            <a:ext cx="4114800" cy="873919"/>
          </a:xfrm>
          <a:prstGeom prst="rect">
            <a:avLst/>
          </a:prstGeom>
        </p:spPr>
        <p:txBody>
          <a:bodyPr vert="horz" lIns="91440" tIns="45720" rIns="91440" bIns="45720" numCol="1"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t>All do now</a:t>
            </a:r>
          </a:p>
          <a:p>
            <a:pPr lvl="1"/>
            <a:r>
              <a:rPr lang="en-US" sz="1600" dirty="0" smtClean="0"/>
              <a:t>With large margin.</a:t>
            </a:r>
            <a:endParaRPr lang="en-US" sz="1600" dirty="0"/>
          </a:p>
        </p:txBody>
      </p:sp>
      <p:cxnSp>
        <p:nvCxnSpPr>
          <p:cNvPr id="11" name="Straight Arrow Connector 10"/>
          <p:cNvCxnSpPr>
            <a:stCxn id="3" idx="0"/>
          </p:cNvCxnSpPr>
          <p:nvPr/>
        </p:nvCxnSpPr>
        <p:spPr>
          <a:xfrm flipV="1">
            <a:off x="2510245" y="4457700"/>
            <a:ext cx="118655" cy="8405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0"/>
          </p:cNvCxnSpPr>
          <p:nvPr/>
        </p:nvCxnSpPr>
        <p:spPr>
          <a:xfrm flipV="1">
            <a:off x="2510245" y="4457700"/>
            <a:ext cx="2290355" cy="8405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0"/>
          </p:cNvCxnSpPr>
          <p:nvPr/>
        </p:nvCxnSpPr>
        <p:spPr>
          <a:xfrm flipV="1">
            <a:off x="2510245" y="4457700"/>
            <a:ext cx="3395255" cy="8405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0"/>
          </p:cNvCxnSpPr>
          <p:nvPr/>
        </p:nvCxnSpPr>
        <p:spPr>
          <a:xfrm flipV="1">
            <a:off x="2510245" y="4457700"/>
            <a:ext cx="5643155" cy="8405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0"/>
          </p:cNvCxnSpPr>
          <p:nvPr/>
        </p:nvCxnSpPr>
        <p:spPr>
          <a:xfrm flipH="1" flipV="1">
            <a:off x="1790701" y="4457700"/>
            <a:ext cx="4838699"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0"/>
          </p:cNvCxnSpPr>
          <p:nvPr/>
        </p:nvCxnSpPr>
        <p:spPr>
          <a:xfrm flipH="1" flipV="1">
            <a:off x="2867843" y="4494610"/>
            <a:ext cx="3761557" cy="80367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0"/>
          </p:cNvCxnSpPr>
          <p:nvPr/>
        </p:nvCxnSpPr>
        <p:spPr>
          <a:xfrm flipH="1" flipV="1">
            <a:off x="5086351" y="4494610"/>
            <a:ext cx="1543049" cy="80367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0"/>
          </p:cNvCxnSpPr>
          <p:nvPr/>
        </p:nvCxnSpPr>
        <p:spPr>
          <a:xfrm flipH="1" flipV="1">
            <a:off x="6172201" y="4457700"/>
            <a:ext cx="457199"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p:cNvCxnSpPr>
          <p:nvPr/>
        </p:nvCxnSpPr>
        <p:spPr>
          <a:xfrm flipV="1">
            <a:off x="6629400" y="4457700"/>
            <a:ext cx="1704157" cy="84058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124700" y="685800"/>
            <a:ext cx="1828800" cy="830997"/>
          </a:xfrm>
          <a:prstGeom prst="rect">
            <a:avLst/>
          </a:prstGeom>
          <a:noFill/>
        </p:spPr>
        <p:txBody>
          <a:bodyPr wrap="square" rtlCol="0">
            <a:spAutoFit/>
          </a:bodyPr>
          <a:lstStyle/>
          <a:p>
            <a:r>
              <a:rPr lang="en-US" sz="1600" dirty="0" smtClean="0"/>
              <a:t>“During Eclipse” is in the package but not presented.</a:t>
            </a:r>
            <a:endParaRPr lang="en-US" sz="1600" dirty="0"/>
          </a:p>
        </p:txBody>
      </p:sp>
    </p:spTree>
    <p:extLst>
      <p:ext uri="{BB962C8B-B14F-4D97-AF65-F5344CB8AC3E}">
        <p14:creationId xmlns:p14="http://schemas.microsoft.com/office/powerpoint/2010/main" val="18048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1+#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dirty="0"/>
              <a:t>Introduction </a:t>
            </a:r>
            <a:endParaRPr lang="en-US" dirty="0" smtClean="0"/>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Post-Launch Product Test (PLPT)</a:t>
            </a:r>
            <a:endParaRPr lang="en-US" dirty="0">
              <a:solidFill>
                <a:schemeClr val="tx1">
                  <a:lumMod val="50000"/>
                  <a:lumOff val="50000"/>
                </a:schemeClr>
              </a:solidFill>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Progress Since Provisional Review</a:t>
            </a:r>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Assessment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of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Maturity</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3</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64907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(II)</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30</a:t>
            </a:fld>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1928043268"/>
              </p:ext>
            </p:extLst>
          </p:nvPr>
        </p:nvGraphicFramePr>
        <p:xfrm>
          <a:off x="457199" y="1178357"/>
          <a:ext cx="8229601" cy="3861955"/>
        </p:xfrm>
        <a:graphic>
          <a:graphicData uri="http://schemas.openxmlformats.org/drawingml/2006/chart">
            <c:chart xmlns:c="http://schemas.openxmlformats.org/drawingml/2006/chart" xmlns:r="http://schemas.openxmlformats.org/officeDocument/2006/relationships" r:id="rId2"/>
          </a:graphicData>
        </a:graphic>
      </p:graphicFrame>
      <p:sp>
        <p:nvSpPr>
          <p:cNvPr id="21" name="Content Placeholder 2"/>
          <p:cNvSpPr>
            <a:spLocks noGrp="1"/>
          </p:cNvSpPr>
          <p:nvPr>
            <p:ph idx="1"/>
          </p:nvPr>
        </p:nvSpPr>
        <p:spPr>
          <a:xfrm>
            <a:off x="628650" y="5040312"/>
            <a:ext cx="7886700" cy="1316039"/>
          </a:xfrm>
        </p:spPr>
        <p:txBody>
          <a:bodyPr numCol="2">
            <a:normAutofit fontScale="92500" lnSpcReduction="10000"/>
          </a:bodyPr>
          <a:lstStyle/>
          <a:p>
            <a:r>
              <a:rPr lang="en-US" sz="1600" dirty="0" smtClean="0"/>
              <a:t>CWG interprets the requirement as the average error in penumbra-umbra-penumbra time interval. Therefore, only IR channel navigation can be characterized.</a:t>
            </a:r>
          </a:p>
          <a:p>
            <a:r>
              <a:rPr lang="en-US" sz="1600" dirty="0" smtClean="0"/>
              <a:t>We see up to 2x improvement from provisional to now.</a:t>
            </a:r>
          </a:p>
          <a:p>
            <a:r>
              <a:rPr lang="en-US" sz="1600" dirty="0" smtClean="0"/>
              <a:t>However, these results are still above the baseline. We see the larger-than-average navigation errors locked on the penumbral times. We recommend better Kalman filter tuning and more frequent star observations.</a:t>
            </a:r>
            <a:endParaRPr lang="en-US" sz="1200" dirty="0" smtClean="0"/>
          </a:p>
        </p:txBody>
      </p:sp>
    </p:spTree>
    <p:extLst>
      <p:ext uri="{BB962C8B-B14F-4D97-AF65-F5344CB8AC3E}">
        <p14:creationId xmlns:p14="http://schemas.microsoft.com/office/powerpoint/2010/main" val="333817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211975" y="1178357"/>
            <a:ext cx="4360025" cy="46233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452" t="10663" r="3373" b="10668"/>
          <a:stretch/>
        </p:blipFill>
        <p:spPr>
          <a:xfrm>
            <a:off x="4572000" y="1178357"/>
            <a:ext cx="4343400" cy="4623331"/>
          </a:xfrm>
          <a:prstGeom prst="rect">
            <a:avLst/>
          </a:prstGeom>
        </p:spPr>
      </p:pic>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31</a:t>
            </a:fld>
            <a:endParaRPr lang="en-US" dirty="0"/>
          </a:p>
        </p:txBody>
      </p:sp>
      <p:sp>
        <p:nvSpPr>
          <p:cNvPr id="12" name="Title 11"/>
          <p:cNvSpPr>
            <a:spLocks noGrp="1"/>
          </p:cNvSpPr>
          <p:nvPr>
            <p:ph type="title"/>
          </p:nvPr>
        </p:nvSpPr>
        <p:spPr/>
        <p:txBody>
          <a:bodyPr>
            <a:normAutofit fontScale="90000"/>
          </a:bodyPr>
          <a:lstStyle/>
          <a:p>
            <a:r>
              <a:rPr lang="en-US" dirty="0" smtClean="0"/>
              <a:t>Nav Improvement – Residual </a:t>
            </a:r>
            <a:endParaRPr lang="en-US" dirty="0"/>
          </a:p>
        </p:txBody>
      </p:sp>
      <p:sp>
        <p:nvSpPr>
          <p:cNvPr id="13" name="TextBox 12"/>
          <p:cNvSpPr txBox="1"/>
          <p:nvPr/>
        </p:nvSpPr>
        <p:spPr>
          <a:xfrm>
            <a:off x="457199" y="5943600"/>
            <a:ext cx="8229601" cy="369332"/>
          </a:xfrm>
          <a:prstGeom prst="rect">
            <a:avLst/>
          </a:prstGeom>
          <a:noFill/>
        </p:spPr>
        <p:txBody>
          <a:bodyPr wrap="square" rtlCol="0">
            <a:spAutoFit/>
          </a:bodyPr>
          <a:lstStyle/>
          <a:p>
            <a:pPr algn="ctr"/>
            <a:r>
              <a:rPr lang="en-US" dirty="0" smtClean="0"/>
              <a:t>Errors were reduced </a:t>
            </a:r>
            <a:r>
              <a:rPr lang="en-US" dirty="0"/>
              <a:t>by </a:t>
            </a:r>
            <a:r>
              <a:rPr lang="en-US" dirty="0" smtClean="0"/>
              <a:t>an order </a:t>
            </a:r>
            <a:r>
              <a:rPr lang="en-US" dirty="0"/>
              <a:t>of </a:t>
            </a:r>
            <a:r>
              <a:rPr lang="en-US" dirty="0" smtClean="0"/>
              <a:t>magnitude in a year, after halved before then.</a:t>
            </a:r>
            <a:endParaRPr lang="en-US" dirty="0"/>
          </a:p>
        </p:txBody>
      </p:sp>
    </p:spTree>
    <p:extLst>
      <p:ext uri="{BB962C8B-B14F-4D97-AF65-F5344CB8AC3E}">
        <p14:creationId xmlns:p14="http://schemas.microsoft.com/office/powerpoint/2010/main" val="2839228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32</a:t>
            </a:fld>
            <a:endParaRPr lang="en-US" dirty="0"/>
          </a:p>
        </p:txBody>
      </p:sp>
      <p:sp>
        <p:nvSpPr>
          <p:cNvPr id="12" name="Title 11"/>
          <p:cNvSpPr>
            <a:spLocks noGrp="1"/>
          </p:cNvSpPr>
          <p:nvPr>
            <p:ph type="title"/>
          </p:nvPr>
        </p:nvSpPr>
        <p:spPr/>
        <p:txBody>
          <a:bodyPr>
            <a:normAutofit fontScale="90000"/>
          </a:bodyPr>
          <a:lstStyle/>
          <a:p>
            <a:r>
              <a:rPr lang="en-US" dirty="0" smtClean="0"/>
              <a:t>Nav Improvement – STD </a:t>
            </a:r>
            <a:endParaRPr lang="en-US" dirty="0"/>
          </a:p>
        </p:txBody>
      </p:sp>
      <p:sp>
        <p:nvSpPr>
          <p:cNvPr id="13" name="TextBox 12"/>
          <p:cNvSpPr txBox="1"/>
          <p:nvPr/>
        </p:nvSpPr>
        <p:spPr>
          <a:xfrm>
            <a:off x="457199" y="5943600"/>
            <a:ext cx="8229601" cy="369332"/>
          </a:xfrm>
          <a:prstGeom prst="rect">
            <a:avLst/>
          </a:prstGeom>
          <a:noFill/>
        </p:spPr>
        <p:txBody>
          <a:bodyPr wrap="square" rtlCol="0">
            <a:spAutoFit/>
          </a:bodyPr>
          <a:lstStyle/>
          <a:p>
            <a:pPr algn="ctr"/>
            <a:r>
              <a:rPr lang="en-US" dirty="0" smtClean="0"/>
              <a:t>STD were reduced to 1/3. Total Error = Residual + 3*STD</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178357"/>
            <a:ext cx="4305300" cy="46233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78357"/>
            <a:ext cx="4343400" cy="4623330"/>
          </a:xfrm>
          <a:prstGeom prst="rect">
            <a:avLst/>
          </a:prstGeom>
        </p:spPr>
      </p:pic>
    </p:spTree>
    <p:extLst>
      <p:ext uri="{BB962C8B-B14F-4D97-AF65-F5344CB8AC3E}">
        <p14:creationId xmlns:p14="http://schemas.microsoft.com/office/powerpoint/2010/main" val="3735726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(CCR)</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33</a:t>
            </a:fld>
            <a:endParaRPr lang="en-US" dirty="0"/>
          </a:p>
        </p:txBody>
      </p:sp>
      <p:sp>
        <p:nvSpPr>
          <p:cNvPr id="19" name="TextBox 1"/>
          <p:cNvSpPr txBox="1"/>
          <p:nvPr/>
        </p:nvSpPr>
        <p:spPr>
          <a:xfrm rot="10800000">
            <a:off x="1143000" y="328727"/>
            <a:ext cx="228619" cy="1699260"/>
          </a:xfrm>
          <a:prstGeom prst="rect">
            <a:avLst/>
          </a:prstGeom>
        </p:spPr>
        <p:txBody>
          <a:bodyPr vert="eaVert"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lang="en-US" sz="1000" dirty="0"/>
          </a:p>
        </p:txBody>
      </p:sp>
      <p:graphicFrame>
        <p:nvGraphicFramePr>
          <p:cNvPr id="11" name="Chart 10"/>
          <p:cNvGraphicFramePr>
            <a:graphicFrameLocks/>
          </p:cNvGraphicFramePr>
          <p:nvPr>
            <p:extLst>
              <p:ext uri="{D42A27DB-BD31-4B8C-83A1-F6EECF244321}">
                <p14:modId xmlns:p14="http://schemas.microsoft.com/office/powerpoint/2010/main" val="2643040654"/>
              </p:ext>
            </p:extLst>
          </p:nvPr>
        </p:nvGraphicFramePr>
        <p:xfrm>
          <a:off x="457200" y="1178357"/>
          <a:ext cx="8229600" cy="404134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897775" y="5372100"/>
            <a:ext cx="7331825" cy="369332"/>
          </a:xfrm>
          <a:prstGeom prst="rect">
            <a:avLst/>
          </a:prstGeom>
          <a:noFill/>
        </p:spPr>
        <p:txBody>
          <a:bodyPr wrap="square" rtlCol="0">
            <a:spAutoFit/>
          </a:bodyPr>
          <a:lstStyle/>
          <a:p>
            <a:pPr algn="ctr"/>
            <a:r>
              <a:rPr lang="en-US" dirty="0" smtClean="0"/>
              <a:t>Improved since Provisional …</a:t>
            </a:r>
            <a:endParaRPr lang="en-US" dirty="0"/>
          </a:p>
        </p:txBody>
      </p:sp>
    </p:spTree>
    <p:extLst>
      <p:ext uri="{BB962C8B-B14F-4D97-AF65-F5344CB8AC3E}">
        <p14:creationId xmlns:p14="http://schemas.microsoft.com/office/powerpoint/2010/main" val="4252706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(CCR)</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34</a:t>
            </a:fld>
            <a:endParaRPr lang="en-US" dirty="0"/>
          </a:p>
        </p:txBody>
      </p:sp>
      <p:sp>
        <p:nvSpPr>
          <p:cNvPr id="19" name="TextBox 1"/>
          <p:cNvSpPr txBox="1"/>
          <p:nvPr/>
        </p:nvSpPr>
        <p:spPr>
          <a:xfrm rot="10800000">
            <a:off x="1143000" y="328727"/>
            <a:ext cx="228619" cy="1699260"/>
          </a:xfrm>
          <a:prstGeom prst="rect">
            <a:avLst/>
          </a:prstGeom>
        </p:spPr>
        <p:txBody>
          <a:bodyPr vert="eaVert"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lang="en-US" sz="1000" dirty="0"/>
          </a:p>
        </p:txBody>
      </p:sp>
      <p:graphicFrame>
        <p:nvGraphicFramePr>
          <p:cNvPr id="10" name="Chart 9"/>
          <p:cNvGraphicFramePr>
            <a:graphicFrameLocks/>
          </p:cNvGraphicFramePr>
          <p:nvPr>
            <p:extLst>
              <p:ext uri="{D42A27DB-BD31-4B8C-83A1-F6EECF244321}">
                <p14:modId xmlns:p14="http://schemas.microsoft.com/office/powerpoint/2010/main" val="1087974431"/>
              </p:ext>
            </p:extLst>
          </p:nvPr>
        </p:nvGraphicFramePr>
        <p:xfrm>
          <a:off x="457198" y="1178357"/>
          <a:ext cx="8229601" cy="407944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897775" y="5372100"/>
            <a:ext cx="7331825" cy="369332"/>
          </a:xfrm>
          <a:prstGeom prst="rect">
            <a:avLst/>
          </a:prstGeom>
          <a:noFill/>
        </p:spPr>
        <p:txBody>
          <a:bodyPr wrap="square" rtlCol="0">
            <a:spAutoFit/>
          </a:bodyPr>
          <a:lstStyle/>
          <a:p>
            <a:pPr algn="ctr"/>
            <a:r>
              <a:rPr lang="en-US" dirty="0" smtClean="0"/>
              <a:t>… and better than required, but some not as good as expected.</a:t>
            </a:r>
            <a:endParaRPr lang="en-US" dirty="0"/>
          </a:p>
        </p:txBody>
      </p:sp>
      <p:cxnSp>
        <p:nvCxnSpPr>
          <p:cNvPr id="12" name="Straight Arrow Connector 11"/>
          <p:cNvCxnSpPr>
            <a:stCxn id="8" idx="0"/>
          </p:cNvCxnSpPr>
          <p:nvPr/>
        </p:nvCxnSpPr>
        <p:spPr>
          <a:xfrm flipH="1" flipV="1">
            <a:off x="1524000" y="4724400"/>
            <a:ext cx="3039688" cy="6477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4563688" y="4724400"/>
            <a:ext cx="2408612" cy="6477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760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87" y="5257800"/>
            <a:ext cx="8853008" cy="1153538"/>
          </a:xfrm>
        </p:spPr>
        <p:txBody>
          <a:bodyPr>
            <a:normAutofit fontScale="85000" lnSpcReduction="10000"/>
          </a:bodyPr>
          <a:lstStyle/>
          <a:p>
            <a:pPr>
              <a:buNone/>
            </a:pPr>
            <a:r>
              <a:rPr lang="en-US" dirty="0"/>
              <a:t>	</a:t>
            </a:r>
            <a:r>
              <a:rPr lang="en-US" dirty="0" smtClean="0"/>
              <a:t>CCR for channel pairs in the same FPA (left panel) is better than those in different FPA (middle and right plots). That points to the Kalman filter as one of the focus points of the navigation.</a:t>
            </a:r>
            <a:endParaRPr lang="en-US" dirty="0"/>
          </a:p>
          <a:p>
            <a:pPr>
              <a:buNone/>
            </a:pPr>
            <a:endParaRPr lang="en-US" dirty="0"/>
          </a:p>
          <a:p>
            <a:pPr>
              <a:buNone/>
            </a:pPr>
            <a:endParaRPr lang="en-US" dirty="0" smtClean="0"/>
          </a:p>
          <a:p>
            <a:pPr>
              <a:buNone/>
            </a:pPr>
            <a:endParaRPr lang="en-US" dirty="0" smtClean="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35</a:t>
            </a:fld>
            <a:endParaRPr lang="en-US" dirty="0"/>
          </a:p>
        </p:txBody>
      </p:sp>
      <p:sp>
        <p:nvSpPr>
          <p:cNvPr id="8" name="Title 7"/>
          <p:cNvSpPr>
            <a:spLocks noGrp="1"/>
          </p:cNvSpPr>
          <p:nvPr>
            <p:ph type="title"/>
          </p:nvPr>
        </p:nvSpPr>
        <p:spPr/>
        <p:txBody>
          <a:bodyPr>
            <a:normAutofit fontScale="90000"/>
          </a:bodyPr>
          <a:lstStyle/>
          <a:p>
            <a:r>
              <a:rPr lang="en-US" dirty="0" smtClean="0"/>
              <a:t>r-CCR Improvement</a:t>
            </a:r>
            <a:endParaRPr lang="en-US" dirty="0"/>
          </a:p>
        </p:txBody>
      </p:sp>
      <p:sp>
        <p:nvSpPr>
          <p:cNvPr id="12" name="TextBox 11"/>
          <p:cNvSpPr txBox="1"/>
          <p:nvPr/>
        </p:nvSpPr>
        <p:spPr>
          <a:xfrm>
            <a:off x="6858000" y="550723"/>
            <a:ext cx="2286000" cy="584775"/>
          </a:xfrm>
          <a:prstGeom prst="rect">
            <a:avLst/>
          </a:prstGeom>
          <a:noFill/>
        </p:spPr>
        <p:txBody>
          <a:bodyPr wrap="square" rtlCol="0">
            <a:spAutoFit/>
          </a:bodyPr>
          <a:lstStyle/>
          <a:p>
            <a:r>
              <a:rPr lang="en-US" sz="1600" dirty="0" smtClean="0"/>
              <a:t>r-CCR STD in the package is not presented.</a:t>
            </a:r>
            <a:endParaRPr lang="en-US"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72" y="1178357"/>
            <a:ext cx="3023676" cy="407944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259" y="1176677"/>
            <a:ext cx="2865241" cy="408112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411" y="922933"/>
            <a:ext cx="2940672" cy="4334866"/>
          </a:xfrm>
          <a:prstGeom prst="rect">
            <a:avLst/>
          </a:prstGeom>
        </p:spPr>
      </p:pic>
    </p:spTree>
    <p:extLst>
      <p:ext uri="{BB962C8B-B14F-4D97-AF65-F5344CB8AC3E}">
        <p14:creationId xmlns:p14="http://schemas.microsoft.com/office/powerpoint/2010/main" val="232845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87362"/>
          </a:xfrm>
        </p:spPr>
        <p:txBody>
          <a:bodyPr>
            <a:noAutofit/>
          </a:bodyPr>
          <a:lstStyle/>
          <a:p>
            <a:r>
              <a:rPr lang="en-US" sz="2400" b="1" dirty="0" smtClean="0"/>
              <a:t>Daily r-CCR STD, May 3, 2017 to April 30, 2018</a:t>
            </a:r>
            <a:endParaRPr lang="en-US" sz="2400" b="1" dirty="0"/>
          </a:p>
        </p:txBody>
      </p:sp>
      <p:sp>
        <p:nvSpPr>
          <p:cNvPr id="3" name="Content Placeholder 2"/>
          <p:cNvSpPr>
            <a:spLocks noGrp="1"/>
          </p:cNvSpPr>
          <p:nvPr>
            <p:ph idx="1"/>
          </p:nvPr>
        </p:nvSpPr>
        <p:spPr>
          <a:xfrm>
            <a:off x="0" y="4724400"/>
            <a:ext cx="9144000" cy="2362201"/>
          </a:xfrm>
        </p:spPr>
        <p:txBody>
          <a:bodyPr>
            <a:normAutofit fontScale="47500" lnSpcReduction="20000"/>
          </a:bodyPr>
          <a:lstStyle/>
          <a:p>
            <a:pPr>
              <a:buNone/>
            </a:pPr>
            <a:r>
              <a:rPr lang="en-US" dirty="0"/>
              <a:t>	</a:t>
            </a:r>
            <a:r>
              <a:rPr lang="en-US" b="1" dirty="0"/>
              <a:t>Legend:</a:t>
            </a:r>
            <a:r>
              <a:rPr lang="en-US" dirty="0"/>
              <a:t> ABI daily-averaged </a:t>
            </a:r>
            <a:r>
              <a:rPr lang="en-US" dirty="0" smtClean="0"/>
              <a:t>vector Channel-to-Channel </a:t>
            </a:r>
            <a:r>
              <a:rPr lang="en-US" dirty="0"/>
              <a:t>Registration </a:t>
            </a:r>
            <a:r>
              <a:rPr lang="en-US" dirty="0" smtClean="0"/>
              <a:t>(CCR</a:t>
            </a:r>
            <a:r>
              <a:rPr lang="en-US" dirty="0"/>
              <a:t>) </a:t>
            </a:r>
            <a:r>
              <a:rPr lang="en-US" dirty="0" smtClean="0"/>
              <a:t>error STDs </a:t>
            </a:r>
            <a:r>
              <a:rPr lang="en-US" dirty="0"/>
              <a:t>are </a:t>
            </a:r>
            <a:r>
              <a:rPr lang="en-US" dirty="0" smtClean="0"/>
              <a:t>plotted. </a:t>
            </a:r>
            <a:r>
              <a:rPr lang="en-US" dirty="0"/>
              <a:t>Time is UTC. No VNIR residuals during nighttime. Uninterrupted data stream is joined by lines. Empty spaces are data gaps</a:t>
            </a:r>
            <a:r>
              <a:rPr lang="en-US" dirty="0" smtClean="0"/>
              <a:t>. </a:t>
            </a:r>
          </a:p>
          <a:p>
            <a:pPr>
              <a:buNone/>
            </a:pPr>
            <a:r>
              <a:rPr lang="en-US" dirty="0"/>
              <a:t>	</a:t>
            </a:r>
            <a:r>
              <a:rPr lang="en-US" b="1" dirty="0" smtClean="0"/>
              <a:t>LEFT plot </a:t>
            </a:r>
            <a:r>
              <a:rPr lang="en-US" dirty="0" smtClean="0"/>
              <a:t>shows CCR STD for within-FPA channel pairs, </a:t>
            </a:r>
            <a:r>
              <a:rPr lang="en-US" dirty="0" smtClean="0">
                <a:solidFill>
                  <a:srgbClr val="FF0000"/>
                </a:solidFill>
              </a:rPr>
              <a:t>Red color</a:t>
            </a:r>
            <a:r>
              <a:rPr lang="en-US" dirty="0" smtClean="0"/>
              <a:t> for the channel pairs from LWIR, </a:t>
            </a:r>
            <a:r>
              <a:rPr lang="en-US" dirty="0" smtClean="0">
                <a:solidFill>
                  <a:srgbClr val="00B050"/>
                </a:solidFill>
              </a:rPr>
              <a:t>green</a:t>
            </a:r>
            <a:r>
              <a:rPr lang="en-US" dirty="0" smtClean="0"/>
              <a:t> for MWIR, and </a:t>
            </a:r>
            <a:r>
              <a:rPr lang="en-US" dirty="0" smtClean="0">
                <a:solidFill>
                  <a:srgbClr val="0070C0"/>
                </a:solidFill>
              </a:rPr>
              <a:t>blue</a:t>
            </a:r>
            <a:r>
              <a:rPr lang="en-US" dirty="0" smtClean="0"/>
              <a:t> for VNIR. They alternate with black in order to distinguish neighboring plots.</a:t>
            </a:r>
          </a:p>
          <a:p>
            <a:pPr>
              <a:buNone/>
            </a:pPr>
            <a:r>
              <a:rPr lang="en-US" dirty="0"/>
              <a:t>	</a:t>
            </a:r>
            <a:r>
              <a:rPr lang="en-US" b="1" dirty="0" smtClean="0"/>
              <a:t>MIDDLE plot </a:t>
            </a:r>
            <a:r>
              <a:rPr lang="en-US" dirty="0" smtClean="0"/>
              <a:t>shows the same for the channel pairs including MWIR window channels 7 and 11. </a:t>
            </a:r>
            <a:r>
              <a:rPr lang="en-US" dirty="0">
                <a:solidFill>
                  <a:srgbClr val="FF0000"/>
                </a:solidFill>
              </a:rPr>
              <a:t>Red color</a:t>
            </a:r>
            <a:r>
              <a:rPr lang="en-US" dirty="0"/>
              <a:t> for the channel pairs from LWIR, and </a:t>
            </a:r>
            <a:r>
              <a:rPr lang="en-US" dirty="0">
                <a:solidFill>
                  <a:srgbClr val="0070C0"/>
                </a:solidFill>
              </a:rPr>
              <a:t>blue</a:t>
            </a:r>
            <a:r>
              <a:rPr lang="en-US" dirty="0"/>
              <a:t> for VNIR. They alternate with black in order to distinguish neighboring plots</a:t>
            </a:r>
            <a:r>
              <a:rPr lang="en-US" dirty="0" smtClean="0"/>
              <a:t>.</a:t>
            </a:r>
          </a:p>
          <a:p>
            <a:pPr>
              <a:buNone/>
            </a:pPr>
            <a:r>
              <a:rPr lang="en-US" dirty="0"/>
              <a:t>	</a:t>
            </a:r>
            <a:r>
              <a:rPr lang="en-US" b="1" dirty="0" smtClean="0"/>
              <a:t>RIGHT plot </a:t>
            </a:r>
            <a:r>
              <a:rPr lang="en-US" dirty="0" smtClean="0"/>
              <a:t>shows the same for VNIR-LWIR pairs of channels. </a:t>
            </a:r>
            <a:r>
              <a:rPr lang="en-US" dirty="0">
                <a:solidFill>
                  <a:srgbClr val="FF0000"/>
                </a:solidFill>
              </a:rPr>
              <a:t>Red color</a:t>
            </a:r>
            <a:r>
              <a:rPr lang="en-US" dirty="0"/>
              <a:t> alternates with black in order to distinguish neighboring plots</a:t>
            </a:r>
            <a:r>
              <a:rPr lang="en-US" dirty="0" smtClean="0"/>
              <a:t>.</a:t>
            </a:r>
            <a:endParaRPr lang="en-US" dirty="0"/>
          </a:p>
          <a:p>
            <a:pPr>
              <a:buNone/>
            </a:pPr>
            <a:r>
              <a:rPr lang="en-US" dirty="0"/>
              <a:t>	</a:t>
            </a:r>
            <a:r>
              <a:rPr lang="en-US" b="1" dirty="0"/>
              <a:t>Discussion:</a:t>
            </a:r>
            <a:r>
              <a:rPr lang="en-US" dirty="0"/>
              <a:t> </a:t>
            </a:r>
            <a:r>
              <a:rPr lang="en-US" dirty="0" smtClean="0"/>
              <a:t>CCR vector error STD shows less navigation problems for within-FPA pairs of channels (left plot) in comparison with the channel pairs from different FPAs (middle and right plots). That again shows the Kalman filter being one of the focus points of the navigation.</a:t>
            </a:r>
            <a:endParaRPr lang="en-US" dirty="0"/>
          </a:p>
          <a:p>
            <a:pPr>
              <a:buNone/>
            </a:pPr>
            <a:endParaRPr lang="en-US" dirty="0"/>
          </a:p>
          <a:p>
            <a:pPr>
              <a:buNone/>
            </a:pPr>
            <a:endParaRPr lang="en-US" dirty="0" smtClean="0"/>
          </a:p>
          <a:p>
            <a:pPr>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2" y="1198361"/>
            <a:ext cx="2971800" cy="34364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345" y="1163098"/>
            <a:ext cx="2956334" cy="34364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126" y="1172063"/>
            <a:ext cx="3113874" cy="3436469"/>
          </a:xfrm>
          <a:prstGeom prst="rect">
            <a:avLst/>
          </a:prstGeom>
        </p:spPr>
      </p:pic>
      <p:sp>
        <p:nvSpPr>
          <p:cNvPr id="7" name="TextBox 6"/>
          <p:cNvSpPr txBox="1"/>
          <p:nvPr/>
        </p:nvSpPr>
        <p:spPr>
          <a:xfrm>
            <a:off x="1193563" y="829029"/>
            <a:ext cx="775212" cy="369332"/>
          </a:xfrm>
          <a:prstGeom prst="rect">
            <a:avLst/>
          </a:prstGeom>
          <a:noFill/>
        </p:spPr>
        <p:txBody>
          <a:bodyPr wrap="none" rtlCol="0">
            <a:spAutoFit/>
          </a:bodyPr>
          <a:lstStyle/>
          <a:p>
            <a:r>
              <a:rPr lang="en-US" dirty="0" smtClean="0"/>
              <a:t>In-FPA</a:t>
            </a:r>
            <a:endParaRPr lang="en-US" dirty="0"/>
          </a:p>
        </p:txBody>
      </p:sp>
      <p:sp>
        <p:nvSpPr>
          <p:cNvPr id="8" name="TextBox 7"/>
          <p:cNvSpPr txBox="1"/>
          <p:nvPr/>
        </p:nvSpPr>
        <p:spPr>
          <a:xfrm>
            <a:off x="3473205" y="802731"/>
            <a:ext cx="2197589" cy="369332"/>
          </a:xfrm>
          <a:prstGeom prst="rect">
            <a:avLst/>
          </a:prstGeom>
          <a:noFill/>
        </p:spPr>
        <p:txBody>
          <a:bodyPr wrap="none" rtlCol="0">
            <a:spAutoFit/>
          </a:bodyPr>
          <a:lstStyle/>
          <a:p>
            <a:r>
              <a:rPr lang="en-US" dirty="0" smtClean="0"/>
              <a:t>MWIR - VNIR &amp; LWIR</a:t>
            </a:r>
            <a:endParaRPr lang="en-US" dirty="0"/>
          </a:p>
        </p:txBody>
      </p:sp>
      <p:sp>
        <p:nvSpPr>
          <p:cNvPr id="9" name="TextBox 8"/>
          <p:cNvSpPr txBox="1"/>
          <p:nvPr/>
        </p:nvSpPr>
        <p:spPr>
          <a:xfrm>
            <a:off x="6938712" y="829029"/>
            <a:ext cx="1296702" cy="369332"/>
          </a:xfrm>
          <a:prstGeom prst="rect">
            <a:avLst/>
          </a:prstGeom>
          <a:noFill/>
        </p:spPr>
        <p:txBody>
          <a:bodyPr wrap="none" rtlCol="0">
            <a:spAutoFit/>
          </a:bodyPr>
          <a:lstStyle/>
          <a:p>
            <a:r>
              <a:rPr lang="en-US" dirty="0" smtClean="0"/>
              <a:t>VNIR - LWIR</a:t>
            </a:r>
            <a:endParaRPr lang="en-US" dirty="0"/>
          </a:p>
        </p:txBody>
      </p:sp>
    </p:spTree>
    <p:extLst>
      <p:ext uri="{BB962C8B-B14F-4D97-AF65-F5344CB8AC3E}">
        <p14:creationId xmlns:p14="http://schemas.microsoft.com/office/powerpoint/2010/main" val="1172772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(FFR)</a:t>
            </a:r>
            <a:endParaRPr lang="en-US" dirty="0"/>
          </a:p>
        </p:txBody>
      </p:sp>
      <p:sp>
        <p:nvSpPr>
          <p:cNvPr id="3" name="Content Placeholder 2"/>
          <p:cNvSpPr>
            <a:spLocks noGrp="1"/>
          </p:cNvSpPr>
          <p:nvPr>
            <p:ph idx="1"/>
          </p:nvPr>
        </p:nvSpPr>
        <p:spPr>
          <a:xfrm>
            <a:off x="628650" y="5486400"/>
            <a:ext cx="7886700" cy="696686"/>
          </a:xfrm>
        </p:spPr>
        <p:txBody>
          <a:bodyPr numCol="2">
            <a:normAutofit fontScale="70000" lnSpcReduction="20000"/>
          </a:bodyPr>
          <a:lstStyle/>
          <a:p>
            <a:r>
              <a:rPr lang="en-US" sz="2000" dirty="0" smtClean="0"/>
              <a:t>For the window channels only. </a:t>
            </a:r>
          </a:p>
          <a:p>
            <a:r>
              <a:rPr lang="en-US" sz="2000" dirty="0" smtClean="0"/>
              <a:t>Sounding channels should show FFR similar to the window channels on the same FPA.</a:t>
            </a:r>
            <a:endParaRPr lang="en-US" sz="1600" dirty="0" smtClean="0"/>
          </a:p>
          <a:p>
            <a:r>
              <a:rPr lang="en-US" sz="2000" dirty="0" smtClean="0"/>
              <a:t>Better than requirements and baseline since provisional.</a:t>
            </a:r>
          </a:p>
          <a:p>
            <a:pPr lvl="1"/>
            <a:r>
              <a:rPr lang="en-US" sz="1600" dirty="0" smtClean="0"/>
              <a:t>Still, notable improvement in last year.</a:t>
            </a:r>
            <a:endParaRPr lang="en-US" sz="16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37</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1975197071"/>
              </p:ext>
            </p:extLst>
          </p:nvPr>
        </p:nvGraphicFramePr>
        <p:xfrm>
          <a:off x="457200" y="1178357"/>
          <a:ext cx="8229600" cy="4041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5565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87" y="5688730"/>
            <a:ext cx="8853008" cy="722607"/>
          </a:xfrm>
        </p:spPr>
        <p:txBody>
          <a:bodyPr>
            <a:normAutofit fontScale="92500" lnSpcReduction="20000"/>
          </a:bodyPr>
          <a:lstStyle/>
          <a:p>
            <a:pPr marL="0" indent="0" algn="ctr">
              <a:buNone/>
            </a:pPr>
            <a:r>
              <a:rPr lang="en-US" dirty="0" smtClean="0"/>
              <a:t>Daily </a:t>
            </a:r>
            <a:r>
              <a:rPr lang="en-US" dirty="0"/>
              <a:t>FFRs are very close to zero, as expected. Daily absolute FFRs did normalize during first couple months of the period</a:t>
            </a:r>
            <a:r>
              <a:rPr lang="en-US" dirty="0" smtClean="0"/>
              <a:t>.</a:t>
            </a:r>
            <a:endParaRPr lang="en-US" dirty="0"/>
          </a:p>
          <a:p>
            <a:pPr>
              <a:buNone/>
            </a:pPr>
            <a:endParaRPr lang="en-US" dirty="0" smtClean="0"/>
          </a:p>
          <a:p>
            <a:pPr>
              <a:buNone/>
            </a:pPr>
            <a:endParaRPr lang="en-US" dirty="0" smtClean="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38</a:t>
            </a:fld>
            <a:endParaRPr lang="en-US" dirty="0"/>
          </a:p>
        </p:txBody>
      </p:sp>
      <p:sp>
        <p:nvSpPr>
          <p:cNvPr id="8" name="Title 7"/>
          <p:cNvSpPr>
            <a:spLocks noGrp="1"/>
          </p:cNvSpPr>
          <p:nvPr>
            <p:ph type="title"/>
          </p:nvPr>
        </p:nvSpPr>
        <p:spPr/>
        <p:txBody>
          <a:bodyPr>
            <a:normAutofit fontScale="90000"/>
          </a:bodyPr>
          <a:lstStyle/>
          <a:p>
            <a:r>
              <a:rPr lang="en-US" dirty="0" smtClean="0"/>
              <a:t>FFR Improvement</a:t>
            </a:r>
            <a:endParaRPr lang="en-US" dirty="0"/>
          </a:p>
        </p:txBody>
      </p:sp>
      <p:sp>
        <p:nvSpPr>
          <p:cNvPr id="12" name="TextBox 11"/>
          <p:cNvSpPr txBox="1"/>
          <p:nvPr/>
        </p:nvSpPr>
        <p:spPr>
          <a:xfrm>
            <a:off x="6858000" y="550723"/>
            <a:ext cx="2286000" cy="584775"/>
          </a:xfrm>
          <a:prstGeom prst="rect">
            <a:avLst/>
          </a:prstGeom>
          <a:noFill/>
        </p:spPr>
        <p:txBody>
          <a:bodyPr wrap="square" rtlCol="0">
            <a:spAutoFit/>
          </a:bodyPr>
          <a:lstStyle/>
          <a:p>
            <a:r>
              <a:rPr lang="en-US" sz="1600" dirty="0" smtClean="0"/>
              <a:t>FFR STD in the package is not presented.</a:t>
            </a:r>
            <a:endParaRPr lang="en-US" sz="16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135498"/>
            <a:ext cx="4247176" cy="455323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488" y="1135498"/>
            <a:ext cx="4338607" cy="4553233"/>
          </a:xfrm>
          <a:prstGeom prst="rect">
            <a:avLst/>
          </a:prstGeom>
        </p:spPr>
      </p:pic>
    </p:spTree>
    <p:extLst>
      <p:ext uri="{BB962C8B-B14F-4D97-AF65-F5344CB8AC3E}">
        <p14:creationId xmlns:p14="http://schemas.microsoft.com/office/powerpoint/2010/main" val="2466039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87362"/>
          </a:xfrm>
        </p:spPr>
        <p:txBody>
          <a:bodyPr>
            <a:noAutofit/>
          </a:bodyPr>
          <a:lstStyle/>
          <a:p>
            <a:r>
              <a:rPr lang="en-US" sz="3200" b="1" dirty="0" smtClean="0"/>
              <a:t>Daily FFR STD  – May 3 2017 to April 30, 2018</a:t>
            </a:r>
            <a:endParaRPr lang="en-US" sz="3200" b="1" dirty="0"/>
          </a:p>
        </p:txBody>
      </p:sp>
      <p:sp>
        <p:nvSpPr>
          <p:cNvPr id="3" name="Content Placeholder 2"/>
          <p:cNvSpPr>
            <a:spLocks noGrp="1"/>
          </p:cNvSpPr>
          <p:nvPr>
            <p:ph idx="1"/>
          </p:nvPr>
        </p:nvSpPr>
        <p:spPr>
          <a:xfrm>
            <a:off x="0" y="5334000"/>
            <a:ext cx="8991600" cy="1524000"/>
          </a:xfrm>
        </p:spPr>
        <p:txBody>
          <a:bodyPr>
            <a:normAutofit fontScale="77500" lnSpcReduction="20000"/>
          </a:bodyPr>
          <a:lstStyle/>
          <a:p>
            <a:pPr>
              <a:buNone/>
            </a:pPr>
            <a:r>
              <a:rPr lang="en-US" dirty="0" smtClean="0"/>
              <a:t>	</a:t>
            </a:r>
            <a:r>
              <a:rPr lang="en-US" b="1" dirty="0" smtClean="0"/>
              <a:t>Legend:</a:t>
            </a:r>
            <a:r>
              <a:rPr lang="en-US" dirty="0" smtClean="0"/>
              <a:t> ABI daily-average FFR STD are plotted.  Time is UTC. No VNIR residuals during nighttime. Uninterrupted data stream is joined by lines. Empty spaces are data gaps.</a:t>
            </a:r>
          </a:p>
          <a:p>
            <a:pPr>
              <a:buNone/>
            </a:pPr>
            <a:r>
              <a:rPr lang="en-US" dirty="0" smtClean="0"/>
              <a:t>	</a:t>
            </a:r>
            <a:r>
              <a:rPr lang="en-US" b="1" dirty="0" smtClean="0"/>
              <a:t>Discussion:</a:t>
            </a:r>
            <a:r>
              <a:rPr lang="en-US" dirty="0" smtClean="0"/>
              <a:t> FFR STD shows more dynamics during the period, decreasing by the order of magnitude. That reflects better stability of ABI navigation.</a:t>
            </a:r>
          </a:p>
          <a:p>
            <a:pPr>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30378"/>
            <a:ext cx="4267200" cy="45813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99447"/>
            <a:ext cx="4419600" cy="4626634"/>
          </a:xfrm>
          <a:prstGeom prst="rect">
            <a:avLst/>
          </a:prstGeom>
        </p:spPr>
      </p:pic>
      <p:sp>
        <p:nvSpPr>
          <p:cNvPr id="6" name="Date Placeholder 5"/>
          <p:cNvSpPr>
            <a:spLocks noGrp="1"/>
          </p:cNvSpPr>
          <p:nvPr>
            <p:ph type="dt" sz="half" idx="10"/>
          </p:nvPr>
        </p:nvSpPr>
        <p:spPr/>
        <p:txBody>
          <a:bodyPr/>
          <a:lstStyle/>
          <a:p>
            <a:r>
              <a:rPr lang="en-US" dirty="0" smtClean="0"/>
              <a:t>6/1/2018</a:t>
            </a:r>
            <a:endParaRPr lang="en-US" dirty="0"/>
          </a:p>
        </p:txBody>
      </p:sp>
      <p:sp>
        <p:nvSpPr>
          <p:cNvPr id="7" name="Footer Placeholder 6"/>
          <p:cNvSpPr>
            <a:spLocks noGrp="1"/>
          </p:cNvSpPr>
          <p:nvPr>
            <p:ph type="ftr" sz="quarter" idx="11"/>
          </p:nvPr>
        </p:nvSpPr>
        <p:spPr/>
        <p:txBody>
          <a:bodyPr/>
          <a:lstStyle/>
          <a:p>
            <a:r>
              <a:rPr lang="en-US" dirty="0" smtClean="0"/>
              <a:t>Full Validation PS-PVR for GOES-16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39</a:t>
            </a:fld>
            <a:endParaRPr lang="en-US" dirty="0"/>
          </a:p>
        </p:txBody>
      </p:sp>
    </p:spTree>
    <p:extLst>
      <p:ext uri="{BB962C8B-B14F-4D97-AF65-F5344CB8AC3E}">
        <p14:creationId xmlns:p14="http://schemas.microsoft.com/office/powerpoint/2010/main" val="999725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panose="02020603050405020304" pitchFamily="18" charset="0"/>
                <a:cs typeface="Times New Roman" panose="02020603050405020304" pitchFamily="18" charset="0"/>
              </a:rPr>
              <a:t>Mission Requirements …</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1624260"/>
            <a:ext cx="5848350" cy="3023939"/>
          </a:xfrm>
        </p:spPr>
        <p:txBody>
          <a:bodyPr>
            <a:normAutofit fontScale="92500" lnSpcReduction="20000"/>
          </a:bodyPr>
          <a:lstStyle/>
          <a:p>
            <a:r>
              <a:rPr lang="en-US" sz="2400" dirty="0" smtClean="0">
                <a:latin typeface="Times New Roman" panose="02020603050405020304" pitchFamily="18" charset="0"/>
                <a:cs typeface="Times New Roman" panose="02020603050405020304" pitchFamily="18" charset="0"/>
              </a:rPr>
              <a:t>Compared to Imager, ABI must provide …</a:t>
            </a:r>
          </a:p>
          <a:p>
            <a:pPr lvl="1"/>
            <a:r>
              <a:rPr lang="en-US" sz="2000" dirty="0" smtClean="0">
                <a:latin typeface="Times New Roman" panose="02020603050405020304" pitchFamily="18" charset="0"/>
                <a:cs typeface="Times New Roman" panose="02020603050405020304" pitchFamily="18" charset="0"/>
              </a:rPr>
              <a:t>3 times more channels (5 –&gt; 16)</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4 times finer </a:t>
            </a:r>
            <a:r>
              <a:rPr lang="en-US" sz="2000" dirty="0" smtClean="0">
                <a:latin typeface="Times New Roman" panose="02020603050405020304" pitchFamily="18" charset="0"/>
                <a:cs typeface="Times New Roman" panose="02020603050405020304" pitchFamily="18" charset="0"/>
              </a:rPr>
              <a:t>spatially (4/1 km –&gt; 2/0.5 km)</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5 times </a:t>
            </a:r>
            <a:r>
              <a:rPr lang="en-US" sz="2000" dirty="0" smtClean="0">
                <a:latin typeface="Times New Roman" panose="02020603050405020304" pitchFamily="18" charset="0"/>
                <a:cs typeface="Times New Roman" panose="02020603050405020304" pitchFamily="18" charset="0"/>
              </a:rPr>
              <a:t>faster temporally (26 min –&gt; 5 min)</a:t>
            </a:r>
            <a:endParaRPr lang="en-US" sz="20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and the data must be better.</a:t>
            </a:r>
          </a:p>
          <a:p>
            <a:pPr lvl="1"/>
            <a:r>
              <a:rPr lang="en-US" sz="2000" dirty="0"/>
              <a:t>Optimized (narrower) SRF</a:t>
            </a:r>
          </a:p>
          <a:p>
            <a:pPr lvl="1"/>
            <a:r>
              <a:rPr lang="en-US" sz="2000" dirty="0"/>
              <a:t>Lower noise</a:t>
            </a:r>
          </a:p>
          <a:p>
            <a:pPr lvl="1"/>
            <a:r>
              <a:rPr lang="en-US" sz="2000" dirty="0"/>
              <a:t>Calibrated solar bands</a:t>
            </a:r>
          </a:p>
          <a:p>
            <a:r>
              <a:rPr lang="en-US" sz="2400" dirty="0" smtClean="0"/>
              <a:t>In summary, performance</a:t>
            </a:r>
            <a:r>
              <a:rPr lang="en-US" sz="2400" dirty="0"/>
              <a:t> </a:t>
            </a:r>
            <a:r>
              <a:rPr lang="en-US" sz="2400" dirty="0" smtClean="0"/>
              <a:t>is hundreds times more demanding.</a:t>
            </a:r>
            <a:endParaRPr lang="en-US" sz="2400" dirty="0" smtClean="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dirty="0" smtClean="0"/>
              <a:t>6/1/2018</a:t>
            </a:r>
            <a:endParaRPr lang="en-US" alt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4</a:t>
            </a:fld>
            <a:endParaRPr lang="en-US" dirty="0"/>
          </a:p>
        </p:txBody>
      </p:sp>
      <p:pic>
        <p:nvPicPr>
          <p:cNvPr id="1030" name="Picture 6" descr="GOES-R ABI Improvement Graphic - More Color - Better Resolution - F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624260"/>
            <a:ext cx="2366045" cy="47320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15025" y="5624513"/>
            <a:ext cx="2228850" cy="230832"/>
          </a:xfrm>
          <a:prstGeom prst="rect">
            <a:avLst/>
          </a:prstGeom>
          <a:noFill/>
        </p:spPr>
        <p:txBody>
          <a:bodyPr wrap="square" rtlCol="0">
            <a:spAutoFit/>
          </a:bodyPr>
          <a:lstStyle/>
          <a:p>
            <a:pPr algn="r"/>
            <a:r>
              <a:rPr lang="en-US" sz="900" dirty="0"/>
              <a:t>Harris Corp &amp; T. Schmit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4743636"/>
            <a:ext cx="3446961" cy="151727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448807483"/>
              </p:ext>
            </p:extLst>
          </p:nvPr>
        </p:nvGraphicFramePr>
        <p:xfrm>
          <a:off x="4343400" y="4743636"/>
          <a:ext cx="1981202" cy="1517276"/>
        </p:xfrm>
        <a:graphic>
          <a:graphicData uri="http://schemas.openxmlformats.org/drawingml/2006/table">
            <a:tbl>
              <a:tblPr firstRow="1" bandRow="1">
                <a:tableStyleId>{5C22544A-7EE6-4342-B048-85BDC9FD1C3A}</a:tableStyleId>
              </a:tblPr>
              <a:tblGrid>
                <a:gridCol w="990601"/>
                <a:gridCol w="990601"/>
              </a:tblGrid>
              <a:tr h="379319">
                <a:tc>
                  <a:txBody>
                    <a:bodyPr/>
                    <a:lstStyle/>
                    <a:p>
                      <a:pPr algn="r"/>
                      <a:r>
                        <a:rPr lang="en-US" dirty="0" smtClean="0"/>
                        <a:t>Instr.</a:t>
                      </a:r>
                      <a:endParaRPr lang="en-US" dirty="0"/>
                    </a:p>
                  </a:txBody>
                  <a:tcPr/>
                </a:tc>
                <a:tc>
                  <a:txBody>
                    <a:bodyPr/>
                    <a:lstStyle/>
                    <a:p>
                      <a:pPr algn="r"/>
                      <a:r>
                        <a:rPr lang="en-US" dirty="0" smtClean="0"/>
                        <a:t> S/N</a:t>
                      </a:r>
                      <a:endParaRPr lang="en-US" dirty="0"/>
                    </a:p>
                  </a:txBody>
                  <a:tcPr/>
                </a:tc>
              </a:tr>
              <a:tr h="379319">
                <a:tc>
                  <a:txBody>
                    <a:bodyPr/>
                    <a:lstStyle/>
                    <a:p>
                      <a:pPr algn="r"/>
                      <a:r>
                        <a:rPr lang="en-US" dirty="0" smtClean="0"/>
                        <a:t>AVHRR</a:t>
                      </a:r>
                      <a:endParaRPr lang="en-US" dirty="0"/>
                    </a:p>
                  </a:txBody>
                  <a:tcPr/>
                </a:tc>
                <a:tc>
                  <a:txBody>
                    <a:bodyPr/>
                    <a:lstStyle/>
                    <a:p>
                      <a:pPr algn="r"/>
                      <a:r>
                        <a:rPr lang="en-US" dirty="0" smtClean="0"/>
                        <a:t>9</a:t>
                      </a:r>
                      <a:endParaRPr lang="en-US" dirty="0"/>
                    </a:p>
                  </a:txBody>
                  <a:tcPr/>
                </a:tc>
              </a:tr>
              <a:tr h="379319">
                <a:tc>
                  <a:txBody>
                    <a:bodyPr/>
                    <a:lstStyle/>
                    <a:p>
                      <a:pPr algn="r"/>
                      <a:r>
                        <a:rPr lang="en-US" dirty="0" smtClean="0"/>
                        <a:t>Imager</a:t>
                      </a:r>
                      <a:endParaRPr lang="en-US" dirty="0"/>
                    </a:p>
                  </a:txBody>
                  <a:tcPr/>
                </a:tc>
                <a:tc>
                  <a:txBody>
                    <a:bodyPr/>
                    <a:lstStyle/>
                    <a:p>
                      <a:pPr algn="r"/>
                      <a:r>
                        <a:rPr lang="en-US" dirty="0" smtClean="0"/>
                        <a:t>250</a:t>
                      </a:r>
                      <a:endParaRPr lang="en-US" dirty="0"/>
                    </a:p>
                  </a:txBody>
                  <a:tcPr/>
                </a:tc>
              </a:tr>
              <a:tr h="379319">
                <a:tc>
                  <a:txBody>
                    <a:bodyPr/>
                    <a:lstStyle/>
                    <a:p>
                      <a:pPr algn="r"/>
                      <a:r>
                        <a:rPr lang="en-US" dirty="0" smtClean="0"/>
                        <a:t>ABI</a:t>
                      </a:r>
                      <a:endParaRPr lang="en-US" dirty="0"/>
                    </a:p>
                  </a:txBody>
                  <a:tcPr/>
                </a:tc>
                <a:tc>
                  <a:txBody>
                    <a:bodyPr/>
                    <a:lstStyle/>
                    <a:p>
                      <a:pPr algn="r"/>
                      <a:r>
                        <a:rPr lang="en-US" dirty="0" smtClean="0"/>
                        <a:t>300</a:t>
                      </a:r>
                      <a:endParaRPr lang="en-US" dirty="0"/>
                    </a:p>
                  </a:txBody>
                  <a:tcPr/>
                </a:tc>
              </a:tr>
            </a:tbl>
          </a:graphicData>
        </a:graphic>
      </p:graphicFrame>
    </p:spTree>
    <p:extLst>
      <p:ext uri="{BB962C8B-B14F-4D97-AF65-F5344CB8AC3E}">
        <p14:creationId xmlns:p14="http://schemas.microsoft.com/office/powerpoint/2010/main" val="28633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1000"/>
                                        <p:tgtEl>
                                          <p:spTgt spid="3">
                                            <p:txEl>
                                              <p:pRg st="8" end="8"/>
                                            </p:txEl>
                                          </p:spTgt>
                                        </p:tgtEl>
                                      </p:cBhvr>
                                    </p:animEffect>
                                    <p:anim calcmode="lin" valueType="num">
                                      <p:cBhvr>
                                        <p:cTn id="1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(WIFR I)</a:t>
            </a:r>
            <a:endParaRPr lang="en-US" dirty="0"/>
          </a:p>
        </p:txBody>
      </p:sp>
      <p:sp>
        <p:nvSpPr>
          <p:cNvPr id="3" name="Content Placeholder 2"/>
          <p:cNvSpPr>
            <a:spLocks noGrp="1"/>
          </p:cNvSpPr>
          <p:nvPr>
            <p:ph idx="1"/>
          </p:nvPr>
        </p:nvSpPr>
        <p:spPr>
          <a:xfrm>
            <a:off x="628650" y="5143500"/>
            <a:ext cx="7886700" cy="1212852"/>
          </a:xfrm>
        </p:spPr>
        <p:txBody>
          <a:bodyPr numCol="2">
            <a:normAutofit fontScale="62500" lnSpcReduction="20000"/>
          </a:bodyPr>
          <a:lstStyle/>
          <a:p>
            <a:r>
              <a:rPr lang="en-US" sz="2000" dirty="0" smtClean="0"/>
              <a:t>CWG uses different methodology for WIFR error – we look at 24-hour averaged STD of the FD image. We do not compare pixel location in FD, CONUS, and MESO image.</a:t>
            </a:r>
          </a:p>
          <a:p>
            <a:r>
              <a:rPr lang="en-US" sz="2000" dirty="0" smtClean="0"/>
              <a:t>Our measurement is in the family with requirements.</a:t>
            </a:r>
          </a:p>
          <a:p>
            <a:r>
              <a:rPr lang="en-US" sz="2000" dirty="0" smtClean="0"/>
              <a:t>Provisional measurements used a single image, so they are not directly comparable with the full maturity data.</a:t>
            </a:r>
          </a:p>
          <a:p>
            <a:r>
              <a:rPr lang="en-US" sz="2000" dirty="0" smtClean="0"/>
              <a:t>IPATS has found ½-pixel disagreement between position of MESO pixels and corresponding pixels in the FD and CONUS images. ADR 540 was formulated and scheduled for implementation in DO07.</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40</a:t>
            </a:fld>
            <a:endParaRPr lang="en-US" dirty="0"/>
          </a:p>
        </p:txBody>
      </p:sp>
      <p:graphicFrame>
        <p:nvGraphicFramePr>
          <p:cNvPr id="8" name="Chart 7"/>
          <p:cNvGraphicFramePr>
            <a:graphicFrameLocks/>
          </p:cNvGraphicFramePr>
          <p:nvPr>
            <p:extLst/>
          </p:nvPr>
        </p:nvGraphicFramePr>
        <p:xfrm>
          <a:off x="1021556" y="1178356"/>
          <a:ext cx="6827044" cy="39651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9507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Navigation Error (WIFR II)</a:t>
            </a:r>
            <a:endParaRPr lang="en-US" dirty="0"/>
          </a:p>
        </p:txBody>
      </p:sp>
      <p:sp>
        <p:nvSpPr>
          <p:cNvPr id="3" name="Content Placeholder 2"/>
          <p:cNvSpPr>
            <a:spLocks noGrp="1"/>
          </p:cNvSpPr>
          <p:nvPr>
            <p:ph idx="1"/>
          </p:nvPr>
        </p:nvSpPr>
        <p:spPr>
          <a:xfrm>
            <a:off x="628650" y="5102243"/>
            <a:ext cx="7886700" cy="1254107"/>
          </a:xfrm>
        </p:spPr>
        <p:txBody>
          <a:bodyPr numCol="2">
            <a:normAutofit fontScale="92500" lnSpcReduction="20000"/>
          </a:bodyPr>
          <a:lstStyle/>
          <a:p>
            <a:r>
              <a:rPr lang="en-US" sz="2000" dirty="0" smtClean="0"/>
              <a:t>We have estimated the image-averaged Swath-to-Swath Registration error (SSR).</a:t>
            </a:r>
          </a:p>
          <a:p>
            <a:r>
              <a:rPr lang="en-US" sz="2000" dirty="0" smtClean="0"/>
              <a:t>Our measurements are in the family with requirements, though some image quality issues seem to be still present. It looks like the navigation process needs more star observations and better tuning of the Kalman filter.</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41</a:t>
            </a:fld>
            <a:endParaRPr lang="en-US" dirty="0"/>
          </a:p>
        </p:txBody>
      </p:sp>
      <p:graphicFrame>
        <p:nvGraphicFramePr>
          <p:cNvPr id="8" name="Chart 7"/>
          <p:cNvGraphicFramePr>
            <a:graphicFrameLocks/>
          </p:cNvGraphicFramePr>
          <p:nvPr>
            <p:extLst/>
          </p:nvPr>
        </p:nvGraphicFramePr>
        <p:xfrm>
          <a:off x="800100" y="1175561"/>
          <a:ext cx="7124700" cy="39266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053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smtClean="0"/>
              <a:t>Post-Launch Product Test (PLPT)</a:t>
            </a:r>
            <a:endParaRPr lang="en-US" dirty="0"/>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Progress Since Provisional Review</a:t>
            </a:r>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Assessment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of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Maturity</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42</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825216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Overview</a:t>
            </a:r>
            <a:endParaRPr lang="en-US" b="1" dirty="0"/>
          </a:p>
        </p:txBody>
      </p:sp>
      <p:sp>
        <p:nvSpPr>
          <p:cNvPr id="3" name="Content Placeholder 2"/>
          <p:cNvSpPr>
            <a:spLocks noGrp="1"/>
          </p:cNvSpPr>
          <p:nvPr>
            <p:ph idx="1"/>
          </p:nvPr>
        </p:nvSpPr>
        <p:spPr>
          <a:xfrm>
            <a:off x="457200" y="1371600"/>
            <a:ext cx="8229600" cy="4984751"/>
          </a:xfrm>
        </p:spPr>
        <p:txBody>
          <a:bodyPr>
            <a:normAutofit fontScale="92500" lnSpcReduction="20000"/>
          </a:bodyPr>
          <a:lstStyle/>
          <a:p>
            <a:r>
              <a:rPr lang="en-US" dirty="0" smtClean="0"/>
              <a:t>ABI L1b performance were evaluated by PLPTs</a:t>
            </a:r>
          </a:p>
          <a:p>
            <a:pPr lvl="1"/>
            <a:r>
              <a:rPr lang="en-US" dirty="0" smtClean="0"/>
              <a:t>These are tests</a:t>
            </a:r>
            <a:r>
              <a:rPr lang="en-US" dirty="0"/>
              <a:t> </a:t>
            </a:r>
            <a:r>
              <a:rPr lang="en-US" dirty="0" smtClean="0"/>
              <a:t>and tasks</a:t>
            </a:r>
          </a:p>
          <a:p>
            <a:pPr lvl="1"/>
            <a:r>
              <a:rPr lang="en-US" dirty="0" smtClean="0"/>
              <a:t>One test may address multiple performance.</a:t>
            </a:r>
          </a:p>
          <a:p>
            <a:pPr lvl="1"/>
            <a:r>
              <a:rPr lang="en-US" dirty="0" smtClean="0"/>
              <a:t>One performance may be addressed by multiple tests.</a:t>
            </a:r>
          </a:p>
          <a:p>
            <a:r>
              <a:rPr lang="en-US" dirty="0" smtClean="0"/>
              <a:t>All PLPTs </a:t>
            </a:r>
            <a:r>
              <a:rPr lang="en-US" dirty="0"/>
              <a:t>are </a:t>
            </a:r>
            <a:r>
              <a:rPr lang="en-US" dirty="0" smtClean="0"/>
              <a:t>not created </a:t>
            </a:r>
            <a:r>
              <a:rPr lang="en-US" dirty="0"/>
              <a:t>equal</a:t>
            </a:r>
            <a:r>
              <a:rPr lang="en-US" dirty="0" smtClean="0"/>
              <a:t>.</a:t>
            </a:r>
          </a:p>
          <a:p>
            <a:pPr lvl="1"/>
            <a:r>
              <a:rPr lang="en-US" dirty="0" smtClean="0"/>
              <a:t>Critical vs. supportive / redundant.</a:t>
            </a:r>
          </a:p>
          <a:p>
            <a:pPr lvl="1"/>
            <a:r>
              <a:rPr lang="en-US" dirty="0" smtClean="0"/>
              <a:t>Mature vs. experimental /explorative.</a:t>
            </a:r>
          </a:p>
          <a:p>
            <a:r>
              <a:rPr lang="en-US" dirty="0" smtClean="0"/>
              <a:t>Execution has also been adjusted to</a:t>
            </a:r>
          </a:p>
          <a:p>
            <a:pPr lvl="1"/>
            <a:r>
              <a:rPr lang="en-US" dirty="0" smtClean="0"/>
              <a:t>Instrument performance</a:t>
            </a:r>
          </a:p>
          <a:p>
            <a:pPr lvl="1"/>
            <a:r>
              <a:rPr lang="en-US" dirty="0" smtClean="0"/>
              <a:t>Personnel change – five left, three were difficult to replace.</a:t>
            </a:r>
            <a:endParaRPr lang="en-US" dirty="0"/>
          </a:p>
          <a:p>
            <a:r>
              <a:rPr lang="en-US" dirty="0" smtClean="0"/>
              <a:t>Success if contributed to performance</a:t>
            </a:r>
            <a:r>
              <a:rPr lang="en-US" dirty="0"/>
              <a:t> </a:t>
            </a:r>
            <a:r>
              <a:rPr lang="en-US" dirty="0" smtClean="0"/>
              <a:t>evaluation.</a:t>
            </a:r>
          </a:p>
          <a:p>
            <a:r>
              <a:rPr lang="en-US" dirty="0" smtClean="0"/>
              <a:t>Following are 36 PLPTs, each summarized in one slide.</a:t>
            </a:r>
          </a:p>
          <a:p>
            <a:pPr lvl="1"/>
            <a:r>
              <a:rPr lang="en-US" dirty="0" smtClean="0"/>
              <a:t>And supported by its word document with more details.</a:t>
            </a:r>
          </a:p>
          <a:p>
            <a:r>
              <a:rPr lang="en-US" dirty="0" smtClean="0"/>
              <a:t>But first, the airborne part of the Field Campaign.</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43</a:t>
            </a:fld>
            <a:endParaRPr lang="en-US" dirty="0"/>
          </a:p>
        </p:txBody>
      </p:sp>
    </p:spTree>
    <p:extLst>
      <p:ext uri="{BB962C8B-B14F-4D97-AF65-F5344CB8AC3E}">
        <p14:creationId xmlns:p14="http://schemas.microsoft.com/office/powerpoint/2010/main" val="1266001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Overview</a:t>
            </a:r>
            <a:endParaRPr lang="en-US" b="1" dirty="0"/>
          </a:p>
        </p:txBody>
      </p:sp>
      <p:sp>
        <p:nvSpPr>
          <p:cNvPr id="3" name="Content Placeholder 2"/>
          <p:cNvSpPr>
            <a:spLocks noGrp="1"/>
          </p:cNvSpPr>
          <p:nvPr>
            <p:ph idx="1"/>
          </p:nvPr>
        </p:nvSpPr>
        <p:spPr>
          <a:xfrm>
            <a:off x="457200" y="1371600"/>
            <a:ext cx="8229600" cy="4984751"/>
          </a:xfrm>
        </p:spPr>
        <p:txBody>
          <a:bodyPr>
            <a:normAutofit fontScale="92500" lnSpcReduction="20000"/>
          </a:bodyPr>
          <a:lstStyle/>
          <a:p>
            <a:r>
              <a:rPr lang="en-US" dirty="0" smtClean="0">
                <a:solidFill>
                  <a:schemeClr val="tx1">
                    <a:lumMod val="50000"/>
                    <a:lumOff val="50000"/>
                  </a:schemeClr>
                </a:solidFill>
              </a:rPr>
              <a:t>ABI L1b performance were evaluated by PLPTs</a:t>
            </a:r>
          </a:p>
          <a:p>
            <a:pPr lvl="1"/>
            <a:r>
              <a:rPr lang="en-US" dirty="0" smtClean="0">
                <a:solidFill>
                  <a:schemeClr val="tx1">
                    <a:lumMod val="50000"/>
                    <a:lumOff val="50000"/>
                  </a:schemeClr>
                </a:solidFill>
              </a:rPr>
              <a:t>These are tests</a:t>
            </a:r>
            <a:r>
              <a:rPr lang="en-US" dirty="0">
                <a:solidFill>
                  <a:schemeClr val="tx1">
                    <a:lumMod val="50000"/>
                    <a:lumOff val="50000"/>
                  </a:schemeClr>
                </a:solidFill>
              </a:rPr>
              <a:t> </a:t>
            </a:r>
            <a:r>
              <a:rPr lang="en-US" dirty="0" smtClean="0">
                <a:solidFill>
                  <a:schemeClr val="tx1">
                    <a:lumMod val="50000"/>
                    <a:lumOff val="50000"/>
                  </a:schemeClr>
                </a:solidFill>
              </a:rPr>
              <a:t>and tasks</a:t>
            </a:r>
          </a:p>
          <a:p>
            <a:pPr lvl="1"/>
            <a:r>
              <a:rPr lang="en-US" dirty="0" smtClean="0">
                <a:solidFill>
                  <a:schemeClr val="tx1">
                    <a:lumMod val="50000"/>
                    <a:lumOff val="50000"/>
                  </a:schemeClr>
                </a:solidFill>
              </a:rPr>
              <a:t>One test may address multiple performance.</a:t>
            </a:r>
          </a:p>
          <a:p>
            <a:pPr lvl="1"/>
            <a:r>
              <a:rPr lang="en-US" dirty="0" smtClean="0">
                <a:solidFill>
                  <a:schemeClr val="tx1">
                    <a:lumMod val="50000"/>
                    <a:lumOff val="50000"/>
                  </a:schemeClr>
                </a:solidFill>
              </a:rPr>
              <a:t>One performance may be addressed by multiple tests.</a:t>
            </a:r>
          </a:p>
          <a:p>
            <a:r>
              <a:rPr lang="en-US" dirty="0" smtClean="0">
                <a:solidFill>
                  <a:schemeClr val="tx1">
                    <a:lumMod val="50000"/>
                    <a:lumOff val="50000"/>
                  </a:schemeClr>
                </a:solidFill>
              </a:rPr>
              <a:t>All PLPTs </a:t>
            </a:r>
            <a:r>
              <a:rPr lang="en-US" dirty="0">
                <a:solidFill>
                  <a:schemeClr val="tx1">
                    <a:lumMod val="50000"/>
                    <a:lumOff val="50000"/>
                  </a:schemeClr>
                </a:solidFill>
              </a:rPr>
              <a:t>are </a:t>
            </a:r>
            <a:r>
              <a:rPr lang="en-US" dirty="0" smtClean="0">
                <a:solidFill>
                  <a:schemeClr val="tx1">
                    <a:lumMod val="50000"/>
                    <a:lumOff val="50000"/>
                  </a:schemeClr>
                </a:solidFill>
              </a:rPr>
              <a:t>not created </a:t>
            </a:r>
            <a:r>
              <a:rPr lang="en-US" dirty="0">
                <a:solidFill>
                  <a:schemeClr val="tx1">
                    <a:lumMod val="50000"/>
                    <a:lumOff val="50000"/>
                  </a:schemeClr>
                </a:solidFill>
              </a:rPr>
              <a:t>equal</a:t>
            </a:r>
            <a:r>
              <a:rPr lang="en-US" dirty="0" smtClean="0">
                <a:solidFill>
                  <a:schemeClr val="tx1">
                    <a:lumMod val="50000"/>
                    <a:lumOff val="50000"/>
                  </a:schemeClr>
                </a:solidFill>
              </a:rPr>
              <a:t>.</a:t>
            </a:r>
          </a:p>
          <a:p>
            <a:pPr lvl="1"/>
            <a:r>
              <a:rPr lang="en-US" dirty="0" smtClean="0">
                <a:solidFill>
                  <a:schemeClr val="tx1">
                    <a:lumMod val="50000"/>
                    <a:lumOff val="50000"/>
                  </a:schemeClr>
                </a:solidFill>
              </a:rPr>
              <a:t>Critical vs. supportive / redundant.</a:t>
            </a:r>
          </a:p>
          <a:p>
            <a:pPr lvl="1"/>
            <a:r>
              <a:rPr lang="en-US" dirty="0" smtClean="0">
                <a:solidFill>
                  <a:schemeClr val="tx1">
                    <a:lumMod val="50000"/>
                    <a:lumOff val="50000"/>
                  </a:schemeClr>
                </a:solidFill>
              </a:rPr>
              <a:t>Mature vs. experimental /explorative.</a:t>
            </a:r>
          </a:p>
          <a:p>
            <a:r>
              <a:rPr lang="en-US" dirty="0" smtClean="0">
                <a:solidFill>
                  <a:schemeClr val="tx1">
                    <a:lumMod val="50000"/>
                    <a:lumOff val="50000"/>
                  </a:schemeClr>
                </a:solidFill>
              </a:rPr>
              <a:t>Execution has also been adjusted to</a:t>
            </a:r>
          </a:p>
          <a:p>
            <a:pPr lvl="1"/>
            <a:r>
              <a:rPr lang="en-US" dirty="0" smtClean="0">
                <a:solidFill>
                  <a:schemeClr val="tx1">
                    <a:lumMod val="50000"/>
                    <a:lumOff val="50000"/>
                  </a:schemeClr>
                </a:solidFill>
              </a:rPr>
              <a:t>Instrument performance</a:t>
            </a:r>
          </a:p>
          <a:p>
            <a:pPr lvl="1"/>
            <a:r>
              <a:rPr lang="en-US" dirty="0" smtClean="0">
                <a:solidFill>
                  <a:schemeClr val="tx1">
                    <a:lumMod val="50000"/>
                    <a:lumOff val="50000"/>
                  </a:schemeClr>
                </a:solidFill>
              </a:rPr>
              <a:t>Personnel change – five left, three were difficult to replace.</a:t>
            </a:r>
            <a:endParaRPr lang="en-US" dirty="0">
              <a:solidFill>
                <a:schemeClr val="tx1">
                  <a:lumMod val="50000"/>
                  <a:lumOff val="50000"/>
                </a:schemeClr>
              </a:solidFill>
            </a:endParaRPr>
          </a:p>
          <a:p>
            <a:r>
              <a:rPr lang="en-US" dirty="0" smtClean="0">
                <a:solidFill>
                  <a:schemeClr val="tx1">
                    <a:lumMod val="50000"/>
                    <a:lumOff val="50000"/>
                  </a:schemeClr>
                </a:solidFill>
              </a:rPr>
              <a:t>Success if contributed to performance</a:t>
            </a:r>
            <a:r>
              <a:rPr lang="en-US" dirty="0">
                <a:solidFill>
                  <a:schemeClr val="tx1">
                    <a:lumMod val="50000"/>
                    <a:lumOff val="50000"/>
                  </a:schemeClr>
                </a:solidFill>
              </a:rPr>
              <a:t> </a:t>
            </a:r>
            <a:r>
              <a:rPr lang="en-US" dirty="0" smtClean="0">
                <a:solidFill>
                  <a:schemeClr val="tx1">
                    <a:lumMod val="50000"/>
                    <a:lumOff val="50000"/>
                  </a:schemeClr>
                </a:solidFill>
              </a:rPr>
              <a:t>evaluation.</a:t>
            </a:r>
          </a:p>
          <a:p>
            <a:r>
              <a:rPr lang="en-US" dirty="0" smtClean="0">
                <a:solidFill>
                  <a:schemeClr val="tx1">
                    <a:lumMod val="50000"/>
                    <a:lumOff val="50000"/>
                  </a:schemeClr>
                </a:solidFill>
              </a:rPr>
              <a:t>Following are 36 PLPTs, each summarized in one slide.</a:t>
            </a:r>
          </a:p>
          <a:p>
            <a:pPr lvl="1"/>
            <a:r>
              <a:rPr lang="en-US" dirty="0" smtClean="0">
                <a:solidFill>
                  <a:schemeClr val="tx1">
                    <a:lumMod val="50000"/>
                    <a:lumOff val="50000"/>
                  </a:schemeClr>
                </a:solidFill>
              </a:rPr>
              <a:t>And supported by its word document with more details.</a:t>
            </a:r>
          </a:p>
          <a:p>
            <a:r>
              <a:rPr lang="en-US" dirty="0" smtClean="0"/>
              <a:t>But first, the airborne part of the Field Campaign.</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44</a:t>
            </a:fld>
            <a:endParaRPr lang="en-US" dirty="0"/>
          </a:p>
        </p:txBody>
      </p:sp>
    </p:spTree>
    <p:extLst>
      <p:ext uri="{BB962C8B-B14F-4D97-AF65-F5344CB8AC3E}">
        <p14:creationId xmlns:p14="http://schemas.microsoft.com/office/powerpoint/2010/main" val="2242995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GOES-R Airborne Science Validation Field Campaign</a:t>
            </a:r>
            <a:endParaRPr lang="en-US" dirty="0"/>
          </a:p>
        </p:txBody>
      </p:sp>
      <p:sp>
        <p:nvSpPr>
          <p:cNvPr id="4" name="TextBox 3"/>
          <p:cNvSpPr txBox="1"/>
          <p:nvPr/>
        </p:nvSpPr>
        <p:spPr>
          <a:xfrm>
            <a:off x="59961" y="6415790"/>
            <a:ext cx="2503121" cy="369332"/>
          </a:xfrm>
          <a:prstGeom prst="rect">
            <a:avLst/>
          </a:prstGeom>
          <a:noFill/>
        </p:spPr>
        <p:txBody>
          <a:bodyPr wrap="none" rtlCol="0">
            <a:spAutoFit/>
          </a:bodyPr>
          <a:lstStyle/>
          <a:p>
            <a:r>
              <a:rPr lang="en-US" i="1" dirty="0" smtClean="0"/>
              <a:t>GOES-R Program Science</a:t>
            </a:r>
            <a:endParaRPr lang="en-US" i="1" dirty="0"/>
          </a:p>
        </p:txBody>
      </p:sp>
    </p:spTree>
    <p:extLst>
      <p:ext uri="{BB962C8B-B14F-4D97-AF65-F5344CB8AC3E}">
        <p14:creationId xmlns:p14="http://schemas.microsoft.com/office/powerpoint/2010/main" val="2706039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Overview</a:t>
            </a:r>
            <a:endParaRPr lang="en-US" b="1" dirty="0"/>
          </a:p>
        </p:txBody>
      </p:sp>
      <p:sp>
        <p:nvSpPr>
          <p:cNvPr id="3" name="Content Placeholder 2"/>
          <p:cNvSpPr>
            <a:spLocks noGrp="1"/>
          </p:cNvSpPr>
          <p:nvPr>
            <p:ph idx="1"/>
          </p:nvPr>
        </p:nvSpPr>
        <p:spPr>
          <a:xfrm>
            <a:off x="457200" y="1371600"/>
            <a:ext cx="8229600" cy="4984751"/>
          </a:xfrm>
        </p:spPr>
        <p:txBody>
          <a:bodyPr>
            <a:normAutofit fontScale="92500" lnSpcReduction="20000"/>
          </a:bodyPr>
          <a:lstStyle/>
          <a:p>
            <a:r>
              <a:rPr lang="en-US" dirty="0" smtClean="0">
                <a:solidFill>
                  <a:schemeClr val="tx1">
                    <a:lumMod val="50000"/>
                    <a:lumOff val="50000"/>
                  </a:schemeClr>
                </a:solidFill>
              </a:rPr>
              <a:t>ABI L1b performance were evaluated by PLPTs</a:t>
            </a:r>
          </a:p>
          <a:p>
            <a:pPr lvl="1"/>
            <a:r>
              <a:rPr lang="en-US" dirty="0" smtClean="0">
                <a:solidFill>
                  <a:schemeClr val="tx1">
                    <a:lumMod val="50000"/>
                    <a:lumOff val="50000"/>
                  </a:schemeClr>
                </a:solidFill>
              </a:rPr>
              <a:t>These are tests</a:t>
            </a:r>
            <a:r>
              <a:rPr lang="en-US" dirty="0">
                <a:solidFill>
                  <a:schemeClr val="tx1">
                    <a:lumMod val="50000"/>
                    <a:lumOff val="50000"/>
                  </a:schemeClr>
                </a:solidFill>
              </a:rPr>
              <a:t> </a:t>
            </a:r>
            <a:r>
              <a:rPr lang="en-US" dirty="0" smtClean="0">
                <a:solidFill>
                  <a:schemeClr val="tx1">
                    <a:lumMod val="50000"/>
                    <a:lumOff val="50000"/>
                  </a:schemeClr>
                </a:solidFill>
              </a:rPr>
              <a:t>and tasks</a:t>
            </a:r>
          </a:p>
          <a:p>
            <a:pPr lvl="1"/>
            <a:r>
              <a:rPr lang="en-US" dirty="0" smtClean="0">
                <a:solidFill>
                  <a:schemeClr val="tx1">
                    <a:lumMod val="50000"/>
                    <a:lumOff val="50000"/>
                  </a:schemeClr>
                </a:solidFill>
              </a:rPr>
              <a:t>One test may address multiple performance.</a:t>
            </a:r>
          </a:p>
          <a:p>
            <a:pPr lvl="1"/>
            <a:r>
              <a:rPr lang="en-US" dirty="0" smtClean="0">
                <a:solidFill>
                  <a:schemeClr val="tx1">
                    <a:lumMod val="50000"/>
                    <a:lumOff val="50000"/>
                  </a:schemeClr>
                </a:solidFill>
              </a:rPr>
              <a:t>One performance may be addressed by multiple tests.</a:t>
            </a:r>
          </a:p>
          <a:p>
            <a:r>
              <a:rPr lang="en-US" dirty="0" smtClean="0">
                <a:solidFill>
                  <a:schemeClr val="tx1">
                    <a:lumMod val="50000"/>
                    <a:lumOff val="50000"/>
                  </a:schemeClr>
                </a:solidFill>
              </a:rPr>
              <a:t>All PLPTs </a:t>
            </a:r>
            <a:r>
              <a:rPr lang="en-US" dirty="0">
                <a:solidFill>
                  <a:schemeClr val="tx1">
                    <a:lumMod val="50000"/>
                    <a:lumOff val="50000"/>
                  </a:schemeClr>
                </a:solidFill>
              </a:rPr>
              <a:t>are </a:t>
            </a:r>
            <a:r>
              <a:rPr lang="en-US" dirty="0" smtClean="0">
                <a:solidFill>
                  <a:schemeClr val="tx1">
                    <a:lumMod val="50000"/>
                    <a:lumOff val="50000"/>
                  </a:schemeClr>
                </a:solidFill>
              </a:rPr>
              <a:t>not created </a:t>
            </a:r>
            <a:r>
              <a:rPr lang="en-US" dirty="0">
                <a:solidFill>
                  <a:schemeClr val="tx1">
                    <a:lumMod val="50000"/>
                    <a:lumOff val="50000"/>
                  </a:schemeClr>
                </a:solidFill>
              </a:rPr>
              <a:t>equal</a:t>
            </a:r>
            <a:r>
              <a:rPr lang="en-US" dirty="0" smtClean="0">
                <a:solidFill>
                  <a:schemeClr val="tx1">
                    <a:lumMod val="50000"/>
                    <a:lumOff val="50000"/>
                  </a:schemeClr>
                </a:solidFill>
              </a:rPr>
              <a:t>.</a:t>
            </a:r>
          </a:p>
          <a:p>
            <a:pPr lvl="1"/>
            <a:r>
              <a:rPr lang="en-US" dirty="0" smtClean="0">
                <a:solidFill>
                  <a:schemeClr val="tx1">
                    <a:lumMod val="50000"/>
                    <a:lumOff val="50000"/>
                  </a:schemeClr>
                </a:solidFill>
              </a:rPr>
              <a:t>Critical vs. supportive / redundant.</a:t>
            </a:r>
          </a:p>
          <a:p>
            <a:pPr lvl="1"/>
            <a:r>
              <a:rPr lang="en-US" dirty="0" smtClean="0">
                <a:solidFill>
                  <a:schemeClr val="tx1">
                    <a:lumMod val="50000"/>
                    <a:lumOff val="50000"/>
                  </a:schemeClr>
                </a:solidFill>
              </a:rPr>
              <a:t>Mature vs. experimental /explorative.</a:t>
            </a:r>
          </a:p>
          <a:p>
            <a:r>
              <a:rPr lang="en-US" dirty="0" smtClean="0">
                <a:solidFill>
                  <a:schemeClr val="tx1">
                    <a:lumMod val="50000"/>
                    <a:lumOff val="50000"/>
                  </a:schemeClr>
                </a:solidFill>
              </a:rPr>
              <a:t>Execution has also been adjusted to</a:t>
            </a:r>
          </a:p>
          <a:p>
            <a:pPr lvl="1"/>
            <a:r>
              <a:rPr lang="en-US" dirty="0" smtClean="0">
                <a:solidFill>
                  <a:schemeClr val="tx1">
                    <a:lumMod val="50000"/>
                    <a:lumOff val="50000"/>
                  </a:schemeClr>
                </a:solidFill>
              </a:rPr>
              <a:t>Instrument performance</a:t>
            </a:r>
          </a:p>
          <a:p>
            <a:pPr lvl="1"/>
            <a:r>
              <a:rPr lang="en-US" dirty="0" smtClean="0">
                <a:solidFill>
                  <a:schemeClr val="tx1">
                    <a:lumMod val="50000"/>
                    <a:lumOff val="50000"/>
                  </a:schemeClr>
                </a:solidFill>
              </a:rPr>
              <a:t>Personnel change – five left, three were difficult to replace.</a:t>
            </a:r>
            <a:endParaRPr lang="en-US" dirty="0">
              <a:solidFill>
                <a:schemeClr val="tx1">
                  <a:lumMod val="50000"/>
                  <a:lumOff val="50000"/>
                </a:schemeClr>
              </a:solidFill>
            </a:endParaRPr>
          </a:p>
          <a:p>
            <a:r>
              <a:rPr lang="en-US" dirty="0" smtClean="0">
                <a:solidFill>
                  <a:schemeClr val="tx1">
                    <a:lumMod val="50000"/>
                    <a:lumOff val="50000"/>
                  </a:schemeClr>
                </a:solidFill>
              </a:rPr>
              <a:t>Success if contributed to performance</a:t>
            </a:r>
            <a:r>
              <a:rPr lang="en-US" dirty="0">
                <a:solidFill>
                  <a:schemeClr val="tx1">
                    <a:lumMod val="50000"/>
                    <a:lumOff val="50000"/>
                  </a:schemeClr>
                </a:solidFill>
              </a:rPr>
              <a:t> </a:t>
            </a:r>
            <a:r>
              <a:rPr lang="en-US" dirty="0" smtClean="0">
                <a:solidFill>
                  <a:schemeClr val="tx1">
                    <a:lumMod val="50000"/>
                    <a:lumOff val="50000"/>
                  </a:schemeClr>
                </a:solidFill>
              </a:rPr>
              <a:t>evaluation.</a:t>
            </a:r>
          </a:p>
          <a:p>
            <a:r>
              <a:rPr lang="en-US" dirty="0" smtClean="0"/>
              <a:t>Following are 36 PLPTs, each summarized in one slide.</a:t>
            </a:r>
          </a:p>
          <a:p>
            <a:pPr lvl="1"/>
            <a:r>
              <a:rPr lang="en-US" dirty="0" smtClean="0"/>
              <a:t>And supported by its word document with more details.</a:t>
            </a:r>
          </a:p>
          <a:p>
            <a:r>
              <a:rPr lang="en-US" dirty="0" smtClean="0">
                <a:solidFill>
                  <a:schemeClr val="tx1">
                    <a:lumMod val="50000"/>
                    <a:lumOff val="50000"/>
                  </a:schemeClr>
                </a:solidFill>
              </a:rPr>
              <a:t>But first, the airborne part of the Field Campaign.</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46</a:t>
            </a:fld>
            <a:endParaRPr lang="en-US" dirty="0"/>
          </a:p>
        </p:txBody>
      </p:sp>
    </p:spTree>
    <p:extLst>
      <p:ext uri="{BB962C8B-B14F-4D97-AF65-F5344CB8AC3E}">
        <p14:creationId xmlns:p14="http://schemas.microsoft.com/office/powerpoint/2010/main" val="26740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 to be validated by the PLPTs …</a:t>
            </a:r>
            <a:endParaRPr lang="en-US" sz="3600" b="1"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47</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1471084095"/>
              </p:ext>
            </p:extLst>
          </p:nvPr>
        </p:nvGraphicFramePr>
        <p:xfrm>
          <a:off x="457199" y="1182595"/>
          <a:ext cx="3959584" cy="4114815"/>
        </p:xfrm>
        <a:graphic>
          <a:graphicData uri="http://schemas.openxmlformats.org/drawingml/2006/table">
            <a:tbl>
              <a:tblPr firstRow="1" bandRow="1">
                <a:tableStyleId>{5C22544A-7EE6-4342-B048-85BDC9FD1C3A}</a:tableStyleId>
              </a:tblPr>
              <a:tblGrid>
                <a:gridCol w="1319861"/>
                <a:gridCol w="2639723"/>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ABI-L1b-PLPT-001</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Validation IASI </a:t>
                      </a:r>
                      <a:r>
                        <a:rPr lang="en-US" sz="1100" b="1" i="0" u="none" strike="noStrike" dirty="0" smtClean="0">
                          <a:solidFill>
                            <a:schemeClr val="tx1"/>
                          </a:solidFill>
                          <a:latin typeface="Times New Roman"/>
                        </a:rPr>
                        <a:t>CrIS</a:t>
                      </a:r>
                      <a:endParaRPr lang="en-US" sz="1100" b="1"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IR Validation CRTM</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ABI-L1b-PLPT-004</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Validation VIIRS</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Sonora</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RVS</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ABI-L1b-PLPT-007</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Monitoring</a:t>
                      </a:r>
                      <a:endParaRPr lang="en-US" sz="1100" b="1"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solidFill>
                      <a:srgbClr val="FFFF00"/>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AD Converter</a:t>
                      </a:r>
                    </a:p>
                  </a:txBody>
                  <a:tcPr marL="7144" marR="7144" marT="7144" marB="0" anchor="ctr">
                    <a:solidFill>
                      <a:srgbClr val="FFFF00"/>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Low Light SNR</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ABI-L1b-PLPT-010</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ABI-L1b-PLPT-011</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Image Stitching</a:t>
                      </a: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DCC</a:t>
                      </a:r>
                    </a:p>
                  </a:txBody>
                  <a:tcPr marL="7144" marR="7144" marT="7144" marB="0" anchor="ctr">
                    <a:solidFill>
                      <a:srgbClr val="99FF66"/>
                    </a:solidFill>
                  </a:tcP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solidFill>
                      <a:srgbClr val="FFC000"/>
                    </a:solidFill>
                  </a:tcP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Detector Uniformity Stability NSS</a:t>
                      </a:r>
                    </a:p>
                  </a:txBody>
                  <a:tcPr marL="7144" marR="7144" marT="7144" marB="0" anchor="ctr">
                    <a:solidFill>
                      <a:srgbClr val="FFC000"/>
                    </a:solidFill>
                  </a:tcP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solidFill>
                      <a:srgbClr val="FFC000"/>
                    </a:solidFill>
                  </a:tcP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Validation SNO NSS</a:t>
                      </a:r>
                    </a:p>
                  </a:txBody>
                  <a:tcPr marL="7144" marR="7144" marT="7144" marB="0" anchor="ctr">
                    <a:solidFill>
                      <a:srgbClr val="FFC000"/>
                    </a:solidFill>
                  </a:tcP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solidFill>
                      <a:srgbClr val="FFFF00"/>
                    </a:solidFill>
                  </a:tcP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L2 Validation Support NSS</a:t>
                      </a:r>
                    </a:p>
                  </a:txBody>
                  <a:tcPr marL="7144" marR="7144" marT="7144" marB="0" anchor="ctr">
                    <a:solidFill>
                      <a:srgbClr val="FFFF00"/>
                    </a:solidFill>
                  </a:tcP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solidFill>
                      <a:srgbClr val="99FF66"/>
                    </a:solidFill>
                  </a:tcP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solidFill>
                      <a:srgbClr val="99FF66"/>
                    </a:solidFill>
                  </a:tcPr>
                </a:tc>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ABI-L1b-PLPT-018</a:t>
                      </a:r>
                    </a:p>
                  </a:txBody>
                  <a:tcPr marL="7144" marR="7144" marT="7144" marB="0" anchor="ctr">
                    <a:solidFill>
                      <a:srgbClr val="FFC000"/>
                    </a:solidFill>
                  </a:tcP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Detector Uniformity Investigation</a:t>
                      </a:r>
                    </a:p>
                  </a:txBody>
                  <a:tcPr marL="7144" marR="7144" marT="7144" marB="0" anchor="ctr">
                    <a:solidFill>
                      <a:srgbClr val="FFC000"/>
                    </a:solidFill>
                  </a:tcPr>
                </a:tc>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ABI-L1b-PLPT-019</a:t>
                      </a:r>
                    </a:p>
                  </a:txBody>
                  <a:tcPr marL="7144" marR="7144" marT="7144" marB="0" anchor="ctr">
                    <a:solidFill>
                      <a:srgbClr val="FFFF00"/>
                    </a:solidFill>
                  </a:tcP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solidFill>
                      <a:srgbClr val="FFFF00"/>
                    </a:solidFill>
                  </a:tcP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solidFill>
                      <a:srgbClr val="99FF66"/>
                    </a:solidFill>
                  </a:tcP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IR Spatial Uniformity</a:t>
                      </a:r>
                    </a:p>
                  </a:txBody>
                  <a:tcPr marL="7144" marR="7144" marT="7144" marB="0" anchor="ctr">
                    <a:solidFill>
                      <a:srgbClr val="99FF66"/>
                    </a:solidFill>
                  </a:tcPr>
                </a:tc>
              </a:tr>
            </a:tbl>
          </a:graphicData>
        </a:graphic>
      </p:graphicFrame>
      <p:sp>
        <p:nvSpPr>
          <p:cNvPr id="3" name="Date Placeholder 2"/>
          <p:cNvSpPr>
            <a:spLocks noGrp="1"/>
          </p:cNvSpPr>
          <p:nvPr>
            <p:ph type="dt" sz="half" idx="10"/>
          </p:nvPr>
        </p:nvSpPr>
        <p:spPr/>
        <p:txBody>
          <a:bodyPr/>
          <a:lstStyle/>
          <a:p>
            <a:r>
              <a:rPr lang="en-US" altLang="en-US" dirty="0" smtClean="0"/>
              <a:t>6/1/2018</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1224697294"/>
              </p:ext>
            </p:extLst>
          </p:nvPr>
        </p:nvGraphicFramePr>
        <p:xfrm>
          <a:off x="4686300" y="1178357"/>
          <a:ext cx="4009292" cy="3349271"/>
        </p:xfrm>
        <a:graphic>
          <a:graphicData uri="http://schemas.openxmlformats.org/drawingml/2006/table">
            <a:tbl>
              <a:tblPr firstRow="1" bandRow="1">
                <a:tableStyleId>{5C22544A-7EE6-4342-B048-85BDC9FD1C3A}</a:tableStyleId>
              </a:tblPr>
              <a:tblGrid>
                <a:gridCol w="1336431"/>
                <a:gridCol w="2672861"/>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OOB Response</a:t>
                      </a:r>
                      <a:endParaRPr lang="en-US" sz="1100" b="0" i="1"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solidFill>
                      <a:srgbClr val="FFC000"/>
                    </a:solidFill>
                  </a:tcP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Polarization</a:t>
                      </a:r>
                      <a:endParaRPr lang="en-US" sz="1100" b="0" i="1" u="none" strike="noStrike" dirty="0">
                        <a:solidFill>
                          <a:schemeClr val="tx1"/>
                        </a:solidFill>
                        <a:latin typeface="Times New Roman"/>
                      </a:endParaRPr>
                    </a:p>
                  </a:txBody>
                  <a:tcPr marL="7144" marR="7144" marT="7144" marB="0" anchor="ctr">
                    <a:solidFill>
                      <a:srgbClr val="FFC000"/>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ABI-L1b-PLPT-027</a:t>
                      </a:r>
                      <a:endParaRPr lang="en-US" sz="1100" b="1"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Aircraft</a:t>
                      </a:r>
                      <a:endParaRPr lang="en-US" sz="1100" b="1"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ABI-L1b-PLPT-028</a:t>
                      </a:r>
                      <a:endParaRPr lang="en-US" sz="1100" b="1"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Surface</a:t>
                      </a:r>
                      <a:endParaRPr lang="en-US" sz="1100" b="1"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Uyuni</a:t>
                      </a:r>
                      <a:endParaRPr lang="en-US" sz="1100" b="0" i="1" u="none" strike="noStrike" dirty="0" smtClean="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ABI-L1b-PLPT-031</a:t>
                      </a:r>
                      <a:endParaRPr lang="en-US" sz="1100" b="0" i="1"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BDS</a:t>
                      </a:r>
                      <a:endParaRPr lang="en-US" sz="1100" b="0" i="1"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solidFill>
                      <a:srgbClr val="99FF66"/>
                    </a:solidFill>
                  </a:tcP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solidFill>
                      <a:srgbClr val="99FF66"/>
                    </a:solidFill>
                  </a:tcP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IR SNR &amp; Dynamic Range</a:t>
                      </a:r>
                    </a:p>
                  </a:txBody>
                  <a:tcPr marL="7144" marR="7144" marT="7144" marB="0" anchor="ctr">
                    <a:solidFill>
                      <a:srgbClr val="99FF66"/>
                    </a:solidFill>
                  </a:tcPr>
                </a:tc>
              </a:tr>
            </a:tbl>
          </a:graphicData>
        </a:graphic>
      </p:graphicFrame>
      <p:sp>
        <p:nvSpPr>
          <p:cNvPr id="7" name="TextBox 6"/>
          <p:cNvSpPr txBox="1"/>
          <p:nvPr/>
        </p:nvSpPr>
        <p:spPr>
          <a:xfrm>
            <a:off x="463061" y="5503715"/>
            <a:ext cx="3118339"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Critical tests are in bold</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Experimental tests are in italic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dirty="0" smtClean="0"/>
              <a:t>Full Validation PS-PVR for GOES-16 ABI L1b Products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62570821"/>
              </p:ext>
            </p:extLst>
          </p:nvPr>
        </p:nvGraphicFramePr>
        <p:xfrm>
          <a:off x="4689116" y="6137119"/>
          <a:ext cx="3997683" cy="304800"/>
        </p:xfrm>
        <a:graphic>
          <a:graphicData uri="http://schemas.openxmlformats.org/drawingml/2006/table">
            <a:tbl>
              <a:tblPr firstRow="1" bandRow="1">
                <a:tableStyleId>{5C22544A-7EE6-4342-B048-85BDC9FD1C3A}</a:tableStyleId>
              </a:tblPr>
              <a:tblGrid>
                <a:gridCol w="3997683"/>
              </a:tblGrid>
              <a:tr h="1745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 </a:t>
                      </a:r>
                      <a:r>
                        <a:rPr lang="en-US" sz="1400" baseline="0" dirty="0" smtClean="0">
                          <a:solidFill>
                            <a:schemeClr val="tx1"/>
                          </a:solidFill>
                        </a:rPr>
                        <a:t>Non-negligible impact.</a:t>
                      </a:r>
                      <a:endParaRPr lang="en-US" sz="1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08970436"/>
              </p:ext>
            </p:extLst>
          </p:nvPr>
        </p:nvGraphicFramePr>
        <p:xfrm>
          <a:off x="4686299" y="4991815"/>
          <a:ext cx="3997683" cy="304800"/>
        </p:xfrm>
        <a:graphic>
          <a:graphicData uri="http://schemas.openxmlformats.org/drawingml/2006/table">
            <a:tbl>
              <a:tblPr firstRow="1" bandRow="1">
                <a:tableStyleId>{5C22544A-7EE6-4342-B048-85BDC9FD1C3A}</a:tableStyleId>
              </a:tblPr>
              <a:tblGrid>
                <a:gridCol w="3997683"/>
              </a:tblGrid>
              <a:tr h="282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a:t>
                      </a:r>
                      <a:r>
                        <a:rPr lang="en-US" sz="1400" baseline="0" dirty="0" smtClean="0">
                          <a:solidFill>
                            <a:schemeClr val="tx1"/>
                          </a:solidFill>
                        </a:rPr>
                        <a:t>. R</a:t>
                      </a:r>
                      <a:r>
                        <a:rPr lang="en-US" sz="1400" dirty="0" smtClean="0">
                          <a:solidFill>
                            <a:schemeClr val="tx1"/>
                          </a:solidFill>
                        </a:rPr>
                        <a:t>eport has been submitted.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7628988"/>
              </p:ext>
            </p:extLst>
          </p:nvPr>
        </p:nvGraphicFramePr>
        <p:xfrm>
          <a:off x="4686299" y="5377202"/>
          <a:ext cx="3997683" cy="304800"/>
        </p:xfrm>
        <a:graphic>
          <a:graphicData uri="http://schemas.openxmlformats.org/drawingml/2006/table">
            <a:tbl>
              <a:tblPr firstRow="1" bandRow="1">
                <a:tableStyleId>{5C22544A-7EE6-4342-B048-85BDC9FD1C3A}</a:tableStyleId>
              </a:tblPr>
              <a:tblGrid>
                <a:gridCol w="3997683"/>
              </a:tblGrid>
              <a:tr h="275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Being</a:t>
                      </a:r>
                      <a:r>
                        <a:rPr lang="en-US" sz="1400" baseline="0" dirty="0" smtClean="0">
                          <a:solidFill>
                            <a:schemeClr val="tx1"/>
                          </a:solidFill>
                        </a:rPr>
                        <a:t> complete. </a:t>
                      </a:r>
                      <a:r>
                        <a:rPr lang="en-US" sz="1400" dirty="0" smtClean="0">
                          <a:solidFill>
                            <a:schemeClr val="tx1"/>
                          </a:solidFill>
                        </a:rPr>
                        <a:t>Results have been used</a:t>
                      </a:r>
                      <a:r>
                        <a:rPr lang="en-US" sz="1400" baseline="0" dirty="0" smtClean="0">
                          <a:solidFill>
                            <a:schemeClr val="tx1"/>
                          </a:solidFill>
                        </a:rPr>
                        <a:t>.</a:t>
                      </a:r>
                      <a:endParaRPr lang="en-US" sz="1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764111685"/>
              </p:ext>
            </p:extLst>
          </p:nvPr>
        </p:nvGraphicFramePr>
        <p:xfrm>
          <a:off x="4686299" y="5751732"/>
          <a:ext cx="3997683" cy="304800"/>
        </p:xfrm>
        <a:graphic>
          <a:graphicData uri="http://schemas.openxmlformats.org/drawingml/2006/table">
            <a:tbl>
              <a:tblPr firstRow="1" bandRow="1">
                <a:tableStyleId>{5C22544A-7EE6-4342-B048-85BDC9FD1C3A}</a:tableStyleId>
              </a:tblPr>
              <a:tblGrid>
                <a:gridCol w="3997683"/>
              </a:tblGrid>
              <a:tr h="2653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 </a:t>
                      </a:r>
                      <a:r>
                        <a:rPr lang="en-US" sz="1400" baseline="0" dirty="0" smtClean="0">
                          <a:solidFill>
                            <a:schemeClr val="tx1"/>
                          </a:solidFill>
                        </a:rPr>
                        <a:t>Negligible impact.</a:t>
                      </a:r>
                      <a:endParaRPr lang="en-US" sz="1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Tree>
    <p:extLst>
      <p:ext uri="{BB962C8B-B14F-4D97-AF65-F5344CB8AC3E}">
        <p14:creationId xmlns:p14="http://schemas.microsoft.com/office/powerpoint/2010/main" val="1629635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ABI-L1b-PLPT-001</a:t>
            </a:r>
            <a:r>
              <a:rPr lang="en-US" sz="3600" dirty="0"/>
              <a:t/>
            </a:r>
            <a:br>
              <a:rPr lang="en-US" sz="3600" dirty="0"/>
            </a:br>
            <a:r>
              <a:rPr lang="en-US" sz="3600" dirty="0">
                <a:solidFill>
                  <a:schemeClr val="tx1"/>
                </a:solidFill>
              </a:rPr>
              <a:t>IR Validation IASI &amp; SNPP-CrIS</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215991"/>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a:t>Validate thermal emissive band radiances by comparison with coincident LEO IR hyperspectral measurements, using IASI and CrIS data collocated in time, space, spectrum, and viewing geometry as reference (per Global Space based Inter-Calibration (GSICS) </a:t>
            </a:r>
            <a:r>
              <a:rPr lang="en-US" sz="1400" dirty="0" smtClean="0"/>
              <a:t>algorithm).</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737, 1493, 1503, 1513, 2130</a:t>
            </a:r>
            <a:endParaRPr lang="en-US" sz="1400" dirty="0"/>
          </a:p>
        </p:txBody>
      </p:sp>
      <p:sp>
        <p:nvSpPr>
          <p:cNvPr id="31" name="Rectangle 30"/>
          <p:cNvSpPr/>
          <p:nvPr/>
        </p:nvSpPr>
        <p:spPr>
          <a:xfrm>
            <a:off x="4730812" y="1350807"/>
            <a:ext cx="4299218" cy="2554545"/>
          </a:xfrm>
          <a:prstGeom prst="rect">
            <a:avLst/>
          </a:prstGeom>
          <a:ln w="12700" cmpd="sng">
            <a:noFill/>
          </a:ln>
        </p:spPr>
        <p:txBody>
          <a:bodyPr wrap="square">
            <a:spAutoFit/>
          </a:bodyPr>
          <a:lstStyle/>
          <a:p>
            <a:pPr algn="ctr"/>
            <a:r>
              <a:rPr lang="en-US" sz="2000" b="1" i="1" dirty="0" smtClean="0"/>
              <a:t>Methodology</a:t>
            </a:r>
          </a:p>
          <a:p>
            <a:pPr algn="just"/>
            <a:r>
              <a:rPr lang="en-US" sz="1400" dirty="0" smtClean="0"/>
              <a:t>GEO-LEO collocated condition:</a:t>
            </a:r>
          </a:p>
          <a:p>
            <a:pPr marL="285750" indent="-285750" algn="just">
              <a:buFont typeface="Arial" panose="020B0604020202020204" pitchFamily="34" charset="0"/>
              <a:buChar char="•"/>
            </a:pPr>
            <a:r>
              <a:rPr lang="en-US" sz="1400" dirty="0" smtClean="0"/>
              <a:t>Time difference: &lt;7.5 minutes for Mode 3 FD data</a:t>
            </a:r>
          </a:p>
          <a:p>
            <a:pPr marL="285750" indent="-285750" algn="just">
              <a:buFont typeface="Arial" panose="020B0604020202020204" pitchFamily="34" charset="0"/>
              <a:buChar char="•"/>
            </a:pPr>
            <a:r>
              <a:rPr lang="en-US" sz="1400" dirty="0" smtClean="0"/>
              <a:t>Viewing geometry difference:  |cosine of VZN difference| &lt; 1%</a:t>
            </a:r>
          </a:p>
          <a:p>
            <a:pPr marL="285750" indent="-285750" algn="just">
              <a:buFont typeface="Arial" panose="020B0604020202020204" pitchFamily="34" charset="0"/>
              <a:buChar char="•"/>
            </a:pPr>
            <a:r>
              <a:rPr lang="en-US" sz="1400" dirty="0" smtClean="0"/>
              <a:t>Geolocation: 7x7 array size of ABI pixels centered with the matched LEO pixels used to simulated the LEO’s foot-print</a:t>
            </a:r>
          </a:p>
          <a:p>
            <a:pPr marL="285750" indent="-285750" algn="just">
              <a:buFont typeface="Arial" panose="020B0604020202020204" pitchFamily="34" charset="0"/>
              <a:buChar char="•"/>
            </a:pPr>
            <a:r>
              <a:rPr lang="en-US" sz="1400" dirty="0" smtClean="0"/>
              <a:t>Spectral: LEO spectra convolved as “pseudo-pixel”.</a:t>
            </a:r>
          </a:p>
          <a:p>
            <a:pPr marL="285750" indent="-285750" algn="just">
              <a:buFont typeface="Arial" panose="020B0604020202020204" pitchFamily="34" charset="0"/>
              <a:buChar char="•"/>
            </a:pPr>
            <a:r>
              <a:rPr lang="en-US" sz="1400" dirty="0" smtClean="0"/>
              <a:t>Same targets: CoV of “pseudo-pixel” and 3x3 “pseudo-pixels” ABI radiance &lt; 3%</a:t>
            </a:r>
          </a:p>
        </p:txBody>
      </p:sp>
      <p:pic>
        <p:nvPicPr>
          <p:cNvPr id="32"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918" y="1154516"/>
            <a:ext cx="1324951" cy="713166"/>
          </a:xfrm>
          <a:prstGeom prst="rect">
            <a:avLst/>
          </a:prstGeom>
          <a:solidFill>
            <a:schemeClr val="bg1"/>
          </a:solidFill>
        </p:spPr>
      </p:pic>
      <p:pic>
        <p:nvPicPr>
          <p:cNvPr id="33" name="Picture 32"/>
          <p:cNvPicPr>
            <a:picLocks noChangeAspect="1"/>
          </p:cNvPicPr>
          <p:nvPr/>
        </p:nvPicPr>
        <p:blipFill>
          <a:blip r:embed="rId4"/>
          <a:stretch>
            <a:fillRect/>
          </a:stretch>
        </p:blipFill>
        <p:spPr>
          <a:xfrm>
            <a:off x="609600" y="4278378"/>
            <a:ext cx="3429000" cy="139959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036" y="4046859"/>
            <a:ext cx="1135825" cy="908660"/>
          </a:xfrm>
          <a:prstGeom prst="rect">
            <a:avLst/>
          </a:prstGeom>
        </p:spPr>
      </p:pic>
      <p:sp>
        <p:nvSpPr>
          <p:cNvPr id="35" name="Rectangle 34"/>
          <p:cNvSpPr/>
          <p:nvPr/>
        </p:nvSpPr>
        <p:spPr>
          <a:xfrm>
            <a:off x="262912" y="5699550"/>
            <a:ext cx="4275651" cy="707886"/>
          </a:xfrm>
          <a:prstGeom prst="rect">
            <a:avLst/>
          </a:prstGeom>
          <a:ln w="12700" cmpd="sng">
            <a:noFill/>
          </a:ln>
        </p:spPr>
        <p:txBody>
          <a:bodyPr wrap="square">
            <a:spAutoFit/>
          </a:bodyPr>
          <a:lstStyle/>
          <a:p>
            <a:pPr algn="just"/>
            <a:r>
              <a:rPr lang="en-US" sz="1000" dirty="0" smtClean="0"/>
              <a:t>Daily mean bias between ABI and </a:t>
            </a:r>
            <a:r>
              <a:rPr lang="en-US" sz="1000" dirty="0" smtClean="0">
                <a:solidFill>
                  <a:srgbClr val="FF0000"/>
                </a:solidFill>
              </a:rPr>
              <a:t>CrIS (in red) </a:t>
            </a:r>
            <a:r>
              <a:rPr lang="en-US" sz="1000" dirty="0" smtClean="0"/>
              <a:t>and </a:t>
            </a:r>
            <a:r>
              <a:rPr lang="en-US" sz="1000" dirty="0" smtClean="0">
                <a:solidFill>
                  <a:srgbClr val="0000FF"/>
                </a:solidFill>
              </a:rPr>
              <a:t>IASI (in blue</a:t>
            </a:r>
            <a:r>
              <a:rPr lang="en-US" sz="1000" dirty="0" smtClean="0"/>
              <a:t>) at night. Update of IASI calibration (for the quadratic term, 08/02/2017) and ABI calibration (for scan mirror emissivity, 10/19/2017) were marked by dotted and solid lines, respectively.</a:t>
            </a:r>
            <a:endParaRPr lang="en-US" sz="1000" dirty="0"/>
          </a:p>
        </p:txBody>
      </p:sp>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48</a:t>
            </a:fld>
            <a:endParaRPr lang="en-US" dirty="0"/>
          </a:p>
        </p:txBody>
      </p:sp>
      <p:sp>
        <p:nvSpPr>
          <p:cNvPr id="20" name="Rectangle 19"/>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lgn="just">
              <a:buFont typeface="Arial" panose="020B0604020202020204" pitchFamily="34" charset="0"/>
              <a:buChar char="•"/>
            </a:pPr>
            <a:r>
              <a:rPr lang="en-US" sz="1400" dirty="0"/>
              <a:t>Mean Tb bias &lt; 0.3K to CrIS and IASI for all IR bands</a:t>
            </a:r>
          </a:p>
          <a:p>
            <a:pPr marL="285750" indent="-285750" algn="just">
              <a:buFont typeface="Arial" panose="020B0604020202020204" pitchFamily="34" charset="0"/>
              <a:buChar char="•"/>
            </a:pPr>
            <a:r>
              <a:rPr lang="en-US" sz="1400" dirty="0"/>
              <a:t>No strong scene dependent Tb bias</a:t>
            </a:r>
          </a:p>
          <a:p>
            <a:pPr marL="285750" indent="-285750" algn="just">
              <a:buFont typeface="Arial" panose="020B0604020202020204" pitchFamily="34" charset="0"/>
              <a:buChar char="•"/>
            </a:pPr>
            <a:r>
              <a:rPr lang="en-US" sz="1400" dirty="0"/>
              <a:t>No apparent scan angle or geolocation dependent Tb bias</a:t>
            </a:r>
          </a:p>
          <a:p>
            <a:pPr marL="285750" indent="-285750" algn="just">
              <a:buFont typeface="Arial" panose="020B0604020202020204" pitchFamily="34" charset="0"/>
              <a:buChar char="•"/>
            </a:pPr>
            <a:r>
              <a:rPr lang="en-US" sz="1400" dirty="0"/>
              <a:t>No apparent diurnal calibration variation</a:t>
            </a:r>
          </a:p>
          <a:p>
            <a:pPr marL="285750" indent="-285750" algn="just">
              <a:buFont typeface="Arial" panose="020B0604020202020204" pitchFamily="34" charset="0"/>
              <a:buChar char="•"/>
            </a:pPr>
            <a:r>
              <a:rPr lang="en-US" sz="1400" dirty="0"/>
              <a:t>Periodic infrared calibration anomaly (PICA) corrected after the update of the scan mirror emissivity look-up-tables on 10/19/2017</a:t>
            </a:r>
          </a:p>
        </p:txBody>
      </p:sp>
      <p:graphicFrame>
        <p:nvGraphicFramePr>
          <p:cNvPr id="28" name="Table 27"/>
          <p:cNvGraphicFramePr>
            <a:graphicFrameLocks noGrp="1"/>
          </p:cNvGraphicFramePr>
          <p:nvPr>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bl>
          </a:graphicData>
        </a:graphic>
      </p:graphicFrame>
    </p:spTree>
    <p:extLst>
      <p:ext uri="{BB962C8B-B14F-4D97-AF65-F5344CB8AC3E}">
        <p14:creationId xmlns:p14="http://schemas.microsoft.com/office/powerpoint/2010/main" val="416024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pPr algn="ctr"/>
            <a:r>
              <a:rPr lang="en-US" sz="2400" dirty="0" smtClean="0"/>
              <a:t>ABI-L1b-PLPT-002</a:t>
            </a:r>
            <a:r>
              <a:rPr lang="en-US" sz="3600" dirty="0" smtClean="0"/>
              <a:t/>
            </a:r>
            <a:br>
              <a:rPr lang="en-US" sz="3600" dirty="0" smtClean="0"/>
            </a:br>
            <a:r>
              <a:rPr lang="en-US" sz="1800" b="1" dirty="0"/>
              <a:t>Validation of </a:t>
            </a:r>
            <a:r>
              <a:rPr lang="en-US" sz="1800" b="1" dirty="0" smtClean="0"/>
              <a:t>GOES-16 </a:t>
            </a:r>
            <a:r>
              <a:rPr lang="en-US" sz="1800" b="1" dirty="0"/>
              <a:t>ABI </a:t>
            </a:r>
            <a:r>
              <a:rPr lang="en-US" sz="1800" b="1" dirty="0" smtClean="0"/>
              <a:t>IR with </a:t>
            </a:r>
            <a:r>
              <a:rPr lang="en-US" sz="1800" b="1" dirty="0"/>
              <a:t>CRTM </a:t>
            </a:r>
            <a:endParaRPr lang="en-US" sz="3600" dirty="0"/>
          </a:p>
        </p:txBody>
      </p:sp>
      <p:sp>
        <p:nvSpPr>
          <p:cNvPr id="3" name="Date Placeholder 3"/>
          <p:cNvSpPr>
            <a:spLocks noGrp="1"/>
          </p:cNvSpPr>
          <p:nvPr>
            <p:ph type="dt" sz="half" idx="4294967295"/>
          </p:nvPr>
        </p:nvSpPr>
        <p:spPr>
          <a:xfrm>
            <a:off x="628650" y="6492875"/>
            <a:ext cx="1657350" cy="365125"/>
          </a:xfrm>
          <a:prstGeom prst="rect">
            <a:avLst/>
          </a:prstGeom>
        </p:spPr>
        <p:txBody>
          <a:bodyPr/>
          <a:lstStyle/>
          <a:p>
            <a:r>
              <a:rPr lang="en-US" dirty="0" smtClean="0"/>
              <a:t>6/1/2018</a:t>
            </a:r>
            <a:endParaRPr lang="en-US" dirty="0"/>
          </a:p>
        </p:txBody>
      </p:sp>
      <p:sp>
        <p:nvSpPr>
          <p:cNvPr id="4" name="Footer Placeholder 4"/>
          <p:cNvSpPr>
            <a:spLocks noGrp="1"/>
          </p:cNvSpPr>
          <p:nvPr>
            <p:ph type="ftr" sz="quarter" idx="4294967295"/>
          </p:nvPr>
        </p:nvSpPr>
        <p:spPr>
          <a:xfrm>
            <a:off x="2743200" y="6492875"/>
            <a:ext cx="3657600" cy="365125"/>
          </a:xfrm>
          <a:prstGeom prst="rect">
            <a:avLst/>
          </a:prstGeom>
        </p:spPr>
        <p:txBody>
          <a:bodyPr/>
          <a:lstStyle/>
          <a:p>
            <a:r>
              <a:rPr lang="en-US" dirty="0" smtClean="0"/>
              <a:t>Full Validation PS-PVR for GOES-16 ABI L1b Products</a:t>
            </a:r>
            <a:endParaRPr lang="en-US" dirty="0"/>
          </a:p>
        </p:txBody>
      </p:sp>
      <p:sp>
        <p:nvSpPr>
          <p:cNvPr id="5" name="Slide Number Placeholder 5"/>
          <p:cNvSpPr>
            <a:spLocks noGrp="1"/>
          </p:cNvSpPr>
          <p:nvPr>
            <p:ph type="sldNum" sz="quarter" idx="12"/>
          </p:nvPr>
        </p:nvSpPr>
        <p:spPr>
          <a:xfrm>
            <a:off x="6858000" y="6492875"/>
            <a:ext cx="1657350" cy="365125"/>
          </a:xfrm>
        </p:spPr>
        <p:txBody>
          <a:bodyPr/>
          <a:lstStyle/>
          <a:p>
            <a:fld id="{F4187418-5481-4E5B-A2F4-9A93734A0716}" type="slidenum">
              <a:rPr lang="en-US" smtClean="0"/>
              <a:t>49</a:t>
            </a:fld>
            <a:endParaRPr lang="en-US" dirty="0"/>
          </a:p>
        </p:txBody>
      </p:sp>
      <p:cxnSp>
        <p:nvCxnSpPr>
          <p:cNvPr id="6" name="Straight Connector 5"/>
          <p:cNvCxnSpPr>
            <a:endCxn id="4" idx="0"/>
          </p:cNvCxnSpPr>
          <p:nvPr/>
        </p:nvCxnSpPr>
        <p:spPr>
          <a:xfrm>
            <a:off x="4572000" y="143192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2400" y="1116701"/>
            <a:ext cx="4306757" cy="2431435"/>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Verify calibration stability and study diurnal variation for ABI IR </a:t>
            </a:r>
            <a:r>
              <a:rPr lang="en-US" sz="1400" dirty="0" smtClean="0"/>
              <a:t>bands</a:t>
            </a:r>
            <a:r>
              <a:rPr lang="en-US" sz="1400" dirty="0"/>
              <a:t> </a:t>
            </a:r>
            <a:r>
              <a:rPr lang="en-US" sz="1400" dirty="0" smtClean="0"/>
              <a:t>with CRTM </a:t>
            </a:r>
            <a:r>
              <a:rPr lang="en-US" sz="1400" dirty="0"/>
              <a:t>as </a:t>
            </a:r>
            <a:r>
              <a:rPr lang="en-US" sz="1400" dirty="0" smtClean="0"/>
              <a:t>reference</a:t>
            </a:r>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a:t>MRD737 </a:t>
            </a:r>
            <a:r>
              <a:rPr lang="en-US" sz="1400" dirty="0" smtClean="0"/>
              <a:t>(</a:t>
            </a:r>
            <a:r>
              <a:rPr lang="en-US" sz="1400" dirty="0"/>
              <a:t>L</a:t>
            </a:r>
            <a:r>
              <a:rPr lang="en-US" sz="1400" dirty="0" smtClean="0"/>
              <a:t>ong-term radiance drift); </a:t>
            </a:r>
          </a:p>
          <a:p>
            <a:pPr marL="169863" lvl="0" indent="-169863">
              <a:buFont typeface="Arial" panose="020B0604020202020204" pitchFamily="34" charset="0"/>
              <a:buChar char="•"/>
            </a:pPr>
            <a:r>
              <a:rPr lang="en-US" sz="1400" dirty="0" smtClean="0"/>
              <a:t>MRD1493/MRD1503 MRD1513(Product </a:t>
            </a:r>
            <a:r>
              <a:rPr lang="en-US" sz="1400" dirty="0"/>
              <a:t>Measurement Accuracy</a:t>
            </a:r>
            <a:r>
              <a:rPr lang="en-US" sz="1400" dirty="0" smtClean="0"/>
              <a:t>);</a:t>
            </a:r>
          </a:p>
          <a:p>
            <a:pPr marL="169863" lvl="0" indent="-169863">
              <a:buFont typeface="Arial" panose="020B0604020202020204" pitchFamily="34" charset="0"/>
              <a:buChar char="•"/>
            </a:pPr>
            <a:r>
              <a:rPr lang="en-US" sz="1400" dirty="0" smtClean="0"/>
              <a:t>MRD2130 (</a:t>
            </a:r>
            <a:r>
              <a:rPr lang="en-US" sz="1400" dirty="0"/>
              <a:t>The GOES-R Ground Segment shall monitor the quality of all products</a:t>
            </a:r>
            <a:r>
              <a:rPr lang="en-US" sz="1400" dirty="0" smtClean="0"/>
              <a:t>).</a:t>
            </a:r>
            <a:endParaRPr lang="en-US" sz="1400" dirty="0"/>
          </a:p>
        </p:txBody>
      </p:sp>
      <p:sp>
        <p:nvSpPr>
          <p:cNvPr id="9" name="Rectangle 8"/>
          <p:cNvSpPr/>
          <p:nvPr/>
        </p:nvSpPr>
        <p:spPr>
          <a:xfrm>
            <a:off x="6031438" y="1042876"/>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10" name="Rectangle 9"/>
          <p:cNvSpPr/>
          <p:nvPr/>
        </p:nvSpPr>
        <p:spPr>
          <a:xfrm>
            <a:off x="5183056" y="3617339"/>
            <a:ext cx="3883287" cy="276999"/>
          </a:xfrm>
          <a:prstGeom prst="rect">
            <a:avLst/>
          </a:prstGeom>
          <a:ln w="12700" cmpd="sng">
            <a:noFill/>
          </a:ln>
        </p:spPr>
        <p:txBody>
          <a:bodyPr wrap="square">
            <a:spAutoFit/>
          </a:bodyPr>
          <a:lstStyle/>
          <a:p>
            <a:r>
              <a:rPr lang="en-US" sz="1200" dirty="0"/>
              <a:t>Flowchart of GOES-R ABI IR Bands CRTM Simulation </a:t>
            </a:r>
            <a:endParaRPr lang="en-US" sz="1200" b="1" dirty="0"/>
          </a:p>
        </p:txBody>
      </p:sp>
      <p:sp>
        <p:nvSpPr>
          <p:cNvPr id="12" name="Rectangle 11"/>
          <p:cNvSpPr/>
          <p:nvPr/>
        </p:nvSpPr>
        <p:spPr>
          <a:xfrm>
            <a:off x="208822" y="3820566"/>
            <a:ext cx="4306756" cy="1092607"/>
          </a:xfrm>
          <a:prstGeom prst="rect">
            <a:avLst/>
          </a:prstGeom>
          <a:ln w="12700" cmpd="sng">
            <a:noFill/>
          </a:ln>
        </p:spPr>
        <p:txBody>
          <a:bodyPr wrap="square">
            <a:spAutoFit/>
          </a:bodyPr>
          <a:lstStyle/>
          <a:p>
            <a:pPr algn="ctr"/>
            <a:r>
              <a:rPr lang="en-US" sz="2000" b="1" i="1" dirty="0" smtClean="0"/>
              <a:t>Results</a:t>
            </a:r>
            <a:endParaRPr lang="en-US" sz="2000" dirty="0"/>
          </a:p>
          <a:p>
            <a:r>
              <a:rPr lang="en-US" sz="1100" dirty="0" smtClean="0"/>
              <a:t>Link for CRTM simulation</a:t>
            </a:r>
            <a:r>
              <a:rPr lang="en-US" sz="1000" dirty="0" smtClean="0"/>
              <a:t>:</a:t>
            </a:r>
          </a:p>
          <a:p>
            <a:r>
              <a:rPr lang="en-US" sz="1000" i="1" dirty="0">
                <a:solidFill>
                  <a:schemeClr val="tx2">
                    <a:lumMod val="60000"/>
                    <a:lumOff val="40000"/>
                  </a:schemeClr>
                </a:solidFill>
                <a:hlinkClick r:id="rId3"/>
              </a:rPr>
              <a:t>https://</a:t>
            </a:r>
            <a:r>
              <a:rPr lang="en-US" sz="1000" i="1" dirty="0" smtClean="0">
                <a:solidFill>
                  <a:schemeClr val="tx2">
                    <a:lumMod val="60000"/>
                    <a:lumOff val="40000"/>
                  </a:schemeClr>
                </a:solidFill>
                <a:hlinkClick r:id="rId3"/>
              </a:rPr>
              <a:t>www.star.nesdis.noaa.gov/GOESCal/G16_ABI_CRTM_OBS_daily.php</a:t>
            </a:r>
            <a:endParaRPr lang="en-US" sz="1000" i="1" dirty="0" smtClean="0">
              <a:solidFill>
                <a:schemeClr val="tx2">
                  <a:lumMod val="60000"/>
                  <a:lumOff val="40000"/>
                </a:schemeClr>
              </a:solidFill>
            </a:endParaRPr>
          </a:p>
          <a:p>
            <a:pPr marL="228600" indent="-228600">
              <a:buFont typeface="+mj-lt"/>
              <a:buAutoNum type="arabicPeriod"/>
            </a:pPr>
            <a:endParaRPr lang="en-US" sz="1200" dirty="0" smtClean="0"/>
          </a:p>
          <a:p>
            <a:endParaRPr lang="en-US" sz="1200" dirty="0" smtClean="0"/>
          </a:p>
        </p:txBody>
      </p:sp>
      <p:pic>
        <p:nvPicPr>
          <p:cNvPr id="13" name="Picture 12"/>
          <p:cNvPicPr/>
          <p:nvPr/>
        </p:nvPicPr>
        <p:blipFill>
          <a:blip r:embed="rId4" cstate="print"/>
          <a:srcRect b="6174"/>
          <a:stretch>
            <a:fillRect/>
          </a:stretch>
        </p:blipFill>
        <p:spPr bwMode="auto">
          <a:xfrm>
            <a:off x="5047522" y="1389119"/>
            <a:ext cx="3657600" cy="2192709"/>
          </a:xfrm>
          <a:prstGeom prst="rect">
            <a:avLst/>
          </a:prstGeom>
          <a:noFill/>
          <a:ln w="9525">
            <a:noFill/>
            <a:miter lim="800000"/>
            <a:headEnd/>
            <a:tailEnd/>
          </a:ln>
        </p:spPr>
      </p:pic>
      <p:sp>
        <p:nvSpPr>
          <p:cNvPr id="16" name="Rectangle 1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graphicFrame>
        <p:nvGraphicFramePr>
          <p:cNvPr id="17" name="Table 16"/>
          <p:cNvGraphicFramePr>
            <a:graphicFrameLocks noGrp="1"/>
          </p:cNvGraphicFramePr>
          <p:nvPr>
            <p:extLst/>
          </p:nvPr>
        </p:nvGraphicFramePr>
        <p:xfrm>
          <a:off x="5183056" y="6162051"/>
          <a:ext cx="3258278" cy="274320"/>
        </p:xfrm>
        <a:graphic>
          <a:graphicData uri="http://schemas.openxmlformats.org/drawingml/2006/table">
            <a:tbl>
              <a:tblPr firstRow="1" bandRow="1">
                <a:tableStyleId>{5C22544A-7EE6-4342-B048-85BDC9FD1C3A}</a:tableStyleId>
              </a:tblPr>
              <a:tblGrid>
                <a:gridCol w="3258278">
                  <a:extLst>
                    <a:ext uri="{9D8B030D-6E8A-4147-A177-3AD203B41FA5}">
                      <a16:colId xmlns="" xmlns:a16="http://schemas.microsoft.com/office/drawing/2014/main" val="20000"/>
                    </a:ext>
                  </a:extLst>
                </a:gridCol>
              </a:tblGrid>
              <a:tr h="191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 xmlns:a16="http://schemas.microsoft.com/office/drawing/2014/main" val="10000"/>
                  </a:ext>
                </a:extLst>
              </a:tr>
            </a:tbl>
          </a:graphicData>
        </a:graphic>
      </p:graphicFrame>
      <p:sp>
        <p:nvSpPr>
          <p:cNvPr id="18" name="TextBox 17"/>
          <p:cNvSpPr txBox="1"/>
          <p:nvPr/>
        </p:nvSpPr>
        <p:spPr>
          <a:xfrm>
            <a:off x="4604212" y="4293275"/>
            <a:ext cx="4349288" cy="1815882"/>
          </a:xfrm>
          <a:prstGeom prst="rect">
            <a:avLst/>
          </a:prstGeom>
          <a:noFill/>
        </p:spPr>
        <p:txBody>
          <a:bodyPr wrap="square" rtlCol="0">
            <a:spAutoFit/>
          </a:bodyPr>
          <a:lstStyle/>
          <a:p>
            <a:pPr marL="228600" indent="-228600">
              <a:buFont typeface="+mj-lt"/>
              <a:buAutoNum type="arabicPeriod"/>
            </a:pPr>
            <a:r>
              <a:rPr lang="en-US" sz="1400" dirty="0"/>
              <a:t>CWG has </a:t>
            </a:r>
            <a:r>
              <a:rPr lang="en-US" sz="1400" dirty="0" smtClean="0"/>
              <a:t>built a tool with CRTM simulation for GOES-16 </a:t>
            </a:r>
            <a:r>
              <a:rPr lang="en-US" sz="1400" dirty="0"/>
              <a:t>ABI IR </a:t>
            </a:r>
            <a:r>
              <a:rPr lang="en-US" sz="1400" dirty="0" smtClean="0"/>
              <a:t>bands.</a:t>
            </a:r>
            <a:endParaRPr lang="en-US" sz="1400" dirty="0"/>
          </a:p>
          <a:p>
            <a:pPr marL="228600" indent="-228600">
              <a:buFont typeface="+mj-lt"/>
              <a:buAutoNum type="arabicPeriod"/>
            </a:pPr>
            <a:r>
              <a:rPr lang="en-US" sz="1400" dirty="0" smtClean="0"/>
              <a:t>ABI IR </a:t>
            </a:r>
            <a:r>
              <a:rPr lang="en-US" sz="1400" dirty="0"/>
              <a:t>bands O-B Bias </a:t>
            </a:r>
            <a:r>
              <a:rPr lang="en-US" sz="1400" dirty="0" smtClean="0"/>
              <a:t>is </a:t>
            </a:r>
            <a:r>
              <a:rPr lang="en-US" sz="1400" dirty="0"/>
              <a:t>band-dependent. </a:t>
            </a:r>
          </a:p>
          <a:p>
            <a:pPr marL="228600" indent="-228600">
              <a:buFont typeface="+mj-lt"/>
              <a:buAutoNum type="arabicPeriod"/>
            </a:pPr>
            <a:r>
              <a:rPr lang="en-US" sz="1400" dirty="0"/>
              <a:t>Two kinds of bias was identified: a constant bias and diurnal bias. Band07 has a large bias &lt;2K diurnal </a:t>
            </a:r>
            <a:r>
              <a:rPr lang="en-US" sz="1400" dirty="0" smtClean="0"/>
              <a:t>variation. Band11 </a:t>
            </a:r>
            <a:r>
              <a:rPr lang="en-US" sz="1400" dirty="0"/>
              <a:t>has a constant bias 0.8K, but 0.2K diurnal variations bias. Other bands 08, 09, 10, 12, 16 don’t show diurnal variation pattern. </a:t>
            </a:r>
          </a:p>
        </p:txBody>
      </p:sp>
      <p:pic>
        <p:nvPicPr>
          <p:cNvPr id="19" name="Picture 18"/>
          <p:cNvPicPr/>
          <p:nvPr/>
        </p:nvPicPr>
        <p:blipFill>
          <a:blip r:embed="rId5" cstate="print">
            <a:extLst>
              <a:ext uri="{28A0092B-C50C-407E-A947-70E740481C1C}">
                <a14:useLocalDpi xmlns:a14="http://schemas.microsoft.com/office/drawing/2010/main" val="0"/>
              </a:ext>
            </a:extLst>
          </a:blip>
          <a:stretch>
            <a:fillRect/>
          </a:stretch>
        </p:blipFill>
        <p:spPr>
          <a:xfrm>
            <a:off x="762000" y="4527068"/>
            <a:ext cx="1441469" cy="1668415"/>
          </a:xfrm>
          <a:prstGeom prst="rect">
            <a:avLst/>
          </a:prstGeom>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a:xfrm>
            <a:off x="2554046" y="4527068"/>
            <a:ext cx="1438777" cy="1668415"/>
          </a:xfrm>
          <a:prstGeom prst="rect">
            <a:avLst/>
          </a:prstGeom>
        </p:spPr>
      </p:pic>
      <p:sp>
        <p:nvSpPr>
          <p:cNvPr id="21" name="Rectangle 20"/>
          <p:cNvSpPr/>
          <p:nvPr/>
        </p:nvSpPr>
        <p:spPr>
          <a:xfrm>
            <a:off x="268046" y="6172200"/>
            <a:ext cx="4271743" cy="446276"/>
          </a:xfrm>
          <a:prstGeom prst="rect">
            <a:avLst/>
          </a:prstGeom>
        </p:spPr>
        <p:txBody>
          <a:bodyPr wrap="square">
            <a:spAutoFit/>
          </a:bodyPr>
          <a:lstStyle/>
          <a:p>
            <a:pPr algn="just">
              <a:lnSpc>
                <a:spcPct val="115000"/>
              </a:lnSpc>
            </a:pP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Figure 2 </a:t>
            </a:r>
            <a:r>
              <a:rPr lang="en-US" sz="1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Example of BT bias between </a:t>
            </a: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CRTM and </a:t>
            </a:r>
            <a:r>
              <a:rPr lang="en-US" sz="1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GOES-16 Band07 </a:t>
            </a: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observation </a:t>
            </a:r>
            <a:r>
              <a:rPr lang="en-US" sz="1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75.2</a:t>
            </a:r>
            <a:r>
              <a:rPr lang="en-US" sz="1000" dirty="0">
                <a:solidFill>
                  <a:srgbClr val="000000"/>
                </a:solidFill>
                <a:latin typeface="Times New Roman" panose="02020603050405020304" pitchFamily="18" charset="0"/>
                <a:ea typeface="Calibri" panose="020F0502020204030204" pitchFamily="34" charset="0"/>
                <a:cs typeface="Calibri" panose="020F0502020204030204" pitchFamily="34" charset="0"/>
              </a:rPr>
              <a:t>°</a:t>
            </a: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W</a:t>
            </a:r>
            <a:r>
              <a:rPr lang="en-US" sz="1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right plot with cloud mask and land </a:t>
            </a: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sea mask.</a:t>
            </a: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2603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 drives the design …</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3600" dirty="0" smtClean="0"/>
              <a:t>Must have hundreds </a:t>
            </a:r>
            <a:r>
              <a:rPr lang="en-US" sz="3600" dirty="0"/>
              <a:t>times more detectors </a:t>
            </a:r>
            <a:endParaRPr lang="en-US" sz="3600" dirty="0" smtClean="0"/>
          </a:p>
          <a:p>
            <a:pPr lvl="1"/>
            <a:r>
              <a:rPr lang="en-US" sz="3200" dirty="0" smtClean="0"/>
              <a:t>Also cooler focal planes and better scan maneuvers etc.</a:t>
            </a:r>
          </a:p>
          <a:p>
            <a:r>
              <a:rPr lang="en-US" sz="3600" dirty="0" smtClean="0"/>
              <a:t>Must have them work together</a:t>
            </a:r>
          </a:p>
          <a:p>
            <a:pPr lvl="1"/>
            <a:r>
              <a:rPr lang="en-US" sz="3200" dirty="0" smtClean="0"/>
              <a:t>Large 1-D detector arrays</a:t>
            </a:r>
          </a:p>
          <a:p>
            <a:pPr lvl="1"/>
            <a:r>
              <a:rPr lang="en-US" sz="3200" dirty="0" smtClean="0"/>
              <a:t>Multiple focal </a:t>
            </a:r>
            <a:r>
              <a:rPr lang="en-US" sz="3200" dirty="0"/>
              <a:t>planes.</a:t>
            </a:r>
          </a:p>
          <a:p>
            <a:r>
              <a:rPr lang="en-US" sz="3600" dirty="0" smtClean="0">
                <a:latin typeface="Times New Roman" panose="02020603050405020304" pitchFamily="18" charset="0"/>
                <a:cs typeface="Times New Roman" panose="02020603050405020304" pitchFamily="18" charset="0"/>
              </a:rPr>
              <a:t>Onboard calibration for the solar bands.</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5</a:t>
            </a:fld>
            <a:endParaRPr lang="en-US" dirty="0"/>
          </a:p>
        </p:txBody>
      </p:sp>
    </p:spTree>
    <p:extLst>
      <p:ext uri="{BB962C8B-B14F-4D97-AF65-F5344CB8AC3E}">
        <p14:creationId xmlns:p14="http://schemas.microsoft.com/office/powerpoint/2010/main" val="3822543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50</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ABI-L1b-PLPT-003</a:t>
            </a:r>
            <a:r>
              <a:rPr lang="en-US" sz="3600" dirty="0"/>
              <a:t/>
            </a:r>
            <a:br>
              <a:rPr lang="en-US" sz="3600" dirty="0"/>
            </a:br>
            <a:r>
              <a:rPr lang="en-US" sz="2400" dirty="0"/>
              <a:t>ABI Restricted Zone Performance</a:t>
            </a:r>
            <a:endParaRPr lang="en-US" sz="24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61283" y="1244672"/>
            <a:ext cx="4306757" cy="238526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Quantify measurement errors that may occur in the visible and IR channels when the sun is near and within 3</a:t>
            </a:r>
            <a:r>
              <a:rPr lang="en-US" sz="1400" baseline="30000" dirty="0"/>
              <a:t>o</a:t>
            </a:r>
            <a:r>
              <a:rPr lang="en-US" sz="1400" dirty="0"/>
              <a:t> - 7.5</a:t>
            </a:r>
            <a:r>
              <a:rPr lang="en-US" sz="1400" baseline="30000" dirty="0"/>
              <a:t> o</a:t>
            </a:r>
            <a:r>
              <a:rPr lang="en-US" sz="1400" dirty="0"/>
              <a:t> for ABI VINIR and 5</a:t>
            </a:r>
            <a:r>
              <a:rPr lang="en-US" sz="1400" baseline="30000" dirty="0"/>
              <a:t> o</a:t>
            </a:r>
            <a:r>
              <a:rPr lang="en-US" sz="1400" dirty="0"/>
              <a:t> - 7.5</a:t>
            </a:r>
            <a:r>
              <a:rPr lang="en-US" sz="1400" baseline="30000" dirty="0"/>
              <a:t> o</a:t>
            </a:r>
            <a:r>
              <a:rPr lang="en-US" sz="1400" dirty="0"/>
              <a:t> from the ABI line of sight for ABI B07 3.9 um channel.</a:t>
            </a:r>
          </a:p>
          <a:p>
            <a:endParaRPr lang="en-US" sz="1100" dirty="0"/>
          </a:p>
          <a:p>
            <a:pPr algn="ctr"/>
            <a:r>
              <a:rPr lang="en-US" sz="2000" b="1" i="1" dirty="0"/>
              <a:t>Related Requirements</a:t>
            </a:r>
          </a:p>
          <a:p>
            <a:pPr marL="169863" lvl="0" indent="-169863">
              <a:buFont typeface="Arial" panose="020B0604020202020204" pitchFamily="34" charset="0"/>
              <a:buChar char="•"/>
            </a:pPr>
            <a:r>
              <a:rPr lang="en-US" sz="1400" dirty="0"/>
              <a:t>MRD (2120): Radiometric accuracy for ABI IR band </a:t>
            </a:r>
          </a:p>
          <a:p>
            <a:pPr marL="169863" lvl="0" indent="-169863">
              <a:buFont typeface="Arial" panose="020B0604020202020204" pitchFamily="34" charset="0"/>
              <a:buChar char="•"/>
            </a:pPr>
            <a:r>
              <a:rPr lang="en-US" sz="1400" dirty="0"/>
              <a:t>&lt;2K @300K inside restricted zone</a:t>
            </a:r>
          </a:p>
          <a:p>
            <a:pPr marL="169863" lvl="0" indent="-169863">
              <a:buFont typeface="Arial" panose="020B0604020202020204" pitchFamily="34" charset="0"/>
              <a:buChar char="•"/>
            </a:pPr>
            <a:r>
              <a:rPr lang="en-US" sz="1400" dirty="0"/>
              <a:t>&lt;1K @300K outside restricted zone (&gt; 7.5</a:t>
            </a:r>
            <a:r>
              <a:rPr lang="en-US" sz="1400" baseline="30000" dirty="0"/>
              <a:t>o</a:t>
            </a:r>
            <a:r>
              <a:rPr lang="en-US" sz="1400" dirty="0"/>
              <a:t>)</a:t>
            </a:r>
          </a:p>
        </p:txBody>
      </p:sp>
      <p:sp>
        <p:nvSpPr>
          <p:cNvPr id="36" name="Rectangle 3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graphicFrame>
        <p:nvGraphicFramePr>
          <p:cNvPr id="37" name="Table 36"/>
          <p:cNvGraphicFramePr>
            <a:graphicFrameLocks noGrp="1"/>
          </p:cNvGraphicFramePr>
          <p:nvPr>
            <p:extLst/>
          </p:nvPr>
        </p:nvGraphicFramePr>
        <p:xfrm>
          <a:off x="5183535" y="5754845"/>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 xmlns:a16="http://schemas.microsoft.com/office/drawing/2014/main" val="10000"/>
                  </a:ext>
                </a:extLst>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730812" y="895290"/>
            <a:ext cx="4342419" cy="400110"/>
          </a:xfrm>
          <a:prstGeom prst="rect">
            <a:avLst/>
          </a:prstGeom>
          <a:ln w="12700" cmpd="sng">
            <a:noFill/>
          </a:ln>
        </p:spPr>
        <p:txBody>
          <a:bodyPr wrap="square">
            <a:spAutoFit/>
          </a:bodyPr>
          <a:lstStyle/>
          <a:p>
            <a:pPr algn="ctr"/>
            <a:r>
              <a:rPr lang="en-US" sz="2000" b="1" i="1" dirty="0" smtClean="0"/>
              <a:t>Methodology</a:t>
            </a:r>
          </a:p>
        </p:txBody>
      </p:sp>
      <p:pic>
        <p:nvPicPr>
          <p:cNvPr id="19" name="Picture 18"/>
          <p:cNvPicPr>
            <a:picLocks noChangeAspect="1"/>
          </p:cNvPicPr>
          <p:nvPr/>
        </p:nvPicPr>
        <p:blipFill>
          <a:blip r:embed="rId2"/>
          <a:stretch>
            <a:fillRect/>
          </a:stretch>
        </p:blipFill>
        <p:spPr>
          <a:xfrm>
            <a:off x="83943" y="4250462"/>
            <a:ext cx="4426070" cy="1871037"/>
          </a:xfrm>
          <a:prstGeom prst="rect">
            <a:avLst/>
          </a:prstGeom>
        </p:spPr>
      </p:pic>
      <p:sp>
        <p:nvSpPr>
          <p:cNvPr id="20" name="Rectangle 19"/>
          <p:cNvSpPr/>
          <p:nvPr/>
        </p:nvSpPr>
        <p:spPr>
          <a:xfrm>
            <a:off x="-79756" y="6048574"/>
            <a:ext cx="4538913" cy="307777"/>
          </a:xfrm>
          <a:prstGeom prst="rect">
            <a:avLst/>
          </a:prstGeom>
          <a:ln w="12700" cmpd="sng">
            <a:noFill/>
          </a:ln>
        </p:spPr>
        <p:txBody>
          <a:bodyPr wrap="square">
            <a:spAutoFit/>
          </a:bodyPr>
          <a:lstStyle/>
          <a:p>
            <a:pPr algn="ctr"/>
            <a:r>
              <a:rPr lang="en-US" sz="1400" b="1" dirty="0" smtClean="0"/>
              <a:t>Long Term Monitoring Maximum Stray Light for ABI CH07 </a:t>
            </a:r>
            <a:endParaRPr lang="en-US" sz="1400" b="1" dirty="0"/>
          </a:p>
        </p:txBody>
      </p:sp>
      <p:sp>
        <p:nvSpPr>
          <p:cNvPr id="21" name="Rectangle 20"/>
          <p:cNvSpPr/>
          <p:nvPr/>
        </p:nvSpPr>
        <p:spPr>
          <a:xfrm>
            <a:off x="4499034" y="3432673"/>
            <a:ext cx="4533901" cy="461665"/>
          </a:xfrm>
          <a:prstGeom prst="rect">
            <a:avLst/>
          </a:prstGeom>
          <a:ln w="12700" cmpd="sng">
            <a:noFill/>
          </a:ln>
        </p:spPr>
        <p:txBody>
          <a:bodyPr wrap="square">
            <a:spAutoFit/>
          </a:bodyPr>
          <a:lstStyle/>
          <a:p>
            <a:pPr algn="ctr"/>
            <a:r>
              <a:rPr lang="en-US" sz="1200" b="1" dirty="0" smtClean="0"/>
              <a:t>Steps: </a:t>
            </a:r>
            <a:r>
              <a:rPr lang="en-US" sz="1200" dirty="0" smtClean="0"/>
              <a:t>Difference-Radiance-Image; Coordinate Transformation; Exponential Fitting and Estimation of Maximum  Stray Light  </a:t>
            </a:r>
            <a:endParaRPr lang="en-US" sz="1200" dirty="0"/>
          </a:p>
        </p:txBody>
      </p:sp>
      <p:pic>
        <p:nvPicPr>
          <p:cNvPr id="22" name="Picture 21"/>
          <p:cNvPicPr>
            <a:picLocks noChangeAspect="1"/>
          </p:cNvPicPr>
          <p:nvPr/>
        </p:nvPicPr>
        <p:blipFill>
          <a:blip r:embed="rId3"/>
          <a:stretch>
            <a:fillRect/>
          </a:stretch>
        </p:blipFill>
        <p:spPr>
          <a:xfrm>
            <a:off x="4868263" y="2287681"/>
            <a:ext cx="3829050" cy="1228956"/>
          </a:xfrm>
          <a:prstGeom prst="rect">
            <a:avLst/>
          </a:prstGeom>
        </p:spPr>
      </p:pic>
      <p:pic>
        <p:nvPicPr>
          <p:cNvPr id="23" name="Picture 22"/>
          <p:cNvPicPr>
            <a:picLocks noChangeAspect="1"/>
          </p:cNvPicPr>
          <p:nvPr/>
        </p:nvPicPr>
        <p:blipFill>
          <a:blip r:embed="rId4"/>
          <a:stretch>
            <a:fillRect/>
          </a:stretch>
        </p:blipFill>
        <p:spPr>
          <a:xfrm>
            <a:off x="4880527" y="1231261"/>
            <a:ext cx="4114506" cy="1130939"/>
          </a:xfrm>
          <a:prstGeom prst="rect">
            <a:avLst/>
          </a:prstGeom>
        </p:spPr>
      </p:pic>
      <p:sp>
        <p:nvSpPr>
          <p:cNvPr id="2" name="TextBox 1"/>
          <p:cNvSpPr txBox="1"/>
          <p:nvPr/>
        </p:nvSpPr>
        <p:spPr>
          <a:xfrm>
            <a:off x="4684844" y="4193187"/>
            <a:ext cx="4349288" cy="166199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Long term monitoring shows that ABI </a:t>
            </a:r>
            <a:r>
              <a:rPr lang="en-US" sz="1400" dirty="0"/>
              <a:t>CH07 stray light inside and outside restricted </a:t>
            </a:r>
            <a:r>
              <a:rPr lang="en-US" sz="1400" dirty="0" smtClean="0"/>
              <a:t>zone are both within the specification</a:t>
            </a:r>
          </a:p>
          <a:p>
            <a:pPr marL="285750" indent="-285750">
              <a:buFont typeface="Arial" panose="020B0604020202020204" pitchFamily="34" charset="0"/>
              <a:buChar char="•"/>
            </a:pPr>
            <a:r>
              <a:rPr lang="en-US" altLang="zh-CN" sz="1400" dirty="0" smtClean="0"/>
              <a:t>Long term monitoring of ABI VNIR channel stray light has been carried out. No requirements </a:t>
            </a:r>
            <a:r>
              <a:rPr lang="en-US" altLang="zh-CN" sz="1400" dirty="0"/>
              <a:t>are violated </a:t>
            </a:r>
            <a:r>
              <a:rPr lang="en-US" altLang="zh-CN" sz="1400" dirty="0" smtClean="0"/>
              <a:t>for stray light at </a:t>
            </a:r>
            <a:r>
              <a:rPr lang="en-US" altLang="zh-CN" sz="1400" dirty="0"/>
              <a:t>night side for </a:t>
            </a:r>
            <a:r>
              <a:rPr lang="en-US" altLang="zh-CN" sz="1400" dirty="0" smtClean="0"/>
              <a:t>ABI VNIR channel. </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09437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a:stretch>
            <a:fillRect/>
          </a:stretch>
        </p:blipFill>
        <p:spPr>
          <a:xfrm>
            <a:off x="8332604" y="1334426"/>
            <a:ext cx="709729" cy="735305"/>
          </a:xfrm>
          <a:prstGeom prst="rect">
            <a:avLst/>
          </a:prstGeom>
        </p:spPr>
      </p:pic>
      <p:sp>
        <p:nvSpPr>
          <p:cNvPr id="21" name="Slide Number Placeholder 3"/>
          <p:cNvSpPr>
            <a:spLocks noGrp="1"/>
          </p:cNvSpPr>
          <p:nvPr>
            <p:ph type="sldNum" sz="quarter" idx="12"/>
          </p:nvPr>
        </p:nvSpPr>
        <p:spPr>
          <a:xfrm>
            <a:off x="8253662" y="6356350"/>
            <a:ext cx="681791" cy="365125"/>
          </a:xfrm>
        </p:spPr>
        <p:txBody>
          <a:bodyPr/>
          <a:lstStyle/>
          <a:p>
            <a:fld id="{4AB52BE0-4CA4-4BD3-BC9F-B41F86E8D2EE}" type="slidenum">
              <a:rPr lang="en-US" altLang="en-US" smtClean="0"/>
              <a:pPr/>
              <a:t>51</a:t>
            </a:fld>
            <a:endParaRPr lang="en-US" altLang="en-US" dirty="0"/>
          </a:p>
        </p:txBody>
      </p:sp>
      <p:sp>
        <p:nvSpPr>
          <p:cNvPr id="22" name="Title 1"/>
          <p:cNvSpPr>
            <a:spLocks noGrp="1"/>
          </p:cNvSpPr>
          <p:nvPr>
            <p:ph type="title"/>
          </p:nvPr>
        </p:nvSpPr>
        <p:spPr>
          <a:xfrm>
            <a:off x="0" y="228600"/>
            <a:ext cx="9296400" cy="759813"/>
          </a:xfrm>
        </p:spPr>
        <p:txBody>
          <a:bodyPr>
            <a:noAutofit/>
          </a:bodyPr>
          <a:lstStyle/>
          <a:p>
            <a:pPr algn="ctr"/>
            <a:r>
              <a:rPr lang="en-US" sz="2400" dirty="0" smtClean="0"/>
              <a:t>ABI-L1b-PLPT-004</a:t>
            </a:r>
            <a:r>
              <a:rPr lang="en-US" sz="3600" dirty="0" smtClean="0"/>
              <a:t/>
            </a:r>
            <a:br>
              <a:rPr lang="en-US" sz="3600" dirty="0" smtClean="0"/>
            </a:br>
            <a:r>
              <a:rPr lang="en-US" sz="3600" dirty="0" smtClean="0"/>
              <a:t>Vnir validation: viirs inter-calibration</a:t>
            </a:r>
            <a:endParaRPr lang="en-US" sz="3600" dirty="0"/>
          </a:p>
        </p:txBody>
      </p:sp>
      <p:sp>
        <p:nvSpPr>
          <p:cNvPr id="23" name="Rectangle 22"/>
          <p:cNvSpPr/>
          <p:nvPr/>
        </p:nvSpPr>
        <p:spPr>
          <a:xfrm>
            <a:off x="257452" y="1334426"/>
            <a:ext cx="4306757" cy="2154436"/>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600" dirty="0" smtClean="0"/>
              <a:t>Demonstrate and quality agreement between ABI and temporally and spatially coincident SNPP VIIRS VNIR data collected at the same viewing geometry</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600" dirty="0" smtClean="0"/>
              <a:t>MRD 737, 2120, and 2130</a:t>
            </a:r>
            <a:endParaRPr lang="en-US" sz="1600" dirty="0"/>
          </a:p>
        </p:txBody>
      </p:sp>
      <p:sp>
        <p:nvSpPr>
          <p:cNvPr id="26" name="Rectangle 25"/>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28" name="Straight Connector 27"/>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626187" y="3902075"/>
            <a:ext cx="4309266" cy="1908215"/>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064 Channel has bias of 6-7%.</a:t>
            </a:r>
          </a:p>
          <a:p>
            <a:pPr marL="285750" indent="-285750" algn="just">
              <a:buFont typeface="Arial" panose="020B0604020202020204" pitchFamily="34" charset="0"/>
              <a:buChar char="•"/>
            </a:pPr>
            <a:r>
              <a:rPr lang="en-US" sz="1400" dirty="0" smtClean="0"/>
              <a:t>Other channels agree with VIIRS within 5%.</a:t>
            </a:r>
          </a:p>
          <a:p>
            <a:pPr marL="285750" indent="-285750" algn="just">
              <a:buFont typeface="Arial" panose="020B0604020202020204" pitchFamily="34" charset="0"/>
              <a:buChar char="•"/>
            </a:pPr>
            <a:r>
              <a:rPr lang="en-US" sz="1400" dirty="0" smtClean="0"/>
              <a:t>Uncertainty of the bias estimate is less than 6%.</a:t>
            </a:r>
          </a:p>
          <a:p>
            <a:pPr marL="285750" indent="-285750" algn="just">
              <a:buFont typeface="Arial" panose="020B0604020202020204" pitchFamily="34" charset="0"/>
              <a:buChar char="•"/>
            </a:pPr>
            <a:r>
              <a:rPr lang="en-US" sz="1400" dirty="0" smtClean="0"/>
              <a:t>No significant angular dependent difference to VIIRS </a:t>
            </a:r>
          </a:p>
          <a:p>
            <a:pPr marL="285750" indent="-285750" algn="just">
              <a:buFont typeface="Arial" panose="020B0604020202020204" pitchFamily="34" charset="0"/>
              <a:buChar char="•"/>
            </a:pPr>
            <a:r>
              <a:rPr lang="en-US" sz="1400" dirty="0" smtClean="0"/>
              <a:t>No significantly different between native and down sampling  spatial resolution data</a:t>
            </a:r>
          </a:p>
          <a:p>
            <a:pPr marL="285750" indent="-285750" algn="just">
              <a:buFont typeface="Arial" panose="020B0604020202020204" pitchFamily="34" charset="0"/>
              <a:buChar char="•"/>
            </a:pPr>
            <a:r>
              <a:rPr lang="en-US" sz="1400" dirty="0" smtClean="0"/>
              <a:t>No dependence on scene reflectance.</a:t>
            </a:r>
          </a:p>
        </p:txBody>
      </p:sp>
      <mc:AlternateContent xmlns:mc="http://schemas.openxmlformats.org/markup-compatibility/2006" xmlns:a14="http://schemas.microsoft.com/office/drawing/2010/main">
        <mc:Choice Requires="a14">
          <p:sp>
            <p:nvSpPr>
              <p:cNvPr id="40" name="Rectangle 39"/>
              <p:cNvSpPr/>
              <p:nvPr/>
            </p:nvSpPr>
            <p:spPr>
              <a:xfrm>
                <a:off x="4716221" y="1258698"/>
                <a:ext cx="3995448" cy="2554545"/>
              </a:xfrm>
              <a:prstGeom prst="rect">
                <a:avLst/>
              </a:prstGeom>
              <a:ln w="12700" cmpd="sng">
                <a:noFill/>
              </a:ln>
            </p:spPr>
            <p:txBody>
              <a:bodyPr wrap="square">
                <a:spAutoFit/>
              </a:bodyPr>
              <a:lstStyle/>
              <a:p>
                <a:pPr algn="ctr"/>
                <a:r>
                  <a:rPr lang="en-US" sz="2000" b="1" i="1" dirty="0" smtClean="0">
                    <a:solidFill>
                      <a:schemeClr val="tx1"/>
                    </a:solidFill>
                  </a:rPr>
                  <a:t>Methodology</a:t>
                </a:r>
              </a:p>
              <a:p>
                <a:pPr algn="just"/>
                <a:r>
                  <a:rPr lang="en-US" sz="1400" dirty="0" smtClean="0">
                    <a:solidFill>
                      <a:schemeClr val="tx1"/>
                    </a:solidFill>
                  </a:rPr>
                  <a:t>Collocated scenes for analysis</a:t>
                </a:r>
              </a:p>
              <a:p>
                <a:pPr marL="285750" indent="-285750" algn="just">
                  <a:buFont typeface="Arial" panose="020B0604020202020204" pitchFamily="34" charset="0"/>
                  <a:buChar char="•"/>
                </a:pPr>
                <a:r>
                  <a:rPr lang="en-US" sz="1400" dirty="0" smtClean="0">
                    <a:solidFill>
                      <a:schemeClr val="tx1"/>
                    </a:solidFill>
                  </a:rPr>
                  <a:t>Time difference: &lt;7.5 minutes for M3 data</a:t>
                </a:r>
              </a:p>
              <a:p>
                <a:pPr marL="285750" indent="-285750" algn="just">
                  <a:buFont typeface="Arial" panose="020B0604020202020204" pitchFamily="34" charset="0"/>
                  <a:buChar char="•"/>
                </a:pPr>
                <a:r>
                  <a:rPr lang="en-US" sz="1400" dirty="0" smtClean="0">
                    <a:solidFill>
                      <a:schemeClr val="tx1"/>
                    </a:solidFill>
                  </a:rPr>
                  <a:t>Cosine of viewing zenith angle difference &lt; 1%</a:t>
                </a:r>
              </a:p>
              <a:p>
                <a:pPr marL="285750" indent="-285750" algn="just">
                  <a:buFont typeface="Arial" panose="020B0604020202020204" pitchFamily="34" charset="0"/>
                  <a:buChar char="•"/>
                </a:pPr>
                <a:r>
                  <a:rPr lang="en-US" sz="1400" dirty="0" smtClean="0">
                    <a:solidFill>
                      <a:schemeClr val="tx1"/>
                    </a:solidFill>
                  </a:rPr>
                  <a:t>Central pixel difference: &lt;375m for B2 (0.64</a:t>
                </a:r>
                <a14:m>
                  <m:oMath xmlns:m="http://schemas.openxmlformats.org/officeDocument/2006/math">
                    <m:r>
                      <a:rPr lang="en-US" sz="1400" i="1" smtClean="0">
                        <a:solidFill>
                          <a:schemeClr val="tx1"/>
                        </a:solidFill>
                        <a:latin typeface="Cambria Math" panose="02040503050406030204" pitchFamily="18" charset="0"/>
                      </a:rPr>
                      <m:t>µ</m:t>
                    </m:r>
                  </m:oMath>
                </a14:m>
                <a:r>
                  <a:rPr lang="en-US" sz="1400" dirty="0" smtClean="0">
                    <a:solidFill>
                      <a:schemeClr val="tx1"/>
                    </a:solidFill>
                  </a:rPr>
                  <a:t>m) and 750m for other bands</a:t>
                </a:r>
              </a:p>
              <a:p>
                <a:pPr marL="285750" indent="-285750" algn="just">
                  <a:buFont typeface="Arial" panose="020B0604020202020204" pitchFamily="34" charset="0"/>
                  <a:buChar char="•"/>
                </a:pPr>
                <a:r>
                  <a:rPr lang="en-US" sz="1400" dirty="0" smtClean="0">
                    <a:solidFill>
                      <a:schemeClr val="tx1"/>
                    </a:solidFill>
                  </a:rPr>
                  <a:t>Time: 17:00UTC-19:00UTC</a:t>
                </a:r>
              </a:p>
              <a:p>
                <a:pPr marL="285750" indent="-285750" algn="just">
                  <a:buFont typeface="Arial" panose="020B0604020202020204" pitchFamily="34" charset="0"/>
                  <a:buChar char="•"/>
                </a:pPr>
                <a:r>
                  <a:rPr lang="en-US" sz="1400" dirty="0" smtClean="0">
                    <a:solidFill>
                      <a:schemeClr val="tx1"/>
                    </a:solidFill>
                  </a:rPr>
                  <a:t>Geolocation range: 2</a:t>
                </a:r>
                <a:r>
                  <a:rPr lang="en-US" sz="1400" baseline="30000" dirty="0" smtClean="0">
                    <a:solidFill>
                      <a:schemeClr val="tx1"/>
                    </a:solidFill>
                  </a:rPr>
                  <a:t>o</a:t>
                </a:r>
                <a:r>
                  <a:rPr lang="en-US" sz="1400" dirty="0" smtClean="0">
                    <a:solidFill>
                      <a:schemeClr val="tx1"/>
                    </a:solidFill>
                  </a:rPr>
                  <a:t>S &lt; latitude &lt; 2</a:t>
                </a:r>
                <a:r>
                  <a:rPr lang="en-US" sz="1400" baseline="30000" dirty="0" smtClean="0">
                    <a:solidFill>
                      <a:schemeClr val="tx1"/>
                    </a:solidFill>
                  </a:rPr>
                  <a:t>o</a:t>
                </a:r>
                <a:r>
                  <a:rPr lang="en-US" sz="1400" dirty="0" smtClean="0">
                    <a:solidFill>
                      <a:schemeClr val="tx1"/>
                    </a:solidFill>
                  </a:rPr>
                  <a:t>N</a:t>
                </a:r>
              </a:p>
              <a:p>
                <a:pPr marL="285750" indent="-285750" algn="just">
                  <a:buFont typeface="Arial" panose="020B0604020202020204" pitchFamily="34" charset="0"/>
                  <a:buChar char="•"/>
                </a:pPr>
                <a:r>
                  <a:rPr lang="en-US" altLang="en-US"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CoV(ENV)</a:t>
                </a:r>
                <a:r>
                  <a:rPr lang="en-US" altLang="en-US" sz="1400" i="1" baseline="-30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VIIRS</a:t>
                </a:r>
                <a:r>
                  <a:rPr lang="en-US" altLang="en-US" sz="14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&lt; 5% and </a:t>
                </a:r>
                <a:r>
                  <a:rPr lang="en-US" altLang="en-US" sz="1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CoV(FOV)</a:t>
                </a:r>
                <a:r>
                  <a:rPr lang="en-US" altLang="en-US" sz="1400" i="1" baseline="-30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VIIRS</a:t>
                </a:r>
                <a:r>
                  <a:rPr lang="en-US" altLang="en-US" sz="14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&lt; 5</a:t>
                </a:r>
                <a:r>
                  <a:rPr lang="en-US" altLang="en-US" sz="1400" dirty="0" smtClean="0">
                    <a:solidFill>
                      <a:schemeClr val="tx1"/>
                    </a:solidFill>
                    <a:latin typeface="Calibri" panose="020F0502020204030204" pitchFamily="34" charset="0"/>
                    <a:ea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altLang="en-US" sz="1400" dirty="0" smtClean="0">
                    <a:solidFill>
                      <a:schemeClr val="tx1"/>
                    </a:solidFill>
                    <a:latin typeface="Calibri" panose="020F0502020204030204" pitchFamily="34" charset="0"/>
                    <a:ea typeface="Times New Roman" panose="02020603050405020304" pitchFamily="18" charset="0"/>
                    <a:cs typeface="Times New Roman" panose="02020603050405020304" pitchFamily="18" charset="0"/>
                  </a:rPr>
                  <a:t>Azimuth angle difference: </a:t>
                </a:r>
                <a:r>
                  <a:rPr lang="en-US" altLang="en-US" sz="14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&lt; 15</a:t>
                </a:r>
                <a:r>
                  <a:rPr lang="en-US" altLang="en-US" sz="1400" dirty="0" smtClean="0">
                    <a:solidFill>
                      <a:schemeClr val="tx1"/>
                    </a:solidFill>
                    <a:latin typeface="Calibri" panose="020F0502020204030204" pitchFamily="34" charset="0"/>
                    <a:ea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400" dirty="0" smtClean="0">
                    <a:solidFill>
                      <a:schemeClr val="tx1"/>
                    </a:solidFill>
                    <a:latin typeface="Calibri" panose="020F0502020204030204" pitchFamily="34" charset="0"/>
                    <a:cs typeface="Times New Roman" panose="02020603050405020304" pitchFamily="18" charset="0"/>
                  </a:rPr>
                  <a:t>SRF adjustment:</a:t>
                </a:r>
                <a:endParaRPr lang="en-US" sz="1400" dirty="0" smtClean="0">
                  <a:solidFill>
                    <a:schemeClr val="tx1"/>
                  </a:solidFill>
                </a:endParaRPr>
              </a:p>
            </p:txBody>
          </p:sp>
        </mc:Choice>
        <mc:Fallback xmlns="">
          <p:sp>
            <p:nvSpPr>
              <p:cNvPr id="40" name="Rectangle 39"/>
              <p:cNvSpPr>
                <a:spLocks noRot="1" noChangeAspect="1" noMove="1" noResize="1" noEditPoints="1" noAdjustHandles="1" noChangeArrowheads="1" noChangeShapeType="1" noTextEdit="1"/>
              </p:cNvSpPr>
              <p:nvPr/>
            </p:nvSpPr>
            <p:spPr>
              <a:xfrm>
                <a:off x="4716221" y="1258698"/>
                <a:ext cx="3995448" cy="2554545"/>
              </a:xfrm>
              <a:prstGeom prst="rect">
                <a:avLst/>
              </a:prstGeom>
              <a:blipFill rotWithShape="0">
                <a:blip r:embed="rId3"/>
                <a:stretch>
                  <a:fillRect l="-458" t="-1190" r="-458" b="-1429"/>
                </a:stretch>
              </a:blipFill>
              <a:ln w="12700" cmpd="sng">
                <a:noFill/>
              </a:ln>
            </p:spPr>
            <p:txBody>
              <a:bodyPr/>
              <a:lstStyle/>
              <a:p>
                <a:r>
                  <a:rPr lang="en-US">
                    <a:noFill/>
                  </a:rPr>
                  <a:t> </a:t>
                </a:r>
              </a:p>
            </p:txBody>
          </p:sp>
        </mc:Fallback>
      </mc:AlternateContent>
      <p:pic>
        <p:nvPicPr>
          <p:cNvPr id="41" name="Picture 40"/>
          <p:cNvPicPr>
            <a:picLocks noChangeAspect="1"/>
          </p:cNvPicPr>
          <p:nvPr/>
        </p:nvPicPr>
        <p:blipFill>
          <a:blip r:embed="rId4"/>
          <a:stretch>
            <a:fillRect/>
          </a:stretch>
        </p:blipFill>
        <p:spPr>
          <a:xfrm>
            <a:off x="241171" y="4262444"/>
            <a:ext cx="2115111" cy="2459031"/>
          </a:xfrm>
          <a:prstGeom prst="rect">
            <a:avLst/>
          </a:prstGeom>
        </p:spPr>
      </p:pic>
      <p:sp>
        <p:nvSpPr>
          <p:cNvPr id="42" name="Rectangle 41"/>
          <p:cNvSpPr/>
          <p:nvPr/>
        </p:nvSpPr>
        <p:spPr>
          <a:xfrm>
            <a:off x="2281717" y="5848518"/>
            <a:ext cx="2146063" cy="707886"/>
          </a:xfrm>
          <a:prstGeom prst="rect">
            <a:avLst/>
          </a:prstGeom>
        </p:spPr>
        <p:txBody>
          <a:bodyPr wrap="square">
            <a:spAutoFit/>
          </a:bodyPr>
          <a:lstStyle/>
          <a:p>
            <a:r>
              <a:rPr lang="en-US" sz="1000" dirty="0" smtClean="0"/>
              <a:t>Left: Time-series </a:t>
            </a:r>
            <a:r>
              <a:rPr lang="en-US" sz="1000" dirty="0"/>
              <a:t>of daily reflectance ratio between ABI and </a:t>
            </a:r>
            <a:r>
              <a:rPr lang="en-US" sz="1000" dirty="0" smtClean="0"/>
              <a:t>VIIRS. Upper: scatterplot of scene dependent ABI and VIIRS reflectance difference.</a:t>
            </a:r>
            <a:endParaRPr lang="en-US" sz="1000" dirty="0"/>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9125" y="4312739"/>
            <a:ext cx="1818118" cy="1558387"/>
          </a:xfrm>
          <a:prstGeom prst="rect">
            <a:avLst/>
          </a:prstGeom>
        </p:spPr>
      </p:pic>
      <p:pic>
        <p:nvPicPr>
          <p:cNvPr id="44" name="image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053732"/>
            <a:ext cx="657225" cy="26670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16.png"/>
          <p:cNvPicPr/>
          <p:nvPr/>
        </p:nvPicPr>
        <p:blipFill>
          <a:blip r:embed="rId7"/>
          <a:srcRect/>
          <a:stretch>
            <a:fillRect/>
          </a:stretch>
        </p:blipFill>
        <p:spPr>
          <a:xfrm>
            <a:off x="6345611" y="3569958"/>
            <a:ext cx="2270717" cy="201228"/>
          </a:xfrm>
          <a:prstGeom prst="rect">
            <a:avLst/>
          </a:prstGeom>
          <a:solidFill>
            <a:schemeClr val="bg1"/>
          </a:solidFill>
          <a:ln/>
        </p:spPr>
      </p:pic>
      <p:sp>
        <p:nvSpPr>
          <p:cNvPr id="2" name="Date Placeholder 1"/>
          <p:cNvSpPr>
            <a:spLocks noGrp="1"/>
          </p:cNvSpPr>
          <p:nvPr>
            <p:ph type="dt" sz="half" idx="10"/>
          </p:nvPr>
        </p:nvSpPr>
        <p:spPr/>
        <p:txBody>
          <a:bodyPr/>
          <a:lstStyle/>
          <a:p>
            <a:r>
              <a:rPr lang="en-US" dirty="0" smtClean="0"/>
              <a:t>6/1/2018</a:t>
            </a:r>
            <a:endParaRPr lang="en-US" dirty="0"/>
          </a:p>
        </p:txBody>
      </p:sp>
      <p:sp>
        <p:nvSpPr>
          <p:cNvPr id="3" name="Footer Placeholder 2"/>
          <p:cNvSpPr>
            <a:spLocks noGrp="1"/>
          </p:cNvSpPr>
          <p:nvPr>
            <p:ph type="ftr" sz="quarter" idx="11"/>
          </p:nvPr>
        </p:nvSpPr>
        <p:spPr/>
        <p:txBody>
          <a:bodyPr/>
          <a:lstStyle/>
          <a:p>
            <a:r>
              <a:rPr lang="en-US" dirty="0" smtClean="0"/>
              <a:t>Full Validation PS-PVR for GOES-16 ABI L1b Products</a:t>
            </a:r>
            <a:endParaRPr lang="en-US" dirty="0"/>
          </a:p>
        </p:txBody>
      </p:sp>
      <p:graphicFrame>
        <p:nvGraphicFramePr>
          <p:cNvPr id="24" name="Table 23"/>
          <p:cNvGraphicFramePr>
            <a:graphicFrameLocks noGrp="1"/>
          </p:cNvGraphicFramePr>
          <p:nvPr>
            <p:extLst>
              <p:ext uri="{D42A27DB-BD31-4B8C-83A1-F6EECF244321}">
                <p14:modId xmlns:p14="http://schemas.microsoft.com/office/powerpoint/2010/main" val="1780512084"/>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tr>
            </a:tbl>
          </a:graphicData>
        </a:graphic>
      </p:graphicFrame>
    </p:spTree>
    <p:extLst>
      <p:ext uri="{BB962C8B-B14F-4D97-AF65-F5344CB8AC3E}">
        <p14:creationId xmlns:p14="http://schemas.microsoft.com/office/powerpoint/2010/main" val="975361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52</a:t>
            </a:fld>
            <a:endParaRPr lang="en-US" altLang="en-US"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20" name="Title 1"/>
          <p:cNvSpPr txBox="1">
            <a:spLocks/>
          </p:cNvSpPr>
          <p:nvPr/>
        </p:nvSpPr>
        <p:spPr bwMode="auto">
          <a:xfrm>
            <a:off x="0" y="228600"/>
            <a:ext cx="9296400" cy="75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4000" b="1" kern="1200" cap="all">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ctr"/>
            <a:r>
              <a:rPr lang="en-US" sz="2400" dirty="0" smtClean="0"/>
              <a:t>ABI-L1b-PLPT-005</a:t>
            </a:r>
            <a:r>
              <a:rPr lang="en-US" sz="3600" dirty="0" smtClean="0"/>
              <a:t/>
            </a:r>
            <a:br>
              <a:rPr lang="en-US" sz="3600" dirty="0" smtClean="0"/>
            </a:br>
            <a:r>
              <a:rPr lang="en-US" sz="3600" dirty="0" smtClean="0"/>
              <a:t>VNIR validation: desert</a:t>
            </a:r>
            <a:endParaRPr lang="en-US" sz="3600" dirty="0"/>
          </a:p>
        </p:txBody>
      </p:sp>
      <p:pic>
        <p:nvPicPr>
          <p:cNvPr id="21" name="Picture 20"/>
          <p:cNvPicPr>
            <a:picLocks noChangeAspect="1"/>
          </p:cNvPicPr>
          <p:nvPr/>
        </p:nvPicPr>
        <p:blipFill>
          <a:blip r:embed="rId2"/>
          <a:stretch>
            <a:fillRect/>
          </a:stretch>
        </p:blipFill>
        <p:spPr>
          <a:xfrm>
            <a:off x="5075593" y="1365647"/>
            <a:ext cx="3428048" cy="2264589"/>
          </a:xfrm>
          <a:prstGeom prst="rect">
            <a:avLst/>
          </a:prstGeom>
        </p:spPr>
      </p:pic>
      <p:sp>
        <p:nvSpPr>
          <p:cNvPr id="22" name="TextBox 21"/>
          <p:cNvSpPr txBox="1"/>
          <p:nvPr/>
        </p:nvSpPr>
        <p:spPr>
          <a:xfrm>
            <a:off x="4800600" y="3611973"/>
            <a:ext cx="4251741" cy="276999"/>
          </a:xfrm>
          <a:prstGeom prst="rect">
            <a:avLst/>
          </a:prstGeom>
          <a:noFill/>
        </p:spPr>
        <p:txBody>
          <a:bodyPr wrap="none" rtlCol="0">
            <a:spAutoFit/>
          </a:bodyPr>
          <a:lstStyle/>
          <a:p>
            <a:r>
              <a:rPr lang="en-US" sz="1200" dirty="0" smtClean="0"/>
              <a:t>Reference: Yu et al. (2014), JGR-Atmosphere, 119(14), 8639-8658.</a:t>
            </a:r>
            <a:endParaRPr lang="en-US" sz="1200" dirty="0"/>
          </a:p>
        </p:txBody>
      </p:sp>
      <p:graphicFrame>
        <p:nvGraphicFramePr>
          <p:cNvPr id="23" name="Table 22"/>
          <p:cNvGraphicFramePr>
            <a:graphicFrameLocks noGrp="1"/>
          </p:cNvGraphicFramePr>
          <p:nvPr>
            <p:extLst/>
          </p:nvPr>
        </p:nvGraphicFramePr>
        <p:xfrm>
          <a:off x="5297331" y="6234181"/>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Partial</a:t>
                      </a:r>
                      <a:r>
                        <a:rPr lang="en-US" sz="1200" baseline="0" dirty="0" smtClean="0">
                          <a:solidFill>
                            <a:schemeClr val="tx1"/>
                          </a:solidFill>
                        </a:rPr>
                        <a:t> Success</a:t>
                      </a:r>
                      <a:endParaRPr lang="en-US" sz="12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5" name="Rectangle 24"/>
          <p:cNvSpPr/>
          <p:nvPr/>
        </p:nvSpPr>
        <p:spPr>
          <a:xfrm>
            <a:off x="4626187" y="3902075"/>
            <a:ext cx="4252570" cy="2554545"/>
          </a:xfrm>
          <a:prstGeom prst="rect">
            <a:avLst/>
          </a:prstGeom>
          <a:ln w="12700" cmpd="sng">
            <a:noFill/>
          </a:ln>
        </p:spPr>
        <p:txBody>
          <a:bodyPr wrap="square">
            <a:spAutoFit/>
          </a:bodyPr>
          <a:lstStyle/>
          <a:p>
            <a:pPr algn="ctr"/>
            <a:r>
              <a:rPr lang="en-US" sz="2000" b="1" i="1" dirty="0" smtClean="0"/>
              <a:t>Summary</a:t>
            </a:r>
            <a:endParaRPr lang="en-US" sz="2000" dirty="0" smtClean="0"/>
          </a:p>
          <a:p>
            <a:pPr marL="285750" indent="-285750" algn="just">
              <a:buFont typeface="Arial" panose="020B0604020202020204" pitchFamily="34" charset="0"/>
              <a:buChar char="•"/>
            </a:pPr>
            <a:r>
              <a:rPr lang="en-US" sz="1400" dirty="0" smtClean="0"/>
              <a:t>ABI data have been routinely collected at the Sonoran and Uyuni desert sites</a:t>
            </a:r>
          </a:p>
          <a:p>
            <a:pPr marL="285750" indent="-285750" algn="just">
              <a:buFont typeface="Arial" panose="020B0604020202020204" pitchFamily="34" charset="0"/>
              <a:buChar char="•"/>
            </a:pPr>
            <a:r>
              <a:rPr lang="en-US" sz="1400" dirty="0" smtClean="0"/>
              <a:t>Time-series of daily cloud-free reflectance have been </a:t>
            </a:r>
            <a:r>
              <a:rPr lang="en-US" sz="1400" dirty="0"/>
              <a:t>u</a:t>
            </a:r>
            <a:r>
              <a:rPr lang="en-US" sz="1400" dirty="0" smtClean="0"/>
              <a:t>sed to validate the sudden calibration variation (e.g. ~10% jump)</a:t>
            </a:r>
          </a:p>
          <a:p>
            <a:pPr marL="285750" indent="-285750" algn="just">
              <a:buFont typeface="Arial" panose="020B0604020202020204" pitchFamily="34" charset="0"/>
              <a:buChar char="•"/>
            </a:pPr>
            <a:r>
              <a:rPr lang="en-US" sz="1400" dirty="0" smtClean="0"/>
              <a:t>VIIRS reflectance at the desert sites are collected and analyzed.</a:t>
            </a:r>
          </a:p>
          <a:p>
            <a:pPr marL="285750" indent="-285750" algn="just">
              <a:buFont typeface="Arial" panose="020B0604020202020204" pitchFamily="34" charset="0"/>
              <a:buChar char="•"/>
            </a:pPr>
            <a:r>
              <a:rPr lang="en-US" sz="1400" dirty="0"/>
              <a:t>R</a:t>
            </a:r>
            <a:r>
              <a:rPr lang="en-US" sz="1400" dirty="0" smtClean="0"/>
              <a:t>eliable BRDF models are not available yet. Need &gt;6 months of stable ABI desert measurements . </a:t>
            </a:r>
          </a:p>
          <a:p>
            <a:pPr marL="742950" lvl="1" indent="-285750" algn="just">
              <a:buFontTx/>
              <a:buChar char="-"/>
            </a:pPr>
            <a:endParaRPr lang="en-US" sz="1400" dirty="0"/>
          </a:p>
        </p:txBody>
      </p:sp>
      <p:sp>
        <p:nvSpPr>
          <p:cNvPr id="26" name="Rectangle 25"/>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pic>
        <p:nvPicPr>
          <p:cNvPr id="28" name="Picture 4" descr="GOES-16 ABI - Inter- and Vicarious Calibration  - Desert Sites - Reflectance - Uyuni Desert Target 1 - Bands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679" y="4261305"/>
            <a:ext cx="1739886" cy="22098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444484" y="6393542"/>
            <a:ext cx="4991330" cy="246221"/>
          </a:xfrm>
          <a:prstGeom prst="rect">
            <a:avLst/>
          </a:prstGeom>
        </p:spPr>
        <p:txBody>
          <a:bodyPr wrap="square">
            <a:spAutoFit/>
          </a:bodyPr>
          <a:lstStyle/>
          <a:p>
            <a:r>
              <a:rPr lang="en-US" sz="1000" dirty="0"/>
              <a:t>Time-series of daily reflectance at </a:t>
            </a:r>
            <a:r>
              <a:rPr lang="en-US" sz="1000" dirty="0" smtClean="0"/>
              <a:t>Sonoran (left) and Uyuni (right) deserts</a:t>
            </a:r>
            <a:endParaRPr lang="en-US" sz="1000" dirty="0"/>
          </a:p>
        </p:txBody>
      </p:sp>
      <p:pic>
        <p:nvPicPr>
          <p:cNvPr id="39" name="Picture 38"/>
          <p:cNvPicPr>
            <a:picLocks noChangeAspect="1"/>
          </p:cNvPicPr>
          <p:nvPr/>
        </p:nvPicPr>
        <p:blipFill>
          <a:blip r:embed="rId4"/>
          <a:stretch>
            <a:fillRect/>
          </a:stretch>
        </p:blipFill>
        <p:spPr>
          <a:xfrm>
            <a:off x="561118" y="4261305"/>
            <a:ext cx="1744661" cy="2209800"/>
          </a:xfrm>
          <a:prstGeom prst="rect">
            <a:avLst/>
          </a:prstGeom>
        </p:spPr>
      </p:pic>
      <p:sp>
        <p:nvSpPr>
          <p:cNvPr id="40" name="Rectangle 39"/>
          <p:cNvSpPr/>
          <p:nvPr/>
        </p:nvSpPr>
        <p:spPr>
          <a:xfrm>
            <a:off x="257452" y="1334426"/>
            <a:ext cx="4306757" cy="1661993"/>
          </a:xfrm>
          <a:prstGeom prst="rect">
            <a:avLst/>
          </a:prstGeom>
          <a:ln w="12700" cmpd="sng">
            <a:noFill/>
          </a:ln>
        </p:spPr>
        <p:txBody>
          <a:bodyPr wrap="square">
            <a:spAutoFit/>
          </a:bodyPr>
          <a:lstStyle/>
          <a:p>
            <a:pPr algn="ctr"/>
            <a:r>
              <a:rPr lang="en-US" sz="2000" b="1" i="1" dirty="0" smtClean="0"/>
              <a:t>Objective</a:t>
            </a:r>
          </a:p>
          <a:p>
            <a:pPr algn="just"/>
            <a:r>
              <a:rPr lang="en-US" sz="1600" dirty="0" smtClean="0"/>
              <a:t>Demonstrate ABI VNIR bands calibration stability using the desert</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600" dirty="0" smtClean="0"/>
              <a:t>MRD 737, 2120, 2130</a:t>
            </a:r>
            <a:endParaRPr lang="en-US" sz="1600" dirty="0"/>
          </a:p>
        </p:txBody>
      </p:sp>
    </p:spTree>
    <p:extLst>
      <p:ext uri="{BB962C8B-B14F-4D97-AF65-F5344CB8AC3E}">
        <p14:creationId xmlns:p14="http://schemas.microsoft.com/office/powerpoint/2010/main" val="28419829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53</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ABI-L1b-PLPT-006</a:t>
            </a:r>
            <a:r>
              <a:rPr lang="en-US" sz="3600" dirty="0"/>
              <a:t/>
            </a:r>
            <a:br>
              <a:rPr lang="en-US" sz="3600" dirty="0"/>
            </a:br>
            <a:r>
              <a:rPr lang="en-US" sz="3600" dirty="0" smtClean="0"/>
              <a:t>VNIR Validation: Rvs</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a:t>Determine and validate scan mirror angle-dependent reflectivity corrections for the VNIR bands.</a:t>
            </a:r>
            <a:endParaRPr lang="en-US" sz="1400" dirty="0" smtClean="0"/>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2120</a:t>
            </a:r>
            <a:endParaRPr lang="en-US" sz="1400" dirty="0"/>
          </a:p>
        </p:txBody>
      </p:sp>
      <p:sp>
        <p:nvSpPr>
          <p:cNvPr id="31" name="Rectangle 30"/>
          <p:cNvSpPr/>
          <p:nvPr/>
        </p:nvSpPr>
        <p:spPr>
          <a:xfrm>
            <a:off x="4620789" y="1305915"/>
            <a:ext cx="4342419"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1692771"/>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Lunar chasing data were successfully collected beyond the Earth Poles.</a:t>
            </a:r>
          </a:p>
          <a:p>
            <a:pPr marL="285750" indent="-285750" algn="just">
              <a:buFont typeface="Arial" panose="020B0604020202020204" pitchFamily="34" charset="0"/>
              <a:buChar char="•"/>
            </a:pPr>
            <a:r>
              <a:rPr lang="en-US" sz="1400" dirty="0" smtClean="0"/>
              <a:t>Based on the data collected on 02/11/2017, variation of the ratio between the measured and simulated lunar irradiance was within 1% for all the 6 VNIR bands.</a:t>
            </a:r>
            <a:endParaRPr lang="en-US" sz="1400" dirty="0"/>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4285954"/>
            <a:ext cx="3341689" cy="2088556"/>
          </a:xfrm>
          <a:prstGeom prst="rect">
            <a:avLst/>
          </a:prstGeom>
        </p:spPr>
      </p:pic>
      <p:sp>
        <p:nvSpPr>
          <p:cNvPr id="20" name="TextBox 19"/>
          <p:cNvSpPr txBox="1"/>
          <p:nvPr/>
        </p:nvSpPr>
        <p:spPr>
          <a:xfrm>
            <a:off x="731773" y="6286114"/>
            <a:ext cx="3555397" cy="276999"/>
          </a:xfrm>
          <a:prstGeom prst="rect">
            <a:avLst/>
          </a:prstGeom>
          <a:noFill/>
        </p:spPr>
        <p:txBody>
          <a:bodyPr wrap="none" rtlCol="0">
            <a:spAutoFit/>
          </a:bodyPr>
          <a:lstStyle/>
          <a:p>
            <a:r>
              <a:rPr lang="en-US" sz="1200" dirty="0" smtClean="0"/>
              <a:t>Scatterplot of lunar irradiance ratio versus scan angles</a:t>
            </a:r>
            <a:endParaRPr lang="en-US" sz="1200" dirty="0"/>
          </a:p>
        </p:txBody>
      </p:sp>
      <p:pic>
        <p:nvPicPr>
          <p:cNvPr id="21" name="Picture 20"/>
          <p:cNvPicPr/>
          <p:nvPr/>
        </p:nvPicPr>
        <p:blipFill>
          <a:blip r:embed="rId3" cstate="print">
            <a:extLst>
              <a:ext uri="{28A0092B-C50C-407E-A947-70E740481C1C}">
                <a14:useLocalDpi xmlns:a14="http://schemas.microsoft.com/office/drawing/2010/main" val="0"/>
              </a:ext>
            </a:extLst>
          </a:blip>
          <a:stretch>
            <a:fillRect/>
          </a:stretch>
        </p:blipFill>
        <p:spPr>
          <a:xfrm>
            <a:off x="6546528" y="1593187"/>
            <a:ext cx="1485900" cy="1447024"/>
          </a:xfrm>
          <a:prstGeom prst="rect">
            <a:avLst/>
          </a:prstGeom>
        </p:spPr>
      </p:pic>
      <p:pic>
        <p:nvPicPr>
          <p:cNvPr id="22" name="Picture 21"/>
          <p:cNvPicPr>
            <a:picLocks noChangeAspect="1"/>
          </p:cNvPicPr>
          <p:nvPr/>
        </p:nvPicPr>
        <p:blipFill>
          <a:blip r:embed="rId4"/>
          <a:stretch>
            <a:fillRect/>
          </a:stretch>
        </p:blipFill>
        <p:spPr>
          <a:xfrm>
            <a:off x="5524500" y="1815538"/>
            <a:ext cx="812479" cy="879389"/>
          </a:xfrm>
          <a:prstGeom prst="rect">
            <a:avLst/>
          </a:prstGeom>
        </p:spPr>
      </p:pic>
      <p:sp>
        <p:nvSpPr>
          <p:cNvPr id="23" name="TextBox 22"/>
          <p:cNvSpPr txBox="1"/>
          <p:nvPr/>
        </p:nvSpPr>
        <p:spPr>
          <a:xfrm>
            <a:off x="4838700" y="2848145"/>
            <a:ext cx="4163292" cy="646331"/>
          </a:xfrm>
          <a:prstGeom prst="rect">
            <a:avLst/>
          </a:prstGeom>
          <a:noFill/>
        </p:spPr>
        <p:txBody>
          <a:bodyPr wrap="square" rtlCol="0">
            <a:spAutoFit/>
          </a:bodyPr>
          <a:lstStyle/>
          <a:p>
            <a:r>
              <a:rPr lang="en-US" sz="1200" dirty="0" smtClean="0"/>
              <a:t>Use of GIRO model to compensate for lunar irradiance variation for the lunar images collected as it transited across the ABI field of regard</a:t>
            </a:r>
          </a:p>
        </p:txBody>
      </p:sp>
    </p:spTree>
    <p:extLst>
      <p:ext uri="{BB962C8B-B14F-4D97-AF65-F5344CB8AC3E}">
        <p14:creationId xmlns:p14="http://schemas.microsoft.com/office/powerpoint/2010/main" val="19916318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43"/>
            <a:ext cx="7886700" cy="1064057"/>
          </a:xfrm>
        </p:spPr>
        <p:txBody>
          <a:bodyPr>
            <a:noAutofit/>
          </a:bodyPr>
          <a:lstStyle/>
          <a:p>
            <a:r>
              <a:rPr lang="en-US" sz="2400" dirty="0"/>
              <a:t>ABI-L1b-PLPT-007</a:t>
            </a:r>
            <a:r>
              <a:rPr lang="en-US" sz="3600" dirty="0"/>
              <a:t> </a:t>
            </a:r>
            <a:br>
              <a:rPr lang="en-US" sz="3600" dirty="0"/>
            </a:br>
            <a:r>
              <a:rPr lang="en-US" sz="3600" dirty="0" smtClean="0"/>
              <a:t>Monitoring</a:t>
            </a:r>
            <a:endParaRPr lang="en-US" sz="36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54</a:t>
            </a:fld>
            <a:endParaRPr lang="en-US" dirty="0"/>
          </a:p>
        </p:txBody>
      </p:sp>
      <p:cxnSp>
        <p:nvCxnSpPr>
          <p:cNvPr id="8" name="Straight Connector 7"/>
          <p:cNvCxnSpPr/>
          <p:nvPr/>
        </p:nvCxnSpPr>
        <p:spPr>
          <a:xfrm>
            <a:off x="41148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9624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84185" y="1186815"/>
            <a:ext cx="3810001" cy="200054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Perform </a:t>
            </a:r>
            <a:r>
              <a:rPr lang="en-US" sz="1400" dirty="0"/>
              <a:t>automated monitoring of ABI instrument performance in near-real time at the STAR designated GOES Calibration web site</a:t>
            </a:r>
            <a:r>
              <a:rPr lang="en-US" sz="1400" dirty="0" smtClean="0"/>
              <a:t>.</a:t>
            </a:r>
          </a:p>
          <a:p>
            <a:endParaRPr lang="en-US" sz="1400" dirty="0"/>
          </a:p>
          <a:p>
            <a:pPr algn="ctr"/>
            <a:r>
              <a:rPr lang="en-US" sz="2000" b="1" i="1" dirty="0" smtClean="0"/>
              <a:t>Related Requirements</a:t>
            </a:r>
          </a:p>
          <a:p>
            <a:pPr lvl="0"/>
            <a:r>
              <a:rPr lang="en-US" sz="1400" dirty="0" smtClean="0"/>
              <a:t>MRD-737</a:t>
            </a:r>
            <a:r>
              <a:rPr lang="en-US" sz="1400" dirty="0"/>
              <a:t>,</a:t>
            </a:r>
            <a:r>
              <a:rPr lang="en-US" sz="1400" dirty="0" smtClean="0"/>
              <a:t> MRD-2120, MRD-2121, MRD-2158, and MRD-2130</a:t>
            </a:r>
            <a:endParaRPr lang="en-US" sz="1400" dirty="0"/>
          </a:p>
        </p:txBody>
      </p:sp>
      <p:pic>
        <p:nvPicPr>
          <p:cNvPr id="27" name="image8.png"/>
          <p:cNvPicPr>
            <a:picLocks noChangeAspect="1"/>
          </p:cNvPicPr>
          <p:nvPr/>
        </p:nvPicPr>
        <p:blipFill>
          <a:blip r:embed="rId2"/>
          <a:srcRect/>
          <a:stretch>
            <a:fillRect/>
          </a:stretch>
        </p:blipFill>
        <p:spPr>
          <a:xfrm>
            <a:off x="4510487" y="1509240"/>
            <a:ext cx="4225203" cy="2262660"/>
          </a:xfrm>
          <a:prstGeom prst="rect">
            <a:avLst/>
          </a:prstGeom>
          <a:ln/>
        </p:spPr>
      </p:pic>
      <p:sp>
        <p:nvSpPr>
          <p:cNvPr id="28" name="Rectangle 27"/>
          <p:cNvSpPr/>
          <p:nvPr/>
        </p:nvSpPr>
        <p:spPr>
          <a:xfrm>
            <a:off x="579652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5579428" y="3723501"/>
            <a:ext cx="2087320" cy="276999"/>
          </a:xfrm>
          <a:prstGeom prst="rect">
            <a:avLst/>
          </a:prstGeom>
          <a:ln w="12700" cmpd="sng">
            <a:noFill/>
          </a:ln>
        </p:spPr>
        <p:txBody>
          <a:bodyPr wrap="square">
            <a:spAutoFit/>
          </a:bodyPr>
          <a:lstStyle/>
          <a:p>
            <a:r>
              <a:rPr lang="en-US" sz="1200" b="1" dirty="0" smtClean="0"/>
              <a:t>GOES-R ABI IPM Architecture</a:t>
            </a:r>
            <a:endParaRPr lang="en-US" sz="1200" b="1" dirty="0"/>
          </a:p>
        </p:txBody>
      </p:sp>
      <p:graphicFrame>
        <p:nvGraphicFramePr>
          <p:cNvPr id="30" name="Table 29"/>
          <p:cNvGraphicFramePr>
            <a:graphicFrameLocks noGrp="1"/>
          </p:cNvGraphicFramePr>
          <p:nvPr>
            <p:extLst/>
          </p:nvPr>
        </p:nvGraphicFramePr>
        <p:xfrm>
          <a:off x="4178375" y="4254838"/>
          <a:ext cx="4889426" cy="2491936"/>
        </p:xfrm>
        <a:graphic>
          <a:graphicData uri="http://schemas.openxmlformats.org/drawingml/2006/table">
            <a:tbl>
              <a:tblPr firstRow="1" bandRow="1">
                <a:tableStyleId>{5C22544A-7EE6-4342-B048-85BDC9FD1C3A}</a:tableStyleId>
              </a:tblPr>
              <a:tblGrid>
                <a:gridCol w="2922546"/>
                <a:gridCol w="1966880"/>
              </a:tblGrid>
              <a:tr h="35656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rPr>
                        <a:t>Success</a:t>
                      </a:r>
                      <a:r>
                        <a:rPr lang="en-US" sz="1800" i="1" baseline="0" dirty="0" smtClean="0">
                          <a:solidFill>
                            <a:schemeClr val="tx1"/>
                          </a:solidFill>
                        </a:rPr>
                        <a:t> Criteria </a:t>
                      </a:r>
                      <a:endParaRPr lang="en-US" sz="1800" i="1" dirty="0" smtClean="0">
                        <a:solidFill>
                          <a:schemeClr val="tx1"/>
                        </a:solidFill>
                      </a:endParaRPr>
                    </a:p>
                  </a:txBody>
                  <a:tcPr/>
                </a:tc>
                <a:tc>
                  <a:txBody>
                    <a:bodyPr/>
                    <a:lstStyle/>
                    <a:p>
                      <a:pPr algn="ctr"/>
                      <a:r>
                        <a:rPr lang="en-US" sz="1800" i="1" dirty="0" smtClean="0">
                          <a:solidFill>
                            <a:schemeClr val="tx1"/>
                          </a:solidFill>
                        </a:rPr>
                        <a:t>Status</a:t>
                      </a:r>
                      <a:endParaRPr lang="en-US" sz="1800" i="1" dirty="0">
                        <a:solidFill>
                          <a:schemeClr val="tx1"/>
                        </a:solidFill>
                      </a:endParaRPr>
                    </a:p>
                  </a:txBody>
                  <a:tcPr/>
                </a:tc>
              </a:tr>
              <a:tr h="623982">
                <a:tc>
                  <a:txBody>
                    <a:bodyPr/>
                    <a:lstStyle/>
                    <a:p>
                      <a:r>
                        <a:rPr lang="en-US" sz="1200" dirty="0" smtClean="0"/>
                        <a:t>Monitored data</a:t>
                      </a:r>
                      <a:r>
                        <a:rPr lang="en-US" sz="1200" baseline="0" dirty="0" smtClean="0"/>
                        <a:t> a</a:t>
                      </a:r>
                      <a:r>
                        <a:rPr lang="en-US" sz="1200" dirty="0" smtClean="0"/>
                        <a:t>re</a:t>
                      </a:r>
                      <a:r>
                        <a:rPr lang="en-US" sz="1200" baseline="0" dirty="0" smtClean="0"/>
                        <a:t> c</a:t>
                      </a:r>
                      <a:r>
                        <a:rPr lang="en-US" sz="1200" dirty="0" smtClean="0"/>
                        <a:t>orrect with respect to source INST-CAL data</a:t>
                      </a:r>
                      <a:endParaRPr lang="en-US" sz="1200" dirty="0"/>
                    </a:p>
                  </a:txBody>
                  <a:tcPr/>
                </a:tc>
                <a:tc>
                  <a:txBody>
                    <a:bodyPr/>
                    <a:lstStyle/>
                    <a:p>
                      <a:r>
                        <a:rPr lang="en-US" sz="1200" b="1" i="1" dirty="0" smtClean="0"/>
                        <a:t>Fail</a:t>
                      </a:r>
                      <a:r>
                        <a:rPr lang="en-US" sz="1200" baseline="0" dirty="0" smtClean="0"/>
                        <a:t> – Errors in engineering data captured in ADR-304 will be fixed in DO.07.00</a:t>
                      </a:r>
                      <a:endParaRPr lang="en-US" sz="1200" dirty="0"/>
                    </a:p>
                  </a:txBody>
                  <a:tcPr>
                    <a:solidFill>
                      <a:srgbClr val="FF0000"/>
                    </a:solidFill>
                  </a:tcPr>
                </a:tc>
              </a:tr>
              <a:tr h="876387">
                <a:tc>
                  <a:txBody>
                    <a:bodyPr/>
                    <a:lstStyle/>
                    <a:p>
                      <a:r>
                        <a:rPr lang="en-US" sz="1200" dirty="0" smtClean="0"/>
                        <a:t>INST-CAL data can be processed faster than the rate that they are acquired by ABI, processed by the GOES-R Ground Segment, and delivered to STAR through PDA</a:t>
                      </a:r>
                      <a:endParaRPr lang="en-US" sz="1200" dirty="0"/>
                    </a:p>
                  </a:txBody>
                  <a:tcPr/>
                </a:tc>
                <a:tc>
                  <a:txBody>
                    <a:bodyPr/>
                    <a:lstStyle/>
                    <a:p>
                      <a:r>
                        <a:rPr lang="en-US" sz="1200" b="1" i="1" dirty="0" smtClean="0"/>
                        <a:t>Pass</a:t>
                      </a:r>
                      <a:r>
                        <a:rPr lang="en-US" sz="1200" dirty="0" smtClean="0"/>
                        <a:t> - Software processes data at least 100X faster than total</a:t>
                      </a:r>
                      <a:r>
                        <a:rPr lang="en-US" sz="1200" baseline="0" dirty="0" smtClean="0"/>
                        <a:t> data latency</a:t>
                      </a:r>
                      <a:endParaRPr lang="en-US" sz="1200" dirty="0"/>
                    </a:p>
                  </a:txBody>
                  <a:tcPr>
                    <a:solidFill>
                      <a:srgbClr val="008000"/>
                    </a:solidFill>
                  </a:tcPr>
                </a:tc>
              </a:tr>
              <a:tr h="609709">
                <a:tc>
                  <a:txBody>
                    <a:bodyPr/>
                    <a:lstStyle/>
                    <a:p>
                      <a:r>
                        <a:rPr lang="en-US" sz="1200" dirty="0" smtClean="0"/>
                        <a:t>Monitored data represents at least 95% of INST-CAL data available for processing</a:t>
                      </a:r>
                      <a:endParaRPr lang="en-US" sz="1200" dirty="0"/>
                    </a:p>
                  </a:txBody>
                  <a:tcPr/>
                </a:tc>
                <a:tc>
                  <a:txBody>
                    <a:bodyPr/>
                    <a:lstStyle/>
                    <a:p>
                      <a:r>
                        <a:rPr lang="en-US" sz="1200" b="1" i="1" baseline="0" dirty="0" smtClean="0"/>
                        <a:t>Pass </a:t>
                      </a:r>
                      <a:r>
                        <a:rPr lang="en-US" sz="1200" baseline="0" dirty="0" smtClean="0"/>
                        <a:t>– Greater than 99% of available data are processed </a:t>
                      </a:r>
                      <a:endParaRPr lang="en-US" sz="1200" dirty="0"/>
                    </a:p>
                  </a:txBody>
                  <a:tcPr>
                    <a:solidFill>
                      <a:srgbClr val="008000"/>
                    </a:solidFill>
                  </a:tcPr>
                </a:tc>
              </a:tr>
            </a:tbl>
          </a:graphicData>
        </a:graphic>
      </p:graphicFrame>
      <p:sp>
        <p:nvSpPr>
          <p:cNvPr id="31" name="Rectangle 30"/>
          <p:cNvSpPr/>
          <p:nvPr/>
        </p:nvSpPr>
        <p:spPr>
          <a:xfrm>
            <a:off x="107986" y="3894338"/>
            <a:ext cx="3962398" cy="2308324"/>
          </a:xfrm>
          <a:prstGeom prst="rect">
            <a:avLst/>
          </a:prstGeom>
          <a:ln w="12700" cmpd="sng">
            <a:noFill/>
          </a:ln>
        </p:spPr>
        <p:txBody>
          <a:bodyPr wrap="square">
            <a:spAutoFit/>
          </a:bodyPr>
          <a:lstStyle/>
          <a:p>
            <a:pPr algn="ctr"/>
            <a:r>
              <a:rPr lang="en-US" sz="2000" b="1" i="1" dirty="0" smtClean="0"/>
              <a:t>Results</a:t>
            </a:r>
            <a:endParaRPr lang="en-US" sz="2000" dirty="0"/>
          </a:p>
          <a:p>
            <a:r>
              <a:rPr lang="en-US" sz="1400" dirty="0"/>
              <a:t>T</a:t>
            </a:r>
            <a:r>
              <a:rPr lang="en-US" sz="1400" dirty="0" smtClean="0"/>
              <a:t>he CWG GOES-R ABI IPM results can be found at the following links:</a:t>
            </a:r>
            <a:endParaRPr lang="en-US" sz="1200" b="1" dirty="0" smtClean="0"/>
          </a:p>
          <a:p>
            <a:pPr marL="171450" indent="-171450">
              <a:buFont typeface="Arial" panose="020B0604020202020204" pitchFamily="34" charset="0"/>
              <a:buChar char="•"/>
            </a:pPr>
            <a:r>
              <a:rPr lang="en-US" sz="1200" b="1" dirty="0" smtClean="0"/>
              <a:t>Instrument Calibration Data </a:t>
            </a:r>
            <a:r>
              <a:rPr lang="en-US" sz="1000" dirty="0" smtClean="0"/>
              <a:t>https</a:t>
            </a:r>
            <a:r>
              <a:rPr lang="en-US" sz="1000" dirty="0"/>
              <a:t>://www.star.nesdis.noaa.gov/GOESCal/G16_IPM_Ops-BothCalStats_daily.php </a:t>
            </a:r>
          </a:p>
          <a:p>
            <a:pPr marL="171450" indent="-171450">
              <a:buFont typeface="Arial" panose="020B0604020202020204" pitchFamily="34" charset="0"/>
              <a:buChar char="•"/>
            </a:pPr>
            <a:r>
              <a:rPr lang="en-US" sz="1200" b="1" dirty="0" smtClean="0"/>
              <a:t>Solar Calibration Data </a:t>
            </a:r>
            <a:r>
              <a:rPr lang="en-US" sz="1000" dirty="0" smtClean="0"/>
              <a:t>https</a:t>
            </a:r>
            <a:r>
              <a:rPr lang="en-US" sz="1000" dirty="0"/>
              <a:t>://</a:t>
            </a:r>
            <a:r>
              <a:rPr lang="en-US" sz="1000" dirty="0" smtClean="0"/>
              <a:t>www.star.nesdis.noaa.gov/GOESCal/G16_ABI_Solar_Cal_static.php</a:t>
            </a:r>
          </a:p>
          <a:p>
            <a:pPr marL="171450" indent="-171450">
              <a:buFont typeface="Arial" panose="020B0604020202020204" pitchFamily="34" charset="0"/>
              <a:buChar char="•"/>
            </a:pPr>
            <a:r>
              <a:rPr lang="en-US" sz="1200" b="1" dirty="0" smtClean="0"/>
              <a:t>Engineering Data </a:t>
            </a:r>
            <a:r>
              <a:rPr lang="en-US" sz="1000" dirty="0" smtClean="0"/>
              <a:t>https</a:t>
            </a:r>
            <a:r>
              <a:rPr lang="en-US" sz="1000" dirty="0"/>
              <a:t>://www.star.nesdis.noaa.gov/GOESCal/G16_IPM_EngTelemStats_daily.php</a:t>
            </a:r>
          </a:p>
        </p:txBody>
      </p:sp>
      <p:sp>
        <p:nvSpPr>
          <p:cNvPr id="3" name="TextBox 2"/>
          <p:cNvSpPr txBox="1"/>
          <p:nvPr/>
        </p:nvSpPr>
        <p:spPr>
          <a:xfrm>
            <a:off x="0" y="6048774"/>
            <a:ext cx="4178371" cy="461665"/>
          </a:xfrm>
          <a:prstGeom prst="rect">
            <a:avLst/>
          </a:prstGeom>
          <a:noFill/>
        </p:spPr>
        <p:txBody>
          <a:bodyPr wrap="square" rtlCol="0">
            <a:spAutoFit/>
          </a:bodyPr>
          <a:lstStyle/>
          <a:p>
            <a:r>
              <a:rPr lang="en-US" sz="1200" b="1" dirty="0" smtClean="0"/>
              <a:t>Full Report:</a:t>
            </a:r>
          </a:p>
          <a:p>
            <a:r>
              <a:rPr lang="en-US" sz="1200" dirty="0"/>
              <a:t>GOES-R_ABI-L1b-PLPT-007_Report_FullValMat_15FEB2018.pptx</a:t>
            </a:r>
          </a:p>
        </p:txBody>
      </p:sp>
      <p:sp>
        <p:nvSpPr>
          <p:cNvPr id="7" name="TextBox 6"/>
          <p:cNvSpPr txBox="1"/>
          <p:nvPr/>
        </p:nvSpPr>
        <p:spPr>
          <a:xfrm>
            <a:off x="6013488" y="3897868"/>
            <a:ext cx="1219200" cy="369332"/>
          </a:xfrm>
          <a:prstGeom prst="rect">
            <a:avLst/>
          </a:prstGeom>
          <a:noFill/>
        </p:spPr>
        <p:txBody>
          <a:bodyPr wrap="square" rtlCol="0">
            <a:spAutoFit/>
          </a:bodyPr>
          <a:lstStyle/>
          <a:p>
            <a:r>
              <a:rPr lang="en-US" b="1" i="1" dirty="0" smtClean="0"/>
              <a:t>Summary</a:t>
            </a:r>
            <a:endParaRPr lang="en-US" b="1" i="1" dirty="0"/>
          </a:p>
        </p:txBody>
      </p:sp>
    </p:spTree>
    <p:extLst>
      <p:ext uri="{BB962C8B-B14F-4D97-AF65-F5344CB8AC3E}">
        <p14:creationId xmlns:p14="http://schemas.microsoft.com/office/powerpoint/2010/main" val="2283314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ABI-L1b-PLPT-008</a:t>
            </a:r>
            <a:r>
              <a:rPr lang="en-US" sz="3600" dirty="0"/>
              <a:t/>
            </a:r>
            <a:br>
              <a:rPr lang="en-US" sz="3600" dirty="0"/>
            </a:br>
            <a:r>
              <a:rPr lang="en-US" sz="3600" dirty="0" smtClean="0">
                <a:solidFill>
                  <a:schemeClr val="tx1"/>
                </a:solidFill>
              </a:rPr>
              <a:t>A/D Converter Performance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785104"/>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Evaluate the performance of Analog-to-Digital Converter, in particular the abnormal distribution of histogram at the count values of multiples of 2</a:t>
            </a:r>
            <a:r>
              <a:rPr lang="en-US" sz="1400" baseline="30000" dirty="0" smtClean="0"/>
              <a:t>n</a:t>
            </a:r>
            <a:r>
              <a:rPr lang="en-US" sz="1400" dirty="0" smtClean="0"/>
              <a:t>.</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2158.</a:t>
            </a:r>
            <a:endParaRPr lang="en-US" sz="1400" dirty="0"/>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pPr marL="228600" indent="-228600">
              <a:buFont typeface="+mj-lt"/>
              <a:buAutoNum type="arabicPeriod"/>
            </a:pPr>
            <a:r>
              <a:rPr lang="en-US" sz="1400" dirty="0" smtClean="0"/>
              <a:t>Initial </a:t>
            </a:r>
            <a:r>
              <a:rPr lang="en-US" sz="1400" dirty="0"/>
              <a:t>investigation with ABI L1B don’t show the anomaly. </a:t>
            </a:r>
          </a:p>
          <a:p>
            <a:pPr marL="228600" indent="-228600">
              <a:buFont typeface="+mj-lt"/>
              <a:buAutoNum type="arabicPeriod"/>
            </a:pPr>
            <a:r>
              <a:rPr lang="en-US" sz="1400" dirty="0"/>
              <a:t>L1a does show that the bit leaking occurs, but band-dependent. </a:t>
            </a:r>
          </a:p>
          <a:p>
            <a:pPr marL="228600" indent="-228600">
              <a:buFont typeface="+mj-lt"/>
              <a:buAutoNum type="arabicPeriod"/>
            </a:pPr>
            <a:r>
              <a:rPr lang="en-US" sz="1400" dirty="0"/>
              <a:t>Band1,2,5,10,12 shows clear bit leaking pattern. The bit leaking occur every 256 count bin. Other bands are complicate.</a:t>
            </a:r>
          </a:p>
        </p:txBody>
      </p:sp>
      <p:graphicFrame>
        <p:nvGraphicFramePr>
          <p:cNvPr id="37" name="Table 36"/>
          <p:cNvGraphicFramePr>
            <a:graphicFrameLocks noGrp="1"/>
          </p:cNvGraphicFramePr>
          <p:nvPr>
            <p:extLst>
              <p:ext uri="{D42A27DB-BD31-4B8C-83A1-F6EECF244321}">
                <p14:modId xmlns:p14="http://schemas.microsoft.com/office/powerpoint/2010/main" val="347294549"/>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Results used. Report in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55</a:t>
            </a:fld>
            <a:endParaRPr lang="en-US" dirty="0"/>
          </a:p>
        </p:txBody>
      </p:sp>
      <p:sp>
        <p:nvSpPr>
          <p:cNvPr id="20" name="Rectangle 19"/>
          <p:cNvSpPr/>
          <p:nvPr/>
        </p:nvSpPr>
        <p:spPr>
          <a:xfrm>
            <a:off x="7315200" y="2420027"/>
            <a:ext cx="1828800" cy="830997"/>
          </a:xfrm>
          <a:prstGeom prst="rect">
            <a:avLst/>
          </a:prstGeom>
          <a:ln w="12700" cmpd="sng">
            <a:noFill/>
          </a:ln>
        </p:spPr>
        <p:txBody>
          <a:bodyPr wrap="square">
            <a:spAutoFit/>
          </a:bodyPr>
          <a:lstStyle/>
          <a:p>
            <a:r>
              <a:rPr lang="en-US" sz="1200" dirty="0" smtClean="0"/>
              <a:t>Example of bit leaking for </a:t>
            </a:r>
          </a:p>
          <a:p>
            <a:r>
              <a:rPr lang="en-US" sz="1200" dirty="0" smtClean="0"/>
              <a:t>NOAA-19 AMSU L1b data to </a:t>
            </a:r>
            <a:r>
              <a:rPr lang="en-US" sz="1200" dirty="0"/>
              <a:t>show </a:t>
            </a:r>
            <a:r>
              <a:rPr lang="en-US" sz="1200" dirty="0" smtClean="0"/>
              <a:t>anomaly after zooming (top)</a:t>
            </a:r>
            <a:endParaRPr lang="en-US" sz="1200" dirty="0"/>
          </a:p>
        </p:txBody>
      </p:sp>
      <p:sp>
        <p:nvSpPr>
          <p:cNvPr id="21" name="Rectangle 20"/>
          <p:cNvSpPr/>
          <p:nvPr/>
        </p:nvSpPr>
        <p:spPr>
          <a:xfrm>
            <a:off x="4692259" y="3035603"/>
            <a:ext cx="4572000" cy="892552"/>
          </a:xfrm>
          <a:prstGeom prst="rect">
            <a:avLst/>
          </a:prstGeom>
        </p:spPr>
        <p:txBody>
          <a:bodyPr>
            <a:spAutoFit/>
          </a:bodyPr>
          <a:lstStyle/>
          <a:p>
            <a:r>
              <a:rPr lang="en-US" sz="1600" b="1" dirty="0" smtClean="0"/>
              <a:t>For ABI</a:t>
            </a:r>
          </a:p>
          <a:p>
            <a:pPr marL="228600" indent="-228600">
              <a:buFont typeface="+mj-lt"/>
              <a:buAutoNum type="arabicPeriod"/>
            </a:pPr>
            <a:r>
              <a:rPr lang="en-US" sz="1200" dirty="0" smtClean="0"/>
              <a:t>Study </a:t>
            </a:r>
            <a:r>
              <a:rPr lang="en-US" sz="1200" dirty="0"/>
              <a:t>ABI A-D converter based on ABI L1a unpacked by GRATDAT.  </a:t>
            </a:r>
            <a:endParaRPr lang="en-US" sz="1200" dirty="0" smtClean="0"/>
          </a:p>
          <a:p>
            <a:pPr marL="228600" indent="-228600">
              <a:buFont typeface="+mj-lt"/>
              <a:buAutoNum type="arabicPeriod"/>
            </a:pPr>
            <a:r>
              <a:rPr lang="en-US" sz="1200" dirty="0"/>
              <a:t> Using 23 swaths of FD L1a </a:t>
            </a:r>
            <a:r>
              <a:rPr lang="en-US" sz="1200" dirty="0" smtClean="0"/>
              <a:t>in </a:t>
            </a:r>
            <a:r>
              <a:rPr lang="en-US" sz="1200" dirty="0"/>
              <a:t>15min</a:t>
            </a:r>
            <a:r>
              <a:rPr lang="en-US" sz="1200" dirty="0" smtClean="0"/>
              <a:t>.</a:t>
            </a:r>
          </a:p>
          <a:p>
            <a:pPr marL="228600" indent="-228600">
              <a:buFont typeface="+mj-lt"/>
              <a:buAutoNum type="arabicPeriod"/>
            </a:pPr>
            <a:r>
              <a:rPr lang="en-US" sz="1200" dirty="0"/>
              <a:t> </a:t>
            </a:r>
            <a:r>
              <a:rPr lang="en-US" sz="1200" dirty="0" smtClean="0"/>
              <a:t>Statistical on count bin and inspect subjective and with tool </a:t>
            </a:r>
            <a:endParaRPr lang="en-US" sz="1200" dirty="0"/>
          </a:p>
        </p:txBody>
      </p:sp>
      <p:pic>
        <p:nvPicPr>
          <p:cNvPr id="22" name="image6.png" descr="Histogram_All_NP_09039_09057"/>
          <p:cNvPicPr/>
          <p:nvPr/>
        </p:nvPicPr>
        <p:blipFill>
          <a:blip r:embed="rId3"/>
          <a:srcRect/>
          <a:stretch>
            <a:fillRect/>
          </a:stretch>
        </p:blipFill>
        <p:spPr>
          <a:xfrm>
            <a:off x="4922627" y="1789690"/>
            <a:ext cx="2258773" cy="1281275"/>
          </a:xfrm>
          <a:prstGeom prst="rect">
            <a:avLst/>
          </a:prstGeom>
          <a:ln/>
        </p:spPr>
      </p:pic>
      <p:pic>
        <p:nvPicPr>
          <p:cNvPr id="23" name="image7.png"/>
          <p:cNvPicPr/>
          <p:nvPr/>
        </p:nvPicPr>
        <p:blipFill>
          <a:blip r:embed="rId4"/>
          <a:srcRect/>
          <a:stretch>
            <a:fillRect/>
          </a:stretch>
        </p:blipFill>
        <p:spPr>
          <a:xfrm>
            <a:off x="7278324" y="1763530"/>
            <a:ext cx="1705153" cy="582744"/>
          </a:xfrm>
          <a:prstGeom prst="rect">
            <a:avLst/>
          </a:prstGeom>
          <a:ln/>
        </p:spPr>
      </p:pic>
      <p:cxnSp>
        <p:nvCxnSpPr>
          <p:cNvPr id="24" name="Straight Arrow Connector 23"/>
          <p:cNvCxnSpPr/>
          <p:nvPr/>
        </p:nvCxnSpPr>
        <p:spPr>
          <a:xfrm flipV="1">
            <a:off x="6544429" y="2030391"/>
            <a:ext cx="636971" cy="5906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9268032">
            <a:off x="6477497" y="1973472"/>
            <a:ext cx="751937" cy="276999"/>
          </a:xfrm>
          <a:prstGeom prst="rect">
            <a:avLst/>
          </a:prstGeom>
        </p:spPr>
        <p:txBody>
          <a:bodyPr wrap="none">
            <a:spAutoFit/>
          </a:bodyPr>
          <a:lstStyle/>
          <a:p>
            <a:r>
              <a:rPr lang="en-US" sz="1200" dirty="0">
                <a:solidFill>
                  <a:schemeClr val="bg1"/>
                </a:solidFill>
              </a:rPr>
              <a:t>zooming </a:t>
            </a:r>
          </a:p>
        </p:txBody>
      </p:sp>
      <p:sp>
        <p:nvSpPr>
          <p:cNvPr id="26" name="Rectangle 25"/>
          <p:cNvSpPr/>
          <p:nvPr/>
        </p:nvSpPr>
        <p:spPr>
          <a:xfrm>
            <a:off x="226328" y="5987587"/>
            <a:ext cx="4271743" cy="623248"/>
          </a:xfrm>
          <a:prstGeom prst="rect">
            <a:avLst/>
          </a:prstGeom>
        </p:spPr>
        <p:txBody>
          <a:bodyPr wrap="square">
            <a:spAutoFit/>
          </a:bodyPr>
          <a:lstStyle/>
          <a:p>
            <a:pPr algn="just">
              <a:lnSpc>
                <a:spcPct val="115000"/>
              </a:lnSpc>
            </a:pPr>
            <a:r>
              <a:rPr lang="en-US" sz="1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Figure </a:t>
            </a:r>
            <a:r>
              <a:rPr lang="en-US" sz="1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2 Example of selected bands (band01) showing the bit leaking anomalies. Non-zero count bin signal (red box) is extracted  to enhance the anomaly in the right with removing the zero count bin. </a:t>
            </a: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86" y="4331037"/>
            <a:ext cx="2391449" cy="1556746"/>
          </a:xfrm>
          <a:prstGeom prst="rect">
            <a:avLst/>
          </a:prstGeom>
        </p:spPr>
      </p:pic>
      <p:sp>
        <p:nvSpPr>
          <p:cNvPr id="32" name="Rectangle 31"/>
          <p:cNvSpPr/>
          <p:nvPr/>
        </p:nvSpPr>
        <p:spPr>
          <a:xfrm>
            <a:off x="1434159" y="4202314"/>
            <a:ext cx="1133901" cy="951434"/>
          </a:xfrm>
          <a:prstGeom prst="rect">
            <a:avLst/>
          </a:prstGeom>
          <a:noFill/>
          <a:ln w="6350">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p:cNvGrpSpPr/>
          <p:nvPr/>
        </p:nvGrpSpPr>
        <p:grpSpPr>
          <a:xfrm>
            <a:off x="2834640" y="4293275"/>
            <a:ext cx="1737360" cy="1212824"/>
            <a:chOff x="6035040" y="533400"/>
            <a:chExt cx="4480560" cy="2834640"/>
          </a:xfrm>
        </p:grpSpPr>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49293" t="2" r="-706" b="51049"/>
            <a:stretch/>
          </p:blipFill>
          <p:spPr>
            <a:xfrm>
              <a:off x="6035040" y="533400"/>
              <a:ext cx="4480560" cy="2834640"/>
            </a:xfrm>
            <a:prstGeom prst="rect">
              <a:avLst/>
            </a:prstGeom>
          </p:spPr>
        </p:pic>
        <p:cxnSp>
          <p:nvCxnSpPr>
            <p:cNvPr id="38" name="Straight Arrow Connector 37"/>
            <p:cNvCxnSpPr/>
            <p:nvPr/>
          </p:nvCxnSpPr>
          <p:spPr>
            <a:xfrm flipH="1">
              <a:off x="8966044" y="1647730"/>
              <a:ext cx="1028982" cy="16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147113" y="1647730"/>
              <a:ext cx="847913" cy="497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a:off x="2568060" y="4899687"/>
            <a:ext cx="47994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25448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43"/>
            <a:ext cx="7886700" cy="1064057"/>
          </a:xfrm>
        </p:spPr>
        <p:txBody>
          <a:bodyPr>
            <a:noAutofit/>
          </a:bodyPr>
          <a:lstStyle/>
          <a:p>
            <a:r>
              <a:rPr lang="en-US" sz="2400" dirty="0" smtClean="0"/>
              <a:t>ABI-L1b-PLPT-009</a:t>
            </a:r>
            <a:r>
              <a:rPr lang="en-US" sz="4800" dirty="0" smtClean="0"/>
              <a:t> </a:t>
            </a:r>
            <a:r>
              <a:rPr lang="en-US" sz="4800" dirty="0"/>
              <a:t/>
            </a:r>
            <a:br>
              <a:rPr lang="en-US" sz="4800" dirty="0"/>
            </a:br>
            <a:r>
              <a:rPr lang="en-US" sz="3600" dirty="0" smtClean="0"/>
              <a:t>Low Light SNR</a:t>
            </a:r>
            <a:endParaRPr lang="en-US" sz="36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56</a:t>
            </a:fld>
            <a:endParaRPr lang="en-US" dirty="0"/>
          </a:p>
        </p:txBody>
      </p:sp>
      <p:cxnSp>
        <p:nvCxnSpPr>
          <p:cNvPr id="8" name="Straight Connector 7"/>
          <p:cNvCxnSpPr>
            <a:endCxn id="5" idx="0"/>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7338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6200" y="1186815"/>
            <a:ext cx="4419600" cy="1969770"/>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Characterize SNR at various signal levels for all ABI VNIR bands. In particular, validate the low light SNR for Band </a:t>
            </a:r>
            <a:r>
              <a:rPr lang="en-US" sz="1400" dirty="0" smtClean="0"/>
              <a:t>2.</a:t>
            </a:r>
            <a:endParaRPr lang="en-US" sz="1400" dirty="0"/>
          </a:p>
          <a:p>
            <a:pPr algn="ctr"/>
            <a:endParaRPr lang="en-US" sz="2000" b="1" i="1" dirty="0" smtClean="0"/>
          </a:p>
          <a:p>
            <a:pPr algn="ctr"/>
            <a:endParaRPr lang="en-US" sz="2000" b="1" i="1" dirty="0"/>
          </a:p>
          <a:p>
            <a:pPr algn="ctr"/>
            <a:r>
              <a:rPr lang="en-US" sz="2000" b="1" i="1" dirty="0" smtClean="0"/>
              <a:t>Related Requirements</a:t>
            </a:r>
          </a:p>
          <a:p>
            <a:pPr lvl="0"/>
            <a:r>
              <a:rPr lang="en-US" sz="1400" dirty="0" smtClean="0"/>
              <a:t>MRD-2156</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graphicFrame>
        <p:nvGraphicFramePr>
          <p:cNvPr id="30" name="Table 29"/>
          <p:cNvGraphicFramePr>
            <a:graphicFrameLocks noGrp="1"/>
          </p:cNvGraphicFramePr>
          <p:nvPr>
            <p:extLst/>
          </p:nvPr>
        </p:nvGraphicFramePr>
        <p:xfrm>
          <a:off x="4684844" y="4198620"/>
          <a:ext cx="4382956" cy="1554480"/>
        </p:xfrm>
        <a:graphic>
          <a:graphicData uri="http://schemas.openxmlformats.org/drawingml/2006/table">
            <a:tbl>
              <a:tblPr firstRow="1" bandRow="1">
                <a:tableStyleId>{5C22544A-7EE6-4342-B048-85BDC9FD1C3A}</a:tableStyleId>
              </a:tblPr>
              <a:tblGrid>
                <a:gridCol w="2363656"/>
                <a:gridCol w="2019300"/>
              </a:tblGrid>
              <a:tr h="2794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rPr>
                        <a:t>Success</a:t>
                      </a:r>
                      <a:r>
                        <a:rPr lang="en-US" sz="1800" i="1" baseline="0" dirty="0" smtClean="0">
                          <a:solidFill>
                            <a:schemeClr val="tx1"/>
                          </a:solidFill>
                        </a:rPr>
                        <a:t> Criteria </a:t>
                      </a:r>
                      <a:endParaRPr lang="en-US" sz="1800" i="1" dirty="0" smtClean="0">
                        <a:solidFill>
                          <a:schemeClr val="tx1"/>
                        </a:solidFill>
                      </a:endParaRPr>
                    </a:p>
                  </a:txBody>
                  <a:tcPr/>
                </a:tc>
                <a:tc>
                  <a:txBody>
                    <a:bodyPr/>
                    <a:lstStyle/>
                    <a:p>
                      <a:pPr algn="ctr"/>
                      <a:r>
                        <a:rPr lang="en-US" sz="1800" i="1" dirty="0" smtClean="0">
                          <a:solidFill>
                            <a:schemeClr val="tx1"/>
                          </a:solidFill>
                        </a:rPr>
                        <a:t>Status</a:t>
                      </a:r>
                      <a:endParaRPr lang="en-US" sz="1800" i="1" dirty="0">
                        <a:solidFill>
                          <a:schemeClr val="tx1"/>
                        </a:solidFill>
                      </a:endParaRPr>
                    </a:p>
                  </a:txBody>
                  <a:tcPr/>
                </a:tc>
              </a:tr>
              <a:tr h="436475">
                <a:tc>
                  <a:txBody>
                    <a:bodyPr/>
                    <a:lstStyle/>
                    <a:p>
                      <a:r>
                        <a:rPr lang="en-US" sz="1200" dirty="0" smtClean="0"/>
                        <a:t>Low-light SNR meets User Expected Baseline Performance for ABI Band 2 at 5% reflectance by measurements or interpolation.</a:t>
                      </a:r>
                      <a:endParaRPr lang="en-US" sz="1200" dirty="0"/>
                    </a:p>
                  </a:txBody>
                  <a:tcPr/>
                </a:tc>
                <a:tc>
                  <a:txBody>
                    <a:bodyPr/>
                    <a:lstStyle/>
                    <a:p>
                      <a:r>
                        <a:rPr lang="en-US" sz="1200" b="1" i="1" dirty="0" smtClean="0"/>
                        <a:t>Pass – The test-measured</a:t>
                      </a:r>
                      <a:r>
                        <a:rPr lang="en-US" sz="1200" b="1" i="1" baseline="0" dirty="0" smtClean="0"/>
                        <a:t> Ch2 SNR at 5% albedo</a:t>
                      </a:r>
                      <a:r>
                        <a:rPr lang="en-US" sz="1200" b="1" i="1" dirty="0" smtClean="0"/>
                        <a:t> of 46±2 exceeds the Expected Baseline Performance minimum</a:t>
                      </a:r>
                      <a:r>
                        <a:rPr lang="en-US" sz="1200" b="1" i="1" baseline="0" dirty="0" smtClean="0"/>
                        <a:t> Ch2 SNR at 5% albedo of 44. </a:t>
                      </a:r>
                      <a:endParaRPr lang="en-US" sz="1200" dirty="0"/>
                    </a:p>
                  </a:txBody>
                  <a:tcPr>
                    <a:solidFill>
                      <a:srgbClr val="008000"/>
                    </a:solidFill>
                  </a:tcPr>
                </a:tc>
              </a:tr>
            </a:tbl>
          </a:graphicData>
        </a:graphic>
      </p:graphicFrame>
      <p:sp>
        <p:nvSpPr>
          <p:cNvPr id="31" name="Rectangle 30"/>
          <p:cNvSpPr/>
          <p:nvPr/>
        </p:nvSpPr>
        <p:spPr>
          <a:xfrm>
            <a:off x="152401" y="3702049"/>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3" name="TextBox 2"/>
          <p:cNvSpPr txBox="1"/>
          <p:nvPr/>
        </p:nvSpPr>
        <p:spPr>
          <a:xfrm>
            <a:off x="4648201" y="1524000"/>
            <a:ext cx="4419599" cy="2246769"/>
          </a:xfrm>
          <a:prstGeom prst="rect">
            <a:avLst/>
          </a:prstGeom>
          <a:noFill/>
        </p:spPr>
        <p:txBody>
          <a:bodyPr wrap="square" rtlCol="0">
            <a:spAutoFit/>
          </a:bodyPr>
          <a:lstStyle/>
          <a:p>
            <a:pPr marL="115888" indent="-115888">
              <a:buFont typeface="Arial" panose="020B0604020202020204" pitchFamily="34" charset="0"/>
              <a:buChar char="•"/>
            </a:pPr>
            <a:r>
              <a:rPr lang="en-US" sz="1400" dirty="0" smtClean="0"/>
              <a:t>Use ABI L1b </a:t>
            </a:r>
            <a:r>
              <a:rPr lang="en-US" sz="1400" dirty="0"/>
              <a:t>Channel 2 MESO </a:t>
            </a:r>
            <a:r>
              <a:rPr lang="en-US" sz="1400" dirty="0" smtClean="0"/>
              <a:t>data from a Mode-3 timeline with </a:t>
            </a:r>
            <a:r>
              <a:rPr lang="en-US" sz="1400" dirty="0"/>
              <a:t>collocated</a:t>
            </a:r>
            <a:r>
              <a:rPr lang="en-US" sz="1400" dirty="0" smtClean="0"/>
              <a:t> MESO-1 and MESO-2 centers.</a:t>
            </a:r>
          </a:p>
          <a:p>
            <a:pPr marL="115888" indent="-115888">
              <a:buFont typeface="Arial" panose="020B0604020202020204" pitchFamily="34" charset="0"/>
              <a:buChar char="•"/>
            </a:pPr>
            <a:r>
              <a:rPr lang="en-US" sz="1400" dirty="0" smtClean="0"/>
              <a:t>For each of the 30 MESO scenes, compute a measure of spatial variability for each pixel</a:t>
            </a:r>
          </a:p>
          <a:p>
            <a:pPr marL="115888" indent="-115888">
              <a:buFont typeface="Arial" panose="020B0604020202020204" pitchFamily="34" charset="0"/>
              <a:buChar char="•"/>
            </a:pPr>
            <a:r>
              <a:rPr lang="en-US" sz="1400" dirty="0" smtClean="0"/>
              <a:t>For low-light pixels with low spatial variability – i.e., mainly clear-sky homogenous ocean regions -  find the temporal difference between consecutive MESO scenes</a:t>
            </a:r>
          </a:p>
          <a:p>
            <a:pPr marL="115888" indent="-115888">
              <a:buFont typeface="Arial" panose="020B0604020202020204" pitchFamily="34" charset="0"/>
              <a:buChar char="•"/>
            </a:pPr>
            <a:r>
              <a:rPr lang="en-US" sz="1400" dirty="0" smtClean="0"/>
              <a:t>Compile results from all MESO image pairs and determine SNR statistics for five sub-intervals over the low-light albedo range.</a:t>
            </a:r>
          </a:p>
        </p:txBody>
      </p:sp>
      <p:pic>
        <p:nvPicPr>
          <p:cNvPr id="11" name="Picture 10"/>
          <p:cNvPicPr>
            <a:picLocks noChangeAspect="1"/>
          </p:cNvPicPr>
          <p:nvPr/>
        </p:nvPicPr>
        <p:blipFill rotWithShape="1">
          <a:blip r:embed="rId2"/>
          <a:srcRect l="2074" t="2042" r="1599" b="10285"/>
          <a:stretch/>
        </p:blipFill>
        <p:spPr>
          <a:xfrm>
            <a:off x="364887" y="4036811"/>
            <a:ext cx="3826113" cy="2205198"/>
          </a:xfrm>
          <a:prstGeom prst="rect">
            <a:avLst/>
          </a:prstGeom>
        </p:spPr>
      </p:pic>
      <p:sp>
        <p:nvSpPr>
          <p:cNvPr id="12" name="TextBox 11"/>
          <p:cNvSpPr txBox="1"/>
          <p:nvPr/>
        </p:nvSpPr>
        <p:spPr>
          <a:xfrm>
            <a:off x="1148848" y="6245423"/>
            <a:ext cx="2760377" cy="307777"/>
          </a:xfrm>
          <a:prstGeom prst="rect">
            <a:avLst/>
          </a:prstGeom>
          <a:noFill/>
        </p:spPr>
        <p:txBody>
          <a:bodyPr wrap="square" rtlCol="0">
            <a:spAutoFit/>
          </a:bodyPr>
          <a:lstStyle/>
          <a:p>
            <a:r>
              <a:rPr lang="en-US" sz="1400" b="1" dirty="0" smtClean="0"/>
              <a:t>G16 ABI Ch 2 SNR vs Mean Albedo</a:t>
            </a:r>
            <a:endParaRPr lang="en-US" sz="1400" b="1" dirty="0"/>
          </a:p>
        </p:txBody>
      </p:sp>
      <p:sp>
        <p:nvSpPr>
          <p:cNvPr id="13" name="Oval 12"/>
          <p:cNvSpPr/>
          <p:nvPr/>
        </p:nvSpPr>
        <p:spPr>
          <a:xfrm>
            <a:off x="1752600" y="5110078"/>
            <a:ext cx="239790" cy="49697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a:endCxn id="13" idx="0"/>
          </p:cNvCxnSpPr>
          <p:nvPr/>
        </p:nvCxnSpPr>
        <p:spPr>
          <a:xfrm flipH="1">
            <a:off x="1872495" y="4758551"/>
            <a:ext cx="116964" cy="351527"/>
          </a:xfrm>
          <a:prstGeom prst="straightConnector1">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46682" y="4543829"/>
            <a:ext cx="870705" cy="276999"/>
          </a:xfrm>
          <a:prstGeom prst="rect">
            <a:avLst/>
          </a:prstGeom>
          <a:noFill/>
        </p:spPr>
        <p:txBody>
          <a:bodyPr wrap="square" rtlCol="0">
            <a:spAutoFit/>
          </a:bodyPr>
          <a:lstStyle/>
          <a:p>
            <a:r>
              <a:rPr lang="en-US" sz="1200" b="1" dirty="0" smtClean="0"/>
              <a:t>5% Albedo</a:t>
            </a:r>
            <a:endParaRPr lang="en-US" sz="1200" b="1" dirty="0"/>
          </a:p>
        </p:txBody>
      </p:sp>
      <p:sp>
        <p:nvSpPr>
          <p:cNvPr id="26" name="TextBox 25"/>
          <p:cNvSpPr txBox="1"/>
          <p:nvPr/>
        </p:nvSpPr>
        <p:spPr>
          <a:xfrm>
            <a:off x="4707038" y="5791200"/>
            <a:ext cx="4203843" cy="461665"/>
          </a:xfrm>
          <a:prstGeom prst="rect">
            <a:avLst/>
          </a:prstGeom>
          <a:noFill/>
        </p:spPr>
        <p:txBody>
          <a:bodyPr wrap="none" rtlCol="0">
            <a:spAutoFit/>
          </a:bodyPr>
          <a:lstStyle/>
          <a:p>
            <a:r>
              <a:rPr lang="en-US" sz="1200" b="1" dirty="0" smtClean="0"/>
              <a:t>Full Report:</a:t>
            </a:r>
          </a:p>
          <a:p>
            <a:r>
              <a:rPr lang="en-US" sz="1200" dirty="0" smtClean="0"/>
              <a:t>GOES-R_ABI-L1b-PLPT-009_Report_FullValMat_16APR2018.pptx</a:t>
            </a:r>
            <a:endParaRPr lang="en-US" sz="1200" dirty="0"/>
          </a:p>
        </p:txBody>
      </p:sp>
      <p:sp>
        <p:nvSpPr>
          <p:cNvPr id="19" name="Rectangle 18"/>
          <p:cNvSpPr/>
          <p:nvPr/>
        </p:nvSpPr>
        <p:spPr>
          <a:xfrm>
            <a:off x="4671643" y="3723680"/>
            <a:ext cx="4306756" cy="400110"/>
          </a:xfrm>
          <a:prstGeom prst="rect">
            <a:avLst/>
          </a:prstGeom>
          <a:ln w="12700" cmpd="sng">
            <a:noFill/>
          </a:ln>
        </p:spPr>
        <p:txBody>
          <a:bodyPr wrap="square">
            <a:spAutoFit/>
          </a:bodyPr>
          <a:lstStyle/>
          <a:p>
            <a:pPr algn="ctr"/>
            <a:r>
              <a:rPr lang="en-US" sz="2000" b="1" i="1" dirty="0" smtClean="0"/>
              <a:t>Summary</a:t>
            </a:r>
            <a:endParaRPr lang="en-US" sz="2000" dirty="0"/>
          </a:p>
        </p:txBody>
      </p:sp>
    </p:spTree>
    <p:extLst>
      <p:ext uri="{BB962C8B-B14F-4D97-AF65-F5344CB8AC3E}">
        <p14:creationId xmlns:p14="http://schemas.microsoft.com/office/powerpoint/2010/main" val="3417172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t>ABI-L1b-PLPT-010</a:t>
            </a:r>
            <a:r>
              <a:rPr lang="en-US" sz="3600" dirty="0" smtClean="0"/>
              <a:t/>
            </a:r>
            <a:br>
              <a:rPr lang="en-US" sz="3600" dirty="0" smtClean="0"/>
            </a:br>
            <a:r>
              <a:rPr lang="en-US" sz="3600" dirty="0" smtClean="0"/>
              <a:t>Image Navigation </a:t>
            </a:r>
            <a:endParaRPr lang="en-US" sz="3600" dirty="0"/>
          </a:p>
        </p:txBody>
      </p:sp>
      <p:sp>
        <p:nvSpPr>
          <p:cNvPr id="6" name="Slide Number Placeholder 5"/>
          <p:cNvSpPr>
            <a:spLocks noGrp="1"/>
          </p:cNvSpPr>
          <p:nvPr>
            <p:ph type="sldNum" sz="quarter" idx="12"/>
          </p:nvPr>
        </p:nvSpPr>
        <p:spPr/>
        <p:txBody>
          <a:bodyPr/>
          <a:lstStyle/>
          <a:p>
            <a:fld id="{F4187418-5481-4E5B-A2F4-9A93734A0716}" type="slidenum">
              <a:rPr lang="en-US" smtClean="0"/>
              <a:t>57</a:t>
            </a:fld>
            <a:endParaRPr lang="en-US" dirty="0"/>
          </a:p>
        </p:txBody>
      </p:sp>
      <p:cxnSp>
        <p:nvCxnSpPr>
          <p:cNvPr id="8" name="Straight Connector 7"/>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215991"/>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Quantify the navigation residuals of ABI window channels. Check navigation </a:t>
            </a:r>
            <a:r>
              <a:rPr lang="en-US" sz="1400" dirty="0" smtClean="0"/>
              <a:t>stability.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MRD522 (Navigation errors not during eclipse); MRD523 (Navigation errors during eclipse); MRD538 and MRD539 (Frame-to-frame registration (FFR)).</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684842" y="3506186"/>
            <a:ext cx="4250611" cy="338554"/>
          </a:xfrm>
          <a:prstGeom prst="rect">
            <a:avLst/>
          </a:prstGeom>
          <a:ln w="12700" cmpd="sng">
            <a:noFill/>
          </a:ln>
        </p:spPr>
        <p:txBody>
          <a:bodyPr wrap="square">
            <a:spAutoFit/>
          </a:bodyPr>
          <a:lstStyle/>
          <a:p>
            <a:r>
              <a:rPr lang="en-US" sz="1600" b="1" dirty="0" smtClean="0"/>
              <a:t>Landmark use for the nav. error determination</a:t>
            </a:r>
            <a:endParaRPr lang="en-US" sz="1600" b="1" dirty="0"/>
          </a:p>
        </p:txBody>
      </p:sp>
      <p:sp>
        <p:nvSpPr>
          <p:cNvPr id="31" name="Rectangle 30"/>
          <p:cNvSpPr/>
          <p:nvPr/>
        </p:nvSpPr>
        <p:spPr>
          <a:xfrm>
            <a:off x="152400" y="3957223"/>
            <a:ext cx="4419599" cy="2585323"/>
          </a:xfrm>
          <a:prstGeom prst="rect">
            <a:avLst/>
          </a:prstGeom>
          <a:ln w="12700" cmpd="sng">
            <a:noFill/>
          </a:ln>
        </p:spPr>
        <p:txBody>
          <a:bodyPr wrap="square">
            <a:spAutoFit/>
          </a:bodyPr>
          <a:lstStyle/>
          <a:p>
            <a:pPr algn="ctr"/>
            <a:r>
              <a:rPr lang="en-US" sz="2000" b="1" i="1" dirty="0" smtClean="0"/>
              <a:t>Results</a:t>
            </a:r>
            <a:endParaRPr lang="en-US" sz="2000" dirty="0"/>
          </a:p>
          <a:p>
            <a:r>
              <a:rPr lang="en-US" sz="1000" dirty="0"/>
              <a:t>T</a:t>
            </a:r>
            <a:r>
              <a:rPr lang="en-US" sz="1000" dirty="0" smtClean="0"/>
              <a:t>he CWG GOES-R ABI Image Navigation results can be found at the following links:</a:t>
            </a:r>
          </a:p>
          <a:p>
            <a:r>
              <a:rPr lang="en-US" sz="1000" b="1" dirty="0" smtClean="0"/>
              <a:t>SLT Noon </a:t>
            </a:r>
            <a:r>
              <a:rPr lang="en-US" sz="1000" b="1" dirty="0"/>
              <a:t>N</a:t>
            </a:r>
            <a:r>
              <a:rPr lang="en-US" sz="1000" b="1" dirty="0" smtClean="0"/>
              <a:t>avigation </a:t>
            </a:r>
            <a:r>
              <a:rPr lang="en-US" sz="1000" b="1" dirty="0"/>
              <a:t>R</a:t>
            </a:r>
            <a:r>
              <a:rPr lang="en-US" sz="1000" b="1" dirty="0" smtClean="0"/>
              <a:t>esiduals: </a:t>
            </a:r>
            <a:r>
              <a:rPr lang="en-US" sz="1000" dirty="0"/>
              <a:t> </a:t>
            </a:r>
            <a:r>
              <a:rPr lang="en-US" sz="1000" dirty="0">
                <a:hlinkClick r:id="rId2"/>
              </a:rPr>
              <a:t>https://</a:t>
            </a:r>
            <a:r>
              <a:rPr lang="en-US" sz="1000" dirty="0" smtClean="0">
                <a:hlinkClick r:id="rId2"/>
              </a:rPr>
              <a:t>www.star.nesdis.noaa.gov/GOESCal/G16_ABI_INR_daily.php</a:t>
            </a:r>
            <a:endParaRPr lang="en-US" sz="1000" dirty="0" smtClean="0"/>
          </a:p>
          <a:p>
            <a:r>
              <a:rPr lang="en-US" sz="1000" b="1" dirty="0" smtClean="0"/>
              <a:t>SLT Noon FFR:</a:t>
            </a:r>
          </a:p>
          <a:p>
            <a:r>
              <a:rPr lang="en-US" sz="1000" dirty="0">
                <a:hlinkClick r:id="rId2"/>
              </a:rPr>
              <a:t>https://</a:t>
            </a:r>
            <a:r>
              <a:rPr lang="en-US" sz="1000" dirty="0" smtClean="0">
                <a:hlinkClick r:id="rId2"/>
              </a:rPr>
              <a:t>www.star.nesdis.noaa.gov/GOESCal/G16_ABI_INR_daily.php</a:t>
            </a:r>
            <a:endParaRPr lang="en-US" sz="1000" dirty="0" smtClean="0"/>
          </a:p>
          <a:p>
            <a:r>
              <a:rPr lang="en-US" sz="1000" b="1" dirty="0" smtClean="0"/>
              <a:t>Daily Monitor Residuals:</a:t>
            </a:r>
          </a:p>
          <a:p>
            <a:r>
              <a:rPr lang="en-US" sz="1000" dirty="0">
                <a:hlinkClick r:id="rId2"/>
              </a:rPr>
              <a:t>https://</a:t>
            </a:r>
            <a:r>
              <a:rPr lang="en-US" sz="1000" dirty="0" smtClean="0">
                <a:hlinkClick r:id="rId2"/>
              </a:rPr>
              <a:t>www.star.nesdis.noaa.gov/GOESCal/G16_ABI_INR_daily.php</a:t>
            </a:r>
            <a:endParaRPr lang="en-US" sz="1000" dirty="0" smtClean="0"/>
          </a:p>
          <a:p>
            <a:r>
              <a:rPr lang="en-US" sz="1000" b="1" dirty="0" smtClean="0"/>
              <a:t>Daily Monitor FFR:</a:t>
            </a:r>
          </a:p>
          <a:p>
            <a:r>
              <a:rPr lang="en-US" sz="1000" dirty="0">
                <a:hlinkClick r:id="rId2"/>
              </a:rPr>
              <a:t>https://</a:t>
            </a:r>
            <a:r>
              <a:rPr lang="en-US" sz="1000" dirty="0" smtClean="0">
                <a:hlinkClick r:id="rId2"/>
              </a:rPr>
              <a:t>www.star.nesdis.noaa.gov/GOESCal/G16_ABI_INR_daily.php</a:t>
            </a:r>
            <a:endParaRPr lang="en-US" sz="1000" dirty="0" smtClean="0"/>
          </a:p>
          <a:p>
            <a:r>
              <a:rPr lang="en-US" sz="1000" b="1" dirty="0" smtClean="0"/>
              <a:t>Daily-Averaged Residuals for 2 Weeks:</a:t>
            </a:r>
          </a:p>
          <a:p>
            <a:r>
              <a:rPr lang="en-US" sz="1000" dirty="0">
                <a:hlinkClick r:id="rId2"/>
              </a:rPr>
              <a:t>https://</a:t>
            </a:r>
            <a:r>
              <a:rPr lang="en-US" sz="1000" dirty="0" smtClean="0">
                <a:hlinkClick r:id="rId2"/>
              </a:rPr>
              <a:t>www.star.nesdis.noaa.gov/GOESCal/G16_ABI_INR_daily.php</a:t>
            </a:r>
            <a:endParaRPr lang="en-US" sz="1000" dirty="0" smtClean="0"/>
          </a:p>
          <a:p>
            <a:r>
              <a:rPr lang="en-US" sz="1000" b="1" dirty="0" smtClean="0"/>
              <a:t>Daily-Averaged FFR for 2 Weeks:</a:t>
            </a:r>
          </a:p>
          <a:p>
            <a:r>
              <a:rPr lang="en-US" sz="1000" dirty="0">
                <a:hlinkClick r:id="rId2"/>
              </a:rPr>
              <a:t>https://</a:t>
            </a:r>
            <a:r>
              <a:rPr lang="en-US" sz="1000" dirty="0" smtClean="0">
                <a:hlinkClick r:id="rId2"/>
              </a:rPr>
              <a:t>www.star.nesdis.noaa.gov/GOESCal/G16_ABI_INR_daily.php</a:t>
            </a:r>
            <a:endParaRPr lang="en-US" sz="1000" dirty="0" smtClean="0"/>
          </a:p>
          <a:p>
            <a:endParaRPr lang="en-US" sz="1200" dirty="0" smtClean="0"/>
          </a:p>
        </p:txBody>
      </p:sp>
      <p:pic>
        <p:nvPicPr>
          <p:cNvPr id="3" name="Picture 2"/>
          <p:cNvPicPr>
            <a:picLocks noChangeAspect="1"/>
          </p:cNvPicPr>
          <p:nvPr/>
        </p:nvPicPr>
        <p:blipFill rotWithShape="1">
          <a:blip r:embed="rId3"/>
          <a:srcRect l="5999" t="21557" r="6013" b="22956"/>
          <a:stretch/>
        </p:blipFill>
        <p:spPr>
          <a:xfrm>
            <a:off x="4876800" y="1558203"/>
            <a:ext cx="3866701" cy="1828800"/>
          </a:xfrm>
          <a:prstGeom prst="rect">
            <a:avLst/>
          </a:prstGeom>
        </p:spPr>
      </p:pic>
      <p:pic>
        <p:nvPicPr>
          <p:cNvPr id="7" name="Picture 6"/>
          <p:cNvPicPr>
            <a:picLocks noChangeAspect="1"/>
          </p:cNvPicPr>
          <p:nvPr/>
        </p:nvPicPr>
        <p:blipFill>
          <a:blip r:embed="rId4"/>
          <a:stretch>
            <a:fillRect/>
          </a:stretch>
        </p:blipFill>
        <p:spPr>
          <a:xfrm>
            <a:off x="200921" y="6380282"/>
            <a:ext cx="914479" cy="371888"/>
          </a:xfrm>
          <a:prstGeom prst="rect">
            <a:avLst/>
          </a:prstGeom>
        </p:spPr>
      </p:pic>
      <p:sp>
        <p:nvSpPr>
          <p:cNvPr id="16"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18" name="Rectangle 17"/>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b="1" dirty="0" smtClean="0">
                <a:solidFill>
                  <a:srgbClr val="00B050"/>
                </a:solidFill>
              </a:rPr>
              <a:t>ABI in-frame navigation residuals meet requirements with a large margin.</a:t>
            </a:r>
          </a:p>
          <a:p>
            <a:pPr marL="285750" indent="-285750" algn="just">
              <a:buFont typeface="Arial" panose="020B0604020202020204" pitchFamily="34" charset="0"/>
              <a:buChar char="•"/>
            </a:pPr>
            <a:r>
              <a:rPr lang="en-US" sz="1400" b="1" dirty="0" smtClean="0">
                <a:solidFill>
                  <a:srgbClr val="00B050"/>
                </a:solidFill>
              </a:rPr>
              <a:t>ABI frame-to-frame navigation residuals meet requirements with a large margin.</a:t>
            </a:r>
          </a:p>
          <a:p>
            <a:pPr marL="285750" indent="-285750" algn="just">
              <a:buFont typeface="Arial" panose="020B0604020202020204" pitchFamily="34" charset="0"/>
              <a:buChar char="•"/>
            </a:pPr>
            <a:r>
              <a:rPr lang="en-US" sz="1400" b="1" dirty="0" smtClean="0">
                <a:solidFill>
                  <a:schemeClr val="accent6">
                    <a:lumMod val="75000"/>
                  </a:schemeClr>
                </a:solidFill>
              </a:rPr>
              <a:t>Navigation residuals during eclipse meet requirements but are larger than the baseline. Recommendation: Further Kalman filter tuning, more star observations.</a:t>
            </a:r>
          </a:p>
        </p:txBody>
      </p:sp>
      <p:graphicFrame>
        <p:nvGraphicFramePr>
          <p:cNvPr id="19" name="Table 18"/>
          <p:cNvGraphicFramePr>
            <a:graphicFrameLocks noGrp="1"/>
          </p:cNvGraphicFramePr>
          <p:nvPr>
            <p:extLst/>
          </p:nvPr>
        </p:nvGraphicFramePr>
        <p:xfrm>
          <a:off x="5133609" y="6049202"/>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4" name="Date Placeholder 3"/>
          <p:cNvSpPr>
            <a:spLocks noGrp="1"/>
          </p:cNvSpPr>
          <p:nvPr>
            <p:ph type="dt" sz="half" idx="10"/>
          </p:nvPr>
        </p:nvSpPr>
        <p:spPr/>
        <p:txBody>
          <a:bodyPr/>
          <a:lstStyle/>
          <a:p>
            <a:r>
              <a:rPr lang="en-US" dirty="0" smtClean="0"/>
              <a:t>6/1/2018</a:t>
            </a:r>
            <a:endParaRPr lang="en-US" dirty="0"/>
          </a:p>
        </p:txBody>
      </p:sp>
    </p:spTree>
    <p:extLst>
      <p:ext uri="{BB962C8B-B14F-4D97-AF65-F5344CB8AC3E}">
        <p14:creationId xmlns:p14="http://schemas.microsoft.com/office/powerpoint/2010/main" val="2381867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t>ABI-L1b-PLPT-011</a:t>
            </a:r>
            <a:r>
              <a:rPr lang="en-US" sz="3600" dirty="0" smtClean="0"/>
              <a:t/>
            </a:r>
            <a:br>
              <a:rPr lang="en-US" sz="3600" dirty="0" smtClean="0"/>
            </a:br>
            <a:r>
              <a:rPr lang="en-US" sz="3600" dirty="0" smtClean="0"/>
              <a:t>Image Registration </a:t>
            </a:r>
            <a:endParaRPr lang="en-US" sz="3600" dirty="0"/>
          </a:p>
        </p:txBody>
      </p:sp>
      <p:sp>
        <p:nvSpPr>
          <p:cNvPr id="4" name="Date Placeholder 3"/>
          <p:cNvSpPr>
            <a:spLocks noGrp="1"/>
          </p:cNvSpPr>
          <p:nvPr>
            <p:ph type="dt" sz="half" idx="4294967295"/>
          </p:nvPr>
        </p:nvSpPr>
        <p:spPr>
          <a:xfrm>
            <a:off x="304801" y="6471109"/>
            <a:ext cx="1657350" cy="365125"/>
          </a:xfrm>
          <a:prstGeom prst="rect">
            <a:avLst/>
          </a:prstGeom>
        </p:spPr>
        <p:txBody>
          <a:bodyPr/>
          <a:lstStyle/>
          <a:p>
            <a:r>
              <a:rPr lang="en-US" sz="1200" dirty="0" smtClean="0"/>
              <a:t>6/1/2018</a:t>
            </a:r>
            <a:endParaRPr lang="en-US" sz="1200" dirty="0"/>
          </a:p>
        </p:txBody>
      </p:sp>
      <p:sp>
        <p:nvSpPr>
          <p:cNvPr id="5" name="Footer Placeholder 4"/>
          <p:cNvSpPr>
            <a:spLocks noGrp="1"/>
          </p:cNvSpPr>
          <p:nvPr>
            <p:ph type="ftr" sz="quarter" idx="4294967295"/>
          </p:nvPr>
        </p:nvSpPr>
        <p:spPr>
          <a:xfrm>
            <a:off x="628650" y="6449343"/>
            <a:ext cx="8058150" cy="365125"/>
          </a:xfrm>
          <a:prstGeom prst="rect">
            <a:avLst/>
          </a:prstGeom>
        </p:spPr>
        <p:txBody>
          <a:bodyPr/>
          <a:lstStyle/>
          <a:p>
            <a:pPr algn="ctr"/>
            <a:r>
              <a:rPr lang="en-US" sz="1200" dirty="0" smtClean="0"/>
              <a:t>Full Validation PS-PVR for GOES-16 ABI L1b Products</a:t>
            </a:r>
            <a:endParaRPr lang="en-US" sz="1200" dirty="0"/>
          </a:p>
        </p:txBody>
      </p:sp>
      <p:sp>
        <p:nvSpPr>
          <p:cNvPr id="6" name="Slide Number Placeholder 5"/>
          <p:cNvSpPr>
            <a:spLocks noGrp="1"/>
          </p:cNvSpPr>
          <p:nvPr>
            <p:ph type="sldNum" sz="quarter" idx="12"/>
          </p:nvPr>
        </p:nvSpPr>
        <p:spPr/>
        <p:txBody>
          <a:bodyPr/>
          <a:lstStyle/>
          <a:p>
            <a:fld id="{F4187418-5481-4E5B-A2F4-9A93734A0716}" type="slidenum">
              <a:rPr lang="en-US" smtClean="0"/>
              <a:t>58</a:t>
            </a:fld>
            <a:endParaRPr lang="en-US" dirty="0"/>
          </a:p>
        </p:txBody>
      </p:sp>
      <p:cxnSp>
        <p:nvCxnSpPr>
          <p:cNvPr id="8" name="Straight Connector 7"/>
          <p:cNvCxnSpPr>
            <a:endCxn id="5" idx="0"/>
          </p:cNvCxnSpPr>
          <p:nvPr/>
        </p:nvCxnSpPr>
        <p:spPr>
          <a:xfrm>
            <a:off x="4572000" y="1388392"/>
            <a:ext cx="85725"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431435"/>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Quantify the </a:t>
            </a:r>
            <a:r>
              <a:rPr lang="en-US" sz="1400" dirty="0" smtClean="0"/>
              <a:t>channel-to-channel registration (CCR) of the </a:t>
            </a:r>
            <a:r>
              <a:rPr lang="en-US" sz="1400" dirty="0"/>
              <a:t>ABI window channels. Check </a:t>
            </a:r>
            <a:r>
              <a:rPr lang="en-US" sz="1400" dirty="0" smtClean="0"/>
              <a:t>CCR stability.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MRD529 – 533 (channel-to-channel registration). No expected performance baseline results for MRD531 and MRD533.</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571999" y="3401440"/>
            <a:ext cx="4494344" cy="461665"/>
          </a:xfrm>
          <a:prstGeom prst="rect">
            <a:avLst/>
          </a:prstGeom>
          <a:ln w="12700" cmpd="sng">
            <a:noFill/>
          </a:ln>
        </p:spPr>
        <p:txBody>
          <a:bodyPr wrap="square">
            <a:spAutoFit/>
          </a:bodyPr>
          <a:lstStyle/>
          <a:p>
            <a:r>
              <a:rPr lang="en-US" sz="1200" b="1" dirty="0" smtClean="0"/>
              <a:t>Method 1: compare the navigation residuals of a channel pair.</a:t>
            </a:r>
          </a:p>
          <a:p>
            <a:r>
              <a:rPr lang="en-US" sz="1200" b="1" dirty="0" smtClean="0"/>
              <a:t>Method 2: navigate one channel with respect to another.</a:t>
            </a:r>
            <a:endParaRPr lang="en-US" sz="1200" b="1" dirty="0"/>
          </a:p>
        </p:txBody>
      </p:sp>
      <p:sp>
        <p:nvSpPr>
          <p:cNvPr id="31" name="Rectangle 30"/>
          <p:cNvSpPr/>
          <p:nvPr/>
        </p:nvSpPr>
        <p:spPr>
          <a:xfrm>
            <a:off x="152400" y="3894338"/>
            <a:ext cx="4419599" cy="2339102"/>
          </a:xfrm>
          <a:prstGeom prst="rect">
            <a:avLst/>
          </a:prstGeom>
          <a:ln w="12700" cmpd="sng">
            <a:noFill/>
          </a:ln>
        </p:spPr>
        <p:txBody>
          <a:bodyPr wrap="square">
            <a:spAutoFit/>
          </a:bodyPr>
          <a:lstStyle/>
          <a:p>
            <a:pPr algn="ctr"/>
            <a:r>
              <a:rPr lang="en-US" sz="2000" b="1" i="1" dirty="0" smtClean="0"/>
              <a:t>Results</a:t>
            </a:r>
            <a:endParaRPr lang="en-US" sz="2000" dirty="0"/>
          </a:p>
          <a:p>
            <a:r>
              <a:rPr lang="en-US" sz="1400" dirty="0"/>
              <a:t>T</a:t>
            </a:r>
            <a:r>
              <a:rPr lang="en-US" sz="1400" dirty="0" smtClean="0"/>
              <a:t>he CWG GOES-R ABI Channel-to-Channel Registration results can be found at the following links:</a:t>
            </a:r>
          </a:p>
          <a:p>
            <a:endParaRPr lang="en-US" sz="1400" dirty="0" smtClean="0"/>
          </a:p>
          <a:p>
            <a:r>
              <a:rPr lang="en-US" sz="1200" b="1" dirty="0" smtClean="0"/>
              <a:t>SLT Noon CCR: </a:t>
            </a:r>
            <a:endParaRPr lang="en-US" sz="1200" dirty="0"/>
          </a:p>
          <a:p>
            <a:r>
              <a:rPr lang="en-US" sz="1200" dirty="0">
                <a:hlinkClick r:id="rId2"/>
              </a:rPr>
              <a:t>https://</a:t>
            </a:r>
            <a:r>
              <a:rPr lang="en-US" sz="1200" dirty="0" smtClean="0">
                <a:hlinkClick r:id="rId2"/>
              </a:rPr>
              <a:t>www.star.nesdis.noaa.gov/GOESCal/G16_ABI_INR_daily.php</a:t>
            </a:r>
            <a:endParaRPr lang="en-US" sz="1200" dirty="0" smtClean="0"/>
          </a:p>
          <a:p>
            <a:r>
              <a:rPr lang="en-US" sz="1200" b="1" dirty="0" smtClean="0"/>
              <a:t>Daily Monitor CCR:</a:t>
            </a:r>
          </a:p>
          <a:p>
            <a:r>
              <a:rPr lang="en-US" sz="1200" dirty="0">
                <a:hlinkClick r:id="rId2"/>
              </a:rPr>
              <a:t>https://</a:t>
            </a:r>
            <a:r>
              <a:rPr lang="en-US" sz="1200" dirty="0" smtClean="0">
                <a:hlinkClick r:id="rId2"/>
              </a:rPr>
              <a:t>www.star.nesdis.noaa.gov/GOESCal/G16_ABI_INR_daily.php</a:t>
            </a:r>
            <a:endParaRPr lang="en-US" sz="1200" dirty="0" smtClean="0"/>
          </a:p>
          <a:p>
            <a:r>
              <a:rPr lang="en-US" sz="1200" b="1" dirty="0" smtClean="0"/>
              <a:t>Daily-Averaged CCR for 2 Weeks:</a:t>
            </a:r>
          </a:p>
          <a:p>
            <a:r>
              <a:rPr lang="en-US" sz="1200" dirty="0">
                <a:hlinkClick r:id="rId2"/>
              </a:rPr>
              <a:t>https://</a:t>
            </a:r>
            <a:r>
              <a:rPr lang="en-US" sz="1200" dirty="0" smtClean="0">
                <a:hlinkClick r:id="rId2"/>
              </a:rPr>
              <a:t>www.star.nesdis.noaa.gov/GOESCal/G16_ABI_INR_daily.php</a:t>
            </a:r>
            <a:endParaRPr lang="en-US" sz="1200" dirty="0" smtClean="0"/>
          </a:p>
          <a:p>
            <a:endParaRPr lang="en-US" sz="1200" dirty="0"/>
          </a:p>
        </p:txBody>
      </p:sp>
      <p:pic>
        <p:nvPicPr>
          <p:cNvPr id="7" name="Picture 6"/>
          <p:cNvPicPr>
            <a:picLocks noChangeAspect="1"/>
          </p:cNvPicPr>
          <p:nvPr/>
        </p:nvPicPr>
        <p:blipFill>
          <a:blip r:embed="rId3"/>
          <a:stretch>
            <a:fillRect/>
          </a:stretch>
        </p:blipFill>
        <p:spPr>
          <a:xfrm>
            <a:off x="4784236" y="1570795"/>
            <a:ext cx="3540302" cy="1822508"/>
          </a:xfrm>
          <a:prstGeom prst="rect">
            <a:avLst/>
          </a:prstGeom>
        </p:spPr>
      </p:pic>
      <p:sp>
        <p:nvSpPr>
          <p:cNvPr id="16" name="Rectangle 15"/>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b="1" dirty="0" smtClean="0">
                <a:solidFill>
                  <a:srgbClr val="00B050"/>
                </a:solidFill>
              </a:rPr>
              <a:t>ABI in-FPA CCR residuals meet requirements with a large margin.</a:t>
            </a:r>
          </a:p>
          <a:p>
            <a:pPr marL="285750" indent="-285750" algn="just">
              <a:buFont typeface="Arial" panose="020B0604020202020204" pitchFamily="34" charset="0"/>
              <a:buChar char="•"/>
            </a:pPr>
            <a:r>
              <a:rPr lang="en-US" sz="1400" b="1" dirty="0" smtClean="0">
                <a:solidFill>
                  <a:srgbClr val="00B050"/>
                </a:solidFill>
              </a:rPr>
              <a:t>ABI VNIR-MWIR CCR residuals meet requirements.</a:t>
            </a:r>
          </a:p>
          <a:p>
            <a:pPr marL="285750" indent="-285750" algn="just">
              <a:buFont typeface="Arial" panose="020B0604020202020204" pitchFamily="34" charset="0"/>
              <a:buChar char="•"/>
            </a:pPr>
            <a:r>
              <a:rPr lang="en-US" sz="1400" b="1" dirty="0">
                <a:solidFill>
                  <a:srgbClr val="00B050"/>
                </a:solidFill>
              </a:rPr>
              <a:t>ABI </a:t>
            </a:r>
            <a:r>
              <a:rPr lang="en-US" sz="1400" b="1" dirty="0" smtClean="0">
                <a:solidFill>
                  <a:srgbClr val="00B050"/>
                </a:solidFill>
              </a:rPr>
              <a:t>VNIR-LWIR </a:t>
            </a:r>
            <a:r>
              <a:rPr lang="en-US" sz="1400" b="1" dirty="0">
                <a:solidFill>
                  <a:srgbClr val="00B050"/>
                </a:solidFill>
              </a:rPr>
              <a:t>CCR residuals meet requirements</a:t>
            </a:r>
            <a:r>
              <a:rPr lang="en-US" sz="1400" b="1" dirty="0" smtClean="0">
                <a:solidFill>
                  <a:srgbClr val="00B050"/>
                </a:solidFill>
              </a:rPr>
              <a:t>.</a:t>
            </a:r>
          </a:p>
          <a:p>
            <a:pPr marL="285750" indent="-285750" algn="just">
              <a:buFont typeface="Arial" panose="020B0604020202020204" pitchFamily="34" charset="0"/>
              <a:buChar char="•"/>
            </a:pPr>
            <a:r>
              <a:rPr lang="en-US" sz="1400" b="1" dirty="0" smtClean="0">
                <a:solidFill>
                  <a:schemeClr val="accent6">
                    <a:lumMod val="75000"/>
                  </a:schemeClr>
                </a:solidFill>
              </a:rPr>
              <a:t>ABI MWIR-LWIR CCR residuals meet baseline but exceed the expected performance values. Recommendation: Further Kalman filter tuning, more star observations.</a:t>
            </a:r>
          </a:p>
        </p:txBody>
      </p:sp>
      <p:graphicFrame>
        <p:nvGraphicFramePr>
          <p:cNvPr id="18" name="Table 17"/>
          <p:cNvGraphicFramePr>
            <a:graphicFrameLocks noGrp="1"/>
          </p:cNvGraphicFramePr>
          <p:nvPr>
            <p:extLst/>
          </p:nvPr>
        </p:nvGraphicFramePr>
        <p:xfrm>
          <a:off x="5133609" y="6049202"/>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Tree>
    <p:extLst>
      <p:ext uri="{BB962C8B-B14F-4D97-AF65-F5344CB8AC3E}">
        <p14:creationId xmlns:p14="http://schemas.microsoft.com/office/powerpoint/2010/main" val="3770499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t>ABI-L1b-PLPT-012</a:t>
            </a:r>
            <a:r>
              <a:rPr lang="en-US" sz="3600" dirty="0" smtClean="0"/>
              <a:t/>
            </a:r>
            <a:br>
              <a:rPr lang="en-US" sz="3600" dirty="0" smtClean="0"/>
            </a:br>
            <a:r>
              <a:rPr lang="en-US" sz="3600" dirty="0" smtClean="0"/>
              <a:t>Image Stitching </a:t>
            </a:r>
            <a:endParaRPr lang="en-US" sz="3600" dirty="0"/>
          </a:p>
        </p:txBody>
      </p:sp>
      <p:sp>
        <p:nvSpPr>
          <p:cNvPr id="4" name="Date Placeholder 3"/>
          <p:cNvSpPr>
            <a:spLocks noGrp="1"/>
          </p:cNvSpPr>
          <p:nvPr>
            <p:ph type="dt" sz="half" idx="4294967295"/>
          </p:nvPr>
        </p:nvSpPr>
        <p:spPr>
          <a:xfrm>
            <a:off x="170329" y="6492874"/>
            <a:ext cx="1657350" cy="365125"/>
          </a:xfrm>
          <a:prstGeom prst="rect">
            <a:avLst/>
          </a:prstGeom>
        </p:spPr>
        <p:txBody>
          <a:bodyPr/>
          <a:lstStyle/>
          <a:p>
            <a:r>
              <a:rPr lang="en-US" sz="1200" dirty="0" smtClean="0"/>
              <a:t>6/1/2018</a:t>
            </a:r>
            <a:endParaRPr lang="en-US" sz="1200" dirty="0"/>
          </a:p>
        </p:txBody>
      </p:sp>
      <p:sp>
        <p:nvSpPr>
          <p:cNvPr id="5" name="Footer Placeholder 4"/>
          <p:cNvSpPr>
            <a:spLocks noGrp="1"/>
          </p:cNvSpPr>
          <p:nvPr>
            <p:ph type="ftr" sz="quarter" idx="4294967295"/>
          </p:nvPr>
        </p:nvSpPr>
        <p:spPr>
          <a:xfrm>
            <a:off x="1142999" y="6470234"/>
            <a:ext cx="6858000" cy="365125"/>
          </a:xfrm>
          <a:prstGeom prst="rect">
            <a:avLst/>
          </a:prstGeom>
        </p:spPr>
        <p:txBody>
          <a:bodyPr/>
          <a:lstStyle/>
          <a:p>
            <a:pPr algn="ctr"/>
            <a:r>
              <a:rPr lang="en-US" sz="1200" dirty="0" smtClean="0"/>
              <a:t>Full Validation PS-PVR for GOES-16 ABI L1b Products</a:t>
            </a:r>
            <a:endParaRPr lang="en-US" sz="1200" dirty="0"/>
          </a:p>
        </p:txBody>
      </p:sp>
      <p:sp>
        <p:nvSpPr>
          <p:cNvPr id="6" name="Slide Number Placeholder 5"/>
          <p:cNvSpPr>
            <a:spLocks noGrp="1"/>
          </p:cNvSpPr>
          <p:nvPr>
            <p:ph type="sldNum" sz="quarter" idx="12"/>
          </p:nvPr>
        </p:nvSpPr>
        <p:spPr/>
        <p:txBody>
          <a:bodyPr/>
          <a:lstStyle/>
          <a:p>
            <a:fld id="{F4187418-5481-4E5B-A2F4-9A93734A0716}" type="slidenum">
              <a:rPr lang="en-US" smtClean="0"/>
              <a:t>59</a:t>
            </a:fld>
            <a:endParaRPr lang="en-US" dirty="0"/>
          </a:p>
        </p:txBody>
      </p:sp>
      <p:cxnSp>
        <p:nvCxnSpPr>
          <p:cNvPr id="8" name="Straight Connector 7"/>
          <p:cNvCxnSpPr>
            <a:endCxn id="5" idx="0"/>
          </p:cNvCxnSpPr>
          <p:nvPr/>
        </p:nvCxnSpPr>
        <p:spPr>
          <a:xfrm>
            <a:off x="4571999" y="1409283"/>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64687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Assess the swath-to-swath registration (SSR) and within-frame registration (WIFR) errors of the </a:t>
            </a:r>
            <a:r>
              <a:rPr lang="en-US" sz="1400" dirty="0"/>
              <a:t>ABI window </a:t>
            </a:r>
            <a:r>
              <a:rPr lang="en-US" sz="1400" dirty="0" smtClean="0"/>
              <a:t>channels.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MRD535 (pixel-to-pixel registration error within frame (WIFR-I) – separate two navigated radiance sample); MRD536 (pixel-to-pixel registration error within frame (WIFR-II) – register two adjacent lines/swaths)</a:t>
            </a:r>
            <a:endParaRPr lang="en-US" sz="1400" dirty="0"/>
          </a:p>
        </p:txBody>
      </p:sp>
      <p:sp>
        <p:nvSpPr>
          <p:cNvPr id="28" name="Rectangle 27"/>
          <p:cNvSpPr/>
          <p:nvPr/>
        </p:nvSpPr>
        <p:spPr>
          <a:xfrm>
            <a:off x="6090367" y="1073073"/>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552950" y="1513069"/>
            <a:ext cx="4494344" cy="954107"/>
          </a:xfrm>
          <a:prstGeom prst="rect">
            <a:avLst/>
          </a:prstGeom>
          <a:ln w="12700" cmpd="sng">
            <a:noFill/>
          </a:ln>
        </p:spPr>
        <p:txBody>
          <a:bodyPr wrap="square">
            <a:spAutoFit/>
          </a:bodyPr>
          <a:lstStyle/>
          <a:p>
            <a:pPr marL="285750" indent="-285750">
              <a:buFont typeface="Arial" panose="020B0604020202020204" pitchFamily="34" charset="0"/>
              <a:buChar char="•"/>
            </a:pPr>
            <a:r>
              <a:rPr lang="en-US" sz="1400" dirty="0" smtClean="0"/>
              <a:t>WIFR I error of an image is measured by the STD of landmark residuals. </a:t>
            </a:r>
            <a:endParaRPr lang="en-US" sz="1400" dirty="0"/>
          </a:p>
          <a:p>
            <a:pPr marL="285750" indent="-285750">
              <a:buFont typeface="Arial" panose="020B0604020202020204" pitchFamily="34" charset="0"/>
              <a:buChar char="•"/>
            </a:pPr>
            <a:r>
              <a:rPr lang="en-US" sz="1400" dirty="0" smtClean="0"/>
              <a:t>WIFR II error is the average SSR. Swath residual is the average of landmark residuals within a swath.</a:t>
            </a:r>
          </a:p>
        </p:txBody>
      </p:sp>
      <p:sp>
        <p:nvSpPr>
          <p:cNvPr id="31" name="Rectangle 30"/>
          <p:cNvSpPr/>
          <p:nvPr/>
        </p:nvSpPr>
        <p:spPr>
          <a:xfrm>
            <a:off x="152400" y="4059447"/>
            <a:ext cx="4419599" cy="2123658"/>
          </a:xfrm>
          <a:prstGeom prst="rect">
            <a:avLst/>
          </a:prstGeom>
          <a:ln w="12700" cmpd="sng">
            <a:noFill/>
          </a:ln>
        </p:spPr>
        <p:txBody>
          <a:bodyPr wrap="square">
            <a:spAutoFit/>
          </a:bodyPr>
          <a:lstStyle/>
          <a:p>
            <a:pPr algn="ctr"/>
            <a:r>
              <a:rPr lang="en-US" sz="2000" b="1" i="1" dirty="0" smtClean="0"/>
              <a:t>Results</a:t>
            </a:r>
            <a:endParaRPr lang="en-US" sz="2000" dirty="0"/>
          </a:p>
          <a:p>
            <a:r>
              <a:rPr lang="en-US" sz="1400" dirty="0"/>
              <a:t>T</a:t>
            </a:r>
            <a:r>
              <a:rPr lang="en-US" sz="1400" dirty="0" smtClean="0"/>
              <a:t>he CWG GOES-R ABI Swath-to-Swath Registration and WIFR results can be found at the following links:</a:t>
            </a:r>
          </a:p>
          <a:p>
            <a:r>
              <a:rPr lang="en-US" sz="1200" b="1" dirty="0" smtClean="0"/>
              <a:t>SLT Noon Swath Residuals: </a:t>
            </a:r>
            <a:endParaRPr lang="en-US" sz="1200" dirty="0"/>
          </a:p>
          <a:p>
            <a:r>
              <a:rPr lang="en-US" sz="1200" dirty="0">
                <a:hlinkClick r:id="rId2"/>
              </a:rPr>
              <a:t>https://</a:t>
            </a:r>
            <a:r>
              <a:rPr lang="en-US" sz="1200" dirty="0" smtClean="0">
                <a:hlinkClick r:id="rId2"/>
              </a:rPr>
              <a:t>www.star.nesdis.noaa.gov/GOESCal/G16_ABI_INR_daily.php</a:t>
            </a:r>
            <a:endParaRPr lang="en-US" sz="1200" dirty="0" smtClean="0"/>
          </a:p>
          <a:p>
            <a:r>
              <a:rPr lang="en-US" sz="1200" b="1" dirty="0" smtClean="0"/>
              <a:t>Daily Monitor STD (East-West and North-South):</a:t>
            </a:r>
          </a:p>
          <a:p>
            <a:r>
              <a:rPr lang="en-US" sz="1200" dirty="0">
                <a:hlinkClick r:id="rId2"/>
              </a:rPr>
              <a:t>https://</a:t>
            </a:r>
            <a:r>
              <a:rPr lang="en-US" sz="1200" dirty="0" smtClean="0">
                <a:hlinkClick r:id="rId2"/>
              </a:rPr>
              <a:t>www.star.nesdis.noaa.gov/GOESCal/G16_ABI_INR_daily.php</a:t>
            </a:r>
            <a:endParaRPr lang="en-US" sz="1200" dirty="0" smtClean="0"/>
          </a:p>
          <a:p>
            <a:r>
              <a:rPr lang="en-US" sz="1200" b="1" dirty="0" smtClean="0"/>
              <a:t>Daily-Averaged STD for 2 weeks (East-West and North-South):</a:t>
            </a:r>
          </a:p>
          <a:p>
            <a:r>
              <a:rPr lang="en-US" sz="1200" dirty="0">
                <a:hlinkClick r:id="rId2"/>
              </a:rPr>
              <a:t>https://</a:t>
            </a:r>
            <a:r>
              <a:rPr lang="en-US" sz="1200" dirty="0" smtClean="0">
                <a:hlinkClick r:id="rId2"/>
              </a:rPr>
              <a:t>www.star.nesdis.noaa.gov/GOESCal/G16_ABI_INR_daily.php</a:t>
            </a:r>
            <a:endParaRPr lang="en-US" sz="1200" dirty="0" smtClean="0"/>
          </a:p>
          <a:p>
            <a:endParaRPr lang="en-US" sz="12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452" t="10663" r="3373" b="10668"/>
          <a:stretch/>
        </p:blipFill>
        <p:spPr>
          <a:xfrm>
            <a:off x="4811504" y="2451900"/>
            <a:ext cx="1143000" cy="1248834"/>
          </a:xfrm>
          <a:prstGeom prst="rect">
            <a:avLst/>
          </a:prstGeom>
        </p:spPr>
      </p:pic>
      <p:sp>
        <p:nvSpPr>
          <p:cNvPr id="18" name="Rectangle 17"/>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b="1" dirty="0" smtClean="0"/>
              <a:t>ABI WIFR-I errors are below the baseline but above the expected performance. Constant half-pixel shift between the MESO and other frames – fix is scheduled in DO07.</a:t>
            </a:r>
          </a:p>
          <a:p>
            <a:pPr marL="285750" indent="-285750" algn="just">
              <a:buFont typeface="Arial" panose="020B0604020202020204" pitchFamily="34" charset="0"/>
              <a:buChar char="•"/>
            </a:pPr>
            <a:r>
              <a:rPr lang="en-US" sz="1400" b="1" dirty="0" smtClean="0">
                <a:solidFill>
                  <a:srgbClr val="00B050"/>
                </a:solidFill>
              </a:rPr>
              <a:t>ABI SSR VNIR residuals meet requirements.</a:t>
            </a:r>
          </a:p>
          <a:p>
            <a:pPr marL="285750" indent="-285750" algn="just">
              <a:buFont typeface="Arial" panose="020B0604020202020204" pitchFamily="34" charset="0"/>
              <a:buChar char="•"/>
            </a:pPr>
            <a:r>
              <a:rPr lang="en-US" sz="1400" b="1" dirty="0"/>
              <a:t>ABI </a:t>
            </a:r>
            <a:r>
              <a:rPr lang="en-US" sz="1400" b="1" dirty="0" smtClean="0"/>
              <a:t>SSR MWIR </a:t>
            </a:r>
            <a:r>
              <a:rPr lang="en-US" sz="1400" b="1" dirty="0"/>
              <a:t>residuals </a:t>
            </a:r>
            <a:r>
              <a:rPr lang="en-US" sz="1400" b="1" dirty="0" smtClean="0"/>
              <a:t>exceed </a:t>
            </a:r>
            <a:r>
              <a:rPr lang="en-US" sz="1400" b="1" dirty="0"/>
              <a:t>requirements</a:t>
            </a:r>
            <a:r>
              <a:rPr lang="en-US" sz="1400" b="1" dirty="0" smtClean="0"/>
              <a:t>.</a:t>
            </a:r>
          </a:p>
          <a:p>
            <a:pPr marL="285750" indent="-285750" algn="just">
              <a:buFont typeface="Arial" panose="020B0604020202020204" pitchFamily="34" charset="0"/>
              <a:buChar char="•"/>
            </a:pPr>
            <a:r>
              <a:rPr lang="en-US" sz="1400" b="1" dirty="0" smtClean="0"/>
              <a:t>ABI SSR LWIR residuals exceed requirements. Recommendation: Further Kalman filter tuning, more star observations.</a:t>
            </a:r>
          </a:p>
        </p:txBody>
      </p:sp>
      <p:graphicFrame>
        <p:nvGraphicFramePr>
          <p:cNvPr id="19" name="Table 18"/>
          <p:cNvGraphicFramePr>
            <a:graphicFrameLocks noGrp="1"/>
          </p:cNvGraphicFramePr>
          <p:nvPr>
            <p:extLst/>
          </p:nvPr>
        </p:nvGraphicFramePr>
        <p:xfrm>
          <a:off x="5277438" y="6199536"/>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Partial 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bl>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234" y="2458140"/>
            <a:ext cx="1339346" cy="13044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127" y="2474354"/>
            <a:ext cx="1316359" cy="1282019"/>
          </a:xfrm>
          <a:prstGeom prst="rect">
            <a:avLst/>
          </a:prstGeom>
        </p:spPr>
      </p:pic>
    </p:spTree>
    <p:extLst>
      <p:ext uri="{BB962C8B-B14F-4D97-AF65-F5344CB8AC3E}">
        <p14:creationId xmlns:p14="http://schemas.microsoft.com/office/powerpoint/2010/main" val="460699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smtClean="0"/>
              <a:t>… and poses calibration challenges …</a:t>
            </a:r>
            <a:endParaRPr lang="en-US" sz="3600" b="1" dirty="0"/>
          </a:p>
        </p:txBody>
      </p:sp>
      <p:sp>
        <p:nvSpPr>
          <p:cNvPr id="3" name="Content Placeholder 2"/>
          <p:cNvSpPr>
            <a:spLocks noGrp="1"/>
          </p:cNvSpPr>
          <p:nvPr>
            <p:ph idx="1"/>
          </p:nvPr>
        </p:nvSpPr>
        <p:spPr/>
        <p:txBody>
          <a:bodyPr>
            <a:normAutofit/>
          </a:bodyPr>
          <a:lstStyle/>
          <a:p>
            <a:r>
              <a:rPr lang="en-US" dirty="0" smtClean="0"/>
              <a:t>Everything works as intended …</a:t>
            </a:r>
          </a:p>
          <a:p>
            <a:pPr lvl="1"/>
            <a:r>
              <a:rPr lang="en-US" dirty="0" smtClean="0"/>
              <a:t>Geometric </a:t>
            </a:r>
            <a:r>
              <a:rPr lang="en-US" dirty="0"/>
              <a:t>calibration: Kalman </a:t>
            </a:r>
            <a:r>
              <a:rPr lang="en-US" dirty="0" smtClean="0"/>
              <a:t>Filter</a:t>
            </a:r>
          </a:p>
          <a:p>
            <a:pPr lvl="2"/>
            <a:r>
              <a:rPr lang="en-US" dirty="0" smtClean="0"/>
              <a:t>From “point as commanded” </a:t>
            </a:r>
            <a:r>
              <a:rPr lang="en-US" dirty="0"/>
              <a:t>to </a:t>
            </a:r>
            <a:r>
              <a:rPr lang="en-US" dirty="0" smtClean="0"/>
              <a:t>“tell where pointed”</a:t>
            </a:r>
          </a:p>
          <a:p>
            <a:pPr lvl="1"/>
            <a:r>
              <a:rPr lang="en-US" dirty="0"/>
              <a:t>Radiometric calibration: Uniformity</a:t>
            </a:r>
          </a:p>
          <a:p>
            <a:pPr lvl="1"/>
            <a:r>
              <a:rPr lang="en-US" dirty="0" smtClean="0"/>
              <a:t>Onboard </a:t>
            </a:r>
            <a:r>
              <a:rPr lang="en-US" dirty="0"/>
              <a:t>calibration for solar channels.</a:t>
            </a:r>
          </a:p>
          <a:p>
            <a:r>
              <a:rPr lang="en-US" dirty="0" smtClean="0"/>
              <a:t>… without unintended consequences</a:t>
            </a:r>
            <a:endParaRPr lang="en-US" dirty="0"/>
          </a:p>
          <a:p>
            <a:pPr lvl="1"/>
            <a:r>
              <a:rPr lang="en-US" dirty="0" smtClean="0"/>
              <a:t>New challenges with new technology.</a:t>
            </a:r>
          </a:p>
          <a:p>
            <a:pPr lvl="1"/>
            <a:r>
              <a:rPr lang="en-US" dirty="0"/>
              <a:t>Old </a:t>
            </a:r>
            <a:r>
              <a:rPr lang="en-US" dirty="0" smtClean="0"/>
              <a:t>challenges to manifest </a:t>
            </a:r>
            <a:r>
              <a:rPr lang="en-US" dirty="0"/>
              <a:t>in new ways</a:t>
            </a:r>
            <a:r>
              <a:rPr lang="en-US" dirty="0" smtClean="0"/>
              <a:t>.</a:t>
            </a:r>
            <a:r>
              <a:rPr lang="en-US" dirty="0"/>
              <a:t> </a:t>
            </a:r>
            <a:endParaRPr lang="en-US" dirty="0" smtClean="0"/>
          </a:p>
          <a:p>
            <a:pPr lvl="2"/>
            <a:r>
              <a:rPr lang="en-US" dirty="0" smtClean="0"/>
              <a:t>Thermal stress.</a:t>
            </a:r>
          </a:p>
          <a:p>
            <a:pPr lvl="2"/>
            <a:r>
              <a:rPr lang="en-US" dirty="0" smtClean="0"/>
              <a:t>Angular dependence </a:t>
            </a:r>
            <a:r>
              <a:rPr lang="en-US" dirty="0"/>
              <a:t>of scan mirror </a:t>
            </a:r>
            <a:r>
              <a:rPr lang="en-US" dirty="0" smtClean="0"/>
              <a:t>emissivity.</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6</a:t>
            </a:fld>
            <a:endParaRPr lang="en-US" dirty="0"/>
          </a:p>
        </p:txBody>
      </p:sp>
    </p:spTree>
    <p:extLst>
      <p:ext uri="{BB962C8B-B14F-4D97-AF65-F5344CB8AC3E}">
        <p14:creationId xmlns:p14="http://schemas.microsoft.com/office/powerpoint/2010/main" val="37014518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60</a:t>
            </a:fld>
            <a:endParaRPr lang="en-US" altLang="en-US" dirty="0"/>
          </a:p>
        </p:txBody>
      </p:sp>
      <p:pic>
        <p:nvPicPr>
          <p:cNvPr id="5122" name="Picture 2" descr="GOES-R Downloadable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31" y="49306"/>
            <a:ext cx="1071563" cy="685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noa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494" y="76200"/>
            <a:ext cx="658906" cy="6589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71" y="76200"/>
            <a:ext cx="736677" cy="6096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427220" y="152400"/>
            <a:ext cx="9976095" cy="9023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ABI-L1b-PLPT-013</a:t>
            </a:r>
            <a: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
            </a:r>
            <a:b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br>
            <a: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VNIR Validation DCC</a:t>
            </a:r>
            <a:endParaRPr kumimoji="0" lang="en-US" sz="36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sp>
        <p:nvSpPr>
          <p:cNvPr id="11" name="Rectangle 10"/>
          <p:cNvSpPr/>
          <p:nvPr/>
        </p:nvSpPr>
        <p:spPr>
          <a:xfrm>
            <a:off x="112843" y="1170340"/>
            <a:ext cx="4306757" cy="2862322"/>
          </a:xfrm>
          <a:prstGeom prst="rect">
            <a:avLst/>
          </a:prstGeom>
          <a:ln w="12700" cmpd="sng">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Objective</a:t>
            </a:r>
            <a:endParaRPr kumimoji="0" lang="en-US" sz="2000" b="0" i="0" u="none" strike="noStrike" kern="0" cap="none" spc="0" normalizeH="0" baseline="0" noProof="0" dirty="0" smtClean="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smtClean="0">
                <a:ln>
                  <a:noFill/>
                </a:ln>
                <a:effectLst/>
                <a:uLnTx/>
                <a:uFillTx/>
              </a:rPr>
              <a:t>To validate the radiance accuracy of ABI’s six visible and near infrared (VNIR) bands, using the VIIRS data as references (per Global Space-based Inter-Calibration System (GSICS) algorithm).</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0" dirty="0" smtClean="0"/>
              <a:t>To </a:t>
            </a:r>
            <a:r>
              <a:rPr kumimoji="0" lang="en-US" sz="1400" b="0" i="0" u="none" strike="noStrike" kern="0" cap="none" spc="0" normalizeH="0" baseline="0" noProof="0" dirty="0" smtClean="0">
                <a:ln>
                  <a:noFill/>
                </a:ln>
                <a:effectLst/>
                <a:uLnTx/>
                <a:uFillTx/>
              </a:rPr>
              <a:t>provide useful information of the ABI radiometric calibration stability by monitoring DCC reflectance trending.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Related Requirements</a:t>
            </a:r>
          </a:p>
          <a:p>
            <a:pPr marL="169863" marR="0" lvl="0" indent="-16986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effectLst/>
                <a:uLnTx/>
                <a:uFillTx/>
              </a:rPr>
              <a:t>MRD737 (Long-term radiance drift); MRD2120 (Solar calibration absolute accuracy); and MRD-2130 (Product monitoring).</a:t>
            </a:r>
          </a:p>
        </p:txBody>
      </p:sp>
      <p:graphicFrame>
        <p:nvGraphicFramePr>
          <p:cNvPr id="12" name="Table 11"/>
          <p:cNvGraphicFramePr>
            <a:graphicFrameLocks noGrp="1"/>
          </p:cNvGraphicFramePr>
          <p:nvPr>
            <p:extLst/>
          </p:nvPr>
        </p:nvGraphicFramePr>
        <p:xfrm>
          <a:off x="5133611" y="6212074"/>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Support the Full Validation Mission</a:t>
                      </a:r>
                    </a:p>
                  </a:txBody>
                  <a:tcPr anchor="ctr">
                    <a:solidFill>
                      <a:srgbClr val="008000"/>
                    </a:solidFill>
                  </a:tcPr>
                </a:tc>
              </a:tr>
            </a:tbl>
          </a:graphicData>
        </a:graphic>
      </p:graphicFrame>
      <p:sp>
        <p:nvSpPr>
          <p:cNvPr id="13" name="Rectangle 12"/>
          <p:cNvSpPr/>
          <p:nvPr/>
        </p:nvSpPr>
        <p:spPr>
          <a:xfrm>
            <a:off x="4626187" y="390207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Tx/>
              <a:buChar char="-"/>
            </a:pPr>
            <a:r>
              <a:rPr lang="en-US" sz="1400" dirty="0"/>
              <a:t>DCCs reflectance from both the ABI and the VIIRS are in a good agreement in terms of pattern and </a:t>
            </a:r>
            <a:r>
              <a:rPr lang="en-US" sz="1400" dirty="0" smtClean="0"/>
              <a:t>shape.</a:t>
            </a:r>
          </a:p>
          <a:p>
            <a:pPr marL="285750" indent="-285750" algn="just">
              <a:buFontTx/>
              <a:buChar char="-"/>
            </a:pPr>
            <a:r>
              <a:rPr lang="en-US" sz="1400" dirty="0" smtClean="0"/>
              <a:t>ABI DCC reflectance of Bands 1, 2, 3, and 5 is brighter than VIIRS for 6 %, </a:t>
            </a:r>
            <a:r>
              <a:rPr lang="en-US" sz="1400" dirty="0"/>
              <a:t>6 </a:t>
            </a:r>
            <a:r>
              <a:rPr lang="en-US" sz="1400" dirty="0" smtClean="0"/>
              <a:t>%, 2 %, and 0.7 %, respectively but the ABI Band 6 is slightly darker than VIIRS about 0.7 %. The ABI Band 4 is similar with VIIRS.</a:t>
            </a:r>
            <a:endParaRPr lang="en-US" sz="1400" dirty="0"/>
          </a:p>
        </p:txBody>
      </p:sp>
      <p:sp>
        <p:nvSpPr>
          <p:cNvPr id="14" name="Rectangle 13"/>
          <p:cNvSpPr/>
          <p:nvPr/>
        </p:nvSpPr>
        <p:spPr>
          <a:xfrm>
            <a:off x="5980119" y="1170685"/>
            <a:ext cx="1653124" cy="400110"/>
          </a:xfrm>
          <a:prstGeom prst="rect">
            <a:avLst/>
          </a:prstGeom>
          <a:ln w="12700" cmpd="sng">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Methodology</a:t>
            </a:r>
            <a:endParaRPr kumimoji="0" lang="en-US" sz="2000" b="0" i="0" u="none" strike="noStrike" kern="0" cap="none" spc="0" normalizeH="0" baseline="0" noProof="0" dirty="0" smtClean="0">
              <a:ln>
                <a:noFill/>
              </a:ln>
              <a:effectLst/>
              <a:uLnTx/>
              <a:uFillTx/>
            </a:endParaRPr>
          </a:p>
        </p:txBody>
      </p:sp>
      <p:sp>
        <p:nvSpPr>
          <p:cNvPr id="15" name="TextBox 14"/>
          <p:cNvSpPr txBox="1"/>
          <p:nvPr/>
        </p:nvSpPr>
        <p:spPr>
          <a:xfrm>
            <a:off x="4618022" y="1567805"/>
            <a:ext cx="4613764" cy="21236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rPr>
              <a:t>The DCC pixels are described as followings:</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20°S &lt; latitude &lt; 20°N and 120°W&lt; longitude &lt; 45°W</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Brightness temperature at Band 14 (11µm) &lt; 205 K</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Standard deviation at Band 14 (11µm) &lt; 1 K</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Solar zenith angle &lt; 40° and viewing zenith angle &lt; 40 °</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Reflectance standard deviation at Band 2 (0.64µm) &lt; 0.03</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Avoid sun glint area &amp; data quality flag ≤ 1 for ABI data</a:t>
            </a:r>
          </a:p>
          <a:p>
            <a:pPr marL="228600" marR="0" lvl="0" indent="-228600" defTabSz="914400" eaLnBrk="1" fontAlgn="auto" latinLnBrk="0" hangingPunct="1">
              <a:lnSpc>
                <a:spcPct val="100000"/>
              </a:lnSpc>
              <a:spcBef>
                <a:spcPts val="0"/>
              </a:spcBef>
              <a:spcAft>
                <a:spcPts val="0"/>
              </a:spcAft>
              <a:buClrTx/>
              <a:buSzTx/>
              <a:buFontTx/>
              <a:buAutoNum type="alphaLcParenR"/>
              <a:tabLst/>
              <a:defRPr/>
            </a:pPr>
            <a:r>
              <a:rPr kumimoji="0" lang="en-US" sz="1200" b="0" i="0" u="none" strike="noStrike" kern="0" cap="none" spc="0" normalizeH="0" baseline="0" noProof="0" dirty="0" smtClean="0">
                <a:ln>
                  <a:noFill/>
                </a:ln>
                <a:effectLst/>
                <a:uLnTx/>
                <a:uFillTx/>
              </a:rPr>
              <a:t>Apply for Spectral Band Adjustment Factor (SBAF) derived from </a:t>
            </a:r>
          </a:p>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smtClean="0">
                <a:ln>
                  <a:noFill/>
                </a:ln>
                <a:effectLst/>
                <a:uLnTx/>
                <a:uFillTx/>
              </a:rPr>
              <a:t>SCIAMACHY between ABI and VIIRS, Angular Distribution Model (ADM)</a:t>
            </a:r>
          </a:p>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smtClean="0">
                <a:ln>
                  <a:noFill/>
                </a:ln>
                <a:effectLst/>
                <a:uLnTx/>
                <a:uFillTx/>
              </a:rPr>
              <a:t>adjustment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effectLst/>
                <a:uLnTx/>
                <a:uFillTx/>
              </a:rPr>
              <a:t>i)   Select VIIRS DCC pixel within 1 km distance from ABI DCC pixel</a:t>
            </a:r>
          </a:p>
        </p:txBody>
      </p:sp>
      <p:sp>
        <p:nvSpPr>
          <p:cNvPr id="16" name="Rectangle 15"/>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19" name="Rectangle 18"/>
          <p:cNvSpPr/>
          <p:nvPr/>
        </p:nvSpPr>
        <p:spPr>
          <a:xfrm>
            <a:off x="79513" y="6536031"/>
            <a:ext cx="3975563" cy="276999"/>
          </a:xfrm>
          <a:prstGeom prst="rect">
            <a:avLst/>
          </a:prstGeom>
          <a:ln w="12700" cmpd="sng">
            <a:noFill/>
          </a:ln>
        </p:spPr>
        <p:txBody>
          <a:bodyPr wrap="square">
            <a:spAutoFit/>
          </a:bodyPr>
          <a:lstStyle/>
          <a:p>
            <a:pPr algn="ctr"/>
            <a:r>
              <a:rPr lang="en-US" sz="1200" b="1" dirty="0" smtClean="0">
                <a:solidFill>
                  <a:schemeClr val="bg1"/>
                </a:solidFill>
              </a:rPr>
              <a:t>Time series of ABI/VIIRS DCC reflectance for VNIR bands</a:t>
            </a:r>
            <a:endParaRPr lang="en-US" sz="1200" b="1" dirty="0">
              <a:solidFill>
                <a:schemeClr val="bg1"/>
              </a:solidFill>
            </a:endParaRPr>
          </a:p>
        </p:txBody>
      </p:sp>
      <p:pic>
        <p:nvPicPr>
          <p:cNvPr id="20" name="Picture 19"/>
          <p:cNvPicPr preferRelativeResize="0">
            <a:picLocks/>
          </p:cNvPicPr>
          <p:nvPr/>
        </p:nvPicPr>
        <p:blipFill rotWithShape="1">
          <a:blip r:embed="rId5"/>
          <a:srcRect l="6536" t="4738" r="9253" b="3607"/>
          <a:stretch/>
        </p:blipFill>
        <p:spPr>
          <a:xfrm>
            <a:off x="208821" y="4258962"/>
            <a:ext cx="4114800" cy="2286000"/>
          </a:xfrm>
          <a:prstGeom prst="rect">
            <a:avLst/>
          </a:prstGeom>
        </p:spPr>
      </p:pic>
      <p:sp>
        <p:nvSpPr>
          <p:cNvPr id="21" name="Rectangle 20"/>
          <p:cNvSpPr/>
          <p:nvPr/>
        </p:nvSpPr>
        <p:spPr>
          <a:xfrm>
            <a:off x="231913" y="6504801"/>
            <a:ext cx="3975563" cy="276999"/>
          </a:xfrm>
          <a:prstGeom prst="rect">
            <a:avLst/>
          </a:prstGeom>
          <a:ln w="12700" cmpd="sng">
            <a:noFill/>
          </a:ln>
        </p:spPr>
        <p:txBody>
          <a:bodyPr wrap="square">
            <a:spAutoFit/>
          </a:bodyPr>
          <a:lstStyle/>
          <a:p>
            <a:pPr algn="ctr"/>
            <a:r>
              <a:rPr lang="en-US" sz="1200" b="1" dirty="0" smtClean="0"/>
              <a:t>Time series of ABI/VIIRS DCC reflectance for VNIR bands</a:t>
            </a:r>
            <a:endParaRPr lang="en-US" sz="1200" b="1" dirty="0"/>
          </a:p>
        </p:txBody>
      </p:sp>
      <p:sp>
        <p:nvSpPr>
          <p:cNvPr id="2" name="Date Placeholder 1"/>
          <p:cNvSpPr>
            <a:spLocks noGrp="1"/>
          </p:cNvSpPr>
          <p:nvPr>
            <p:ph type="dt" sz="half" idx="10"/>
          </p:nvPr>
        </p:nvSpPr>
        <p:spPr/>
        <p:txBody>
          <a:bodyPr/>
          <a:lstStyle/>
          <a:p>
            <a:r>
              <a:rPr lang="en-US" dirty="0" smtClean="0"/>
              <a:t>6/1/2018</a:t>
            </a:r>
            <a:endParaRPr lang="en-US" dirty="0"/>
          </a:p>
        </p:txBody>
      </p:sp>
      <p:sp>
        <p:nvSpPr>
          <p:cNvPr id="3" name="Footer Placeholder 2"/>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42721805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ABI-L1b-PLPT-014</a:t>
            </a:r>
            <a:r>
              <a:rPr lang="en-US" sz="3600" dirty="0"/>
              <a:t/>
            </a:r>
            <a:br>
              <a:rPr lang="en-US" sz="3600" dirty="0"/>
            </a:br>
            <a:r>
              <a:rPr lang="en-US" sz="3600" dirty="0" smtClean="0">
                <a:solidFill>
                  <a:schemeClr val="tx1"/>
                </a:solidFill>
              </a:rPr>
              <a:t>VNIR Detector Uniformity Stability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Verify whether ABI VNIR detector uniformity changes over time.</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2122.</a:t>
            </a:r>
            <a:endParaRPr lang="en-US" sz="1400" dirty="0"/>
          </a:p>
        </p:txBody>
      </p:sp>
      <p:sp>
        <p:nvSpPr>
          <p:cNvPr id="31" name="Rectangle 30"/>
          <p:cNvSpPr/>
          <p:nvPr/>
        </p:nvSpPr>
        <p:spPr>
          <a:xfrm>
            <a:off x="4730812" y="1350807"/>
            <a:ext cx="4299218" cy="2339102"/>
          </a:xfrm>
          <a:prstGeom prst="rect">
            <a:avLst/>
          </a:prstGeom>
          <a:ln w="12700" cmpd="sng">
            <a:noFill/>
          </a:ln>
        </p:spPr>
        <p:txBody>
          <a:bodyPr wrap="square">
            <a:spAutoFit/>
          </a:bodyPr>
          <a:lstStyle/>
          <a:p>
            <a:pPr algn="ctr"/>
            <a:r>
              <a:rPr lang="en-US" sz="2000" b="1" i="1" dirty="0" smtClean="0"/>
              <a:t>Methodology</a:t>
            </a:r>
          </a:p>
          <a:p>
            <a:pPr marL="285750" indent="-285750" algn="just">
              <a:buFont typeface="Arial" panose="020B0604020202020204" pitchFamily="34" charset="0"/>
              <a:buChar char="•"/>
            </a:pPr>
            <a:r>
              <a:rPr lang="en-US" sz="1400" dirty="0" smtClean="0"/>
              <a:t>Perform NSS over Sonoran Desert and Uyuni Palaya on days when ABI performs scheduled solar calibration.</a:t>
            </a:r>
          </a:p>
          <a:p>
            <a:pPr marL="285750" indent="-285750" algn="just">
              <a:buFont typeface="Arial" panose="020B0604020202020204" pitchFamily="34" charset="0"/>
              <a:buChar char="•"/>
            </a:pPr>
            <a:r>
              <a:rPr lang="en-US" sz="1400" dirty="0" smtClean="0"/>
              <a:t>Collect and archive the data.</a:t>
            </a:r>
          </a:p>
          <a:p>
            <a:pPr marL="285750" indent="-285750" algn="just">
              <a:buFont typeface="Arial" panose="020B0604020202020204" pitchFamily="34" charset="0"/>
              <a:buChar char="•"/>
            </a:pPr>
            <a:r>
              <a:rPr lang="en-US" sz="1400" dirty="0" smtClean="0"/>
              <a:t>Process the data to Level 1-beta equivalent (calibrated and geo-located but not resampled) using GRATDAT.</a:t>
            </a:r>
          </a:p>
          <a:p>
            <a:pPr marL="285750" indent="-285750" algn="just">
              <a:buFont typeface="Arial" panose="020B0604020202020204" pitchFamily="34" charset="0"/>
              <a:buChar char="•"/>
            </a:pPr>
            <a:r>
              <a:rPr lang="en-US" sz="1400" dirty="0" smtClean="0"/>
              <a:t>Derive detector uniformity.</a:t>
            </a:r>
          </a:p>
          <a:p>
            <a:pPr marL="285750" indent="-285750" algn="just">
              <a:buFont typeface="Arial" panose="020B0604020202020204" pitchFamily="34" charset="0"/>
              <a:buChar char="•"/>
            </a:pPr>
            <a:r>
              <a:rPr lang="en-US" sz="1400" dirty="0" smtClean="0"/>
              <a:t>Compare with previous results.</a:t>
            </a:r>
          </a:p>
        </p:txBody>
      </p:sp>
      <p:sp>
        <p:nvSpPr>
          <p:cNvPr id="35" name="Rectangle 34"/>
          <p:cNvSpPr/>
          <p:nvPr/>
        </p:nvSpPr>
        <p:spPr>
          <a:xfrm>
            <a:off x="257107" y="4302585"/>
            <a:ext cx="4275651" cy="307777"/>
          </a:xfrm>
          <a:prstGeom prst="rect">
            <a:avLst/>
          </a:prstGeom>
          <a:ln w="12700" cmpd="sng">
            <a:noFill/>
          </a:ln>
        </p:spPr>
        <p:txBody>
          <a:bodyPr wrap="square">
            <a:spAutoFit/>
          </a:bodyPr>
          <a:lstStyle/>
          <a:p>
            <a:pPr algn="just"/>
            <a:r>
              <a:rPr lang="en-US" sz="1400" dirty="0" smtClean="0"/>
              <a:t>Data were collected and archived but not analyzed.</a:t>
            </a:r>
            <a:endParaRPr lang="en-US" sz="1400" dirty="0"/>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r>
              <a:rPr lang="en-US" sz="1400" dirty="0"/>
              <a:t>It is recommended to analyze some of these data in future:</a:t>
            </a:r>
          </a:p>
          <a:p>
            <a:pPr marL="285750" lvl="0" indent="-285750">
              <a:buFont typeface="Arial" panose="020B0604020202020204" pitchFamily="34" charset="0"/>
              <a:buChar char="•"/>
            </a:pPr>
            <a:r>
              <a:rPr lang="en-US" sz="1400" dirty="0"/>
              <a:t>Those collected within 1-2 weeks, when stability is expected, to establish uncertainty of the method; and</a:t>
            </a:r>
          </a:p>
          <a:p>
            <a:pPr marL="285750" lvl="0" indent="-285750">
              <a:buFont typeface="Arial" panose="020B0604020202020204" pitchFamily="34" charset="0"/>
              <a:buChar char="•"/>
            </a:pPr>
            <a:r>
              <a:rPr lang="en-US" sz="1400" dirty="0"/>
              <a:t>Those every 3-6 months to quantify variability of detector uniformity.</a:t>
            </a:r>
          </a:p>
        </p:txBody>
      </p:sp>
      <p:graphicFrame>
        <p:nvGraphicFramePr>
          <p:cNvPr id="37" name="Table 36"/>
          <p:cNvGraphicFramePr>
            <a:graphicFrameLocks noGrp="1"/>
          </p:cNvGraphicFramePr>
          <p:nvPr>
            <p:extLst>
              <p:ext uri="{D42A27DB-BD31-4B8C-83A1-F6EECF244321}">
                <p14:modId xmlns:p14="http://schemas.microsoft.com/office/powerpoint/2010/main" val="1642483112"/>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 but non-critical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61</a:t>
            </a:fld>
            <a:endParaRPr lang="en-US" dirty="0"/>
          </a:p>
        </p:txBody>
      </p:sp>
    </p:spTree>
    <p:extLst>
      <p:ext uri="{BB962C8B-B14F-4D97-AF65-F5344CB8AC3E}">
        <p14:creationId xmlns:p14="http://schemas.microsoft.com/office/powerpoint/2010/main" val="35012162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ABI-L1b-PLPT-015</a:t>
            </a:r>
            <a:r>
              <a:rPr lang="en-US" sz="3600" dirty="0"/>
              <a:t/>
            </a:r>
            <a:br>
              <a:rPr lang="en-US" sz="3600" dirty="0"/>
            </a:br>
            <a:r>
              <a:rPr lang="en-US" sz="3600" dirty="0" smtClean="0">
                <a:solidFill>
                  <a:schemeClr val="tx1"/>
                </a:solidFill>
              </a:rPr>
              <a:t>NSS During SNO</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000548"/>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Quantify ABI VNIR detector uniformity, and evaluate the radiometric calibration accuracy for individual detector of ABI VNIR channels.</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Accuracy (MRD ###). </a:t>
            </a:r>
          </a:p>
          <a:p>
            <a:pPr marL="169863" lvl="0" indent="-169863">
              <a:buFont typeface="Arial" panose="020B0604020202020204" pitchFamily="34" charset="0"/>
              <a:buChar char="•"/>
            </a:pPr>
            <a:r>
              <a:rPr lang="en-US" sz="1400" dirty="0" smtClean="0"/>
              <a:t>Detector-to-detector repeatability (MRD ###).</a:t>
            </a:r>
            <a:endParaRPr lang="en-US" sz="1400" dirty="0"/>
          </a:p>
        </p:txBody>
      </p:sp>
      <p:sp>
        <p:nvSpPr>
          <p:cNvPr id="31" name="Rectangle 30"/>
          <p:cNvSpPr/>
          <p:nvPr/>
        </p:nvSpPr>
        <p:spPr>
          <a:xfrm>
            <a:off x="4730812" y="1350807"/>
            <a:ext cx="4299218" cy="2554545"/>
          </a:xfrm>
          <a:prstGeom prst="rect">
            <a:avLst/>
          </a:prstGeom>
          <a:ln w="12700" cmpd="sng">
            <a:noFill/>
          </a:ln>
        </p:spPr>
        <p:txBody>
          <a:bodyPr wrap="square">
            <a:spAutoFit/>
          </a:bodyPr>
          <a:lstStyle/>
          <a:p>
            <a:pPr algn="ctr"/>
            <a:r>
              <a:rPr lang="en-US" sz="2000" b="1" i="1" dirty="0" smtClean="0"/>
              <a:t>Methodology</a:t>
            </a:r>
          </a:p>
          <a:p>
            <a:pPr marL="285750" indent="-285750" algn="just">
              <a:buFont typeface="Arial" panose="020B0604020202020204" pitchFamily="34" charset="0"/>
              <a:buChar char="•"/>
            </a:pPr>
            <a:r>
              <a:rPr lang="en-US" sz="1400" dirty="0" smtClean="0"/>
              <a:t>Perform NSS at nadir at the time of S-NPP underpass. Collect and archive the data.</a:t>
            </a:r>
          </a:p>
          <a:p>
            <a:pPr marL="285750" indent="-285750" algn="just">
              <a:buFont typeface="Arial" panose="020B0604020202020204" pitchFamily="34" charset="0"/>
              <a:buChar char="•"/>
            </a:pPr>
            <a:r>
              <a:rPr lang="en-US" sz="1400" dirty="0" smtClean="0"/>
              <a:t>Process the data to Level 1-beta equivalent (calibrated and geo-located but not resampled) using GRATDAT.</a:t>
            </a:r>
          </a:p>
          <a:p>
            <a:pPr marL="285750" indent="-285750" algn="just">
              <a:buFont typeface="Arial" panose="020B0604020202020204" pitchFamily="34" charset="0"/>
              <a:buChar char="•"/>
            </a:pPr>
            <a:r>
              <a:rPr lang="en-US" sz="1400" dirty="0" smtClean="0"/>
              <a:t>Derive detector uniformity.</a:t>
            </a:r>
          </a:p>
          <a:p>
            <a:pPr marL="285750" indent="-285750" algn="just">
              <a:buFont typeface="Arial" panose="020B0604020202020204" pitchFamily="34" charset="0"/>
              <a:buChar char="•"/>
            </a:pPr>
            <a:r>
              <a:rPr lang="en-US" sz="1400" dirty="0" smtClean="0"/>
              <a:t>Collocate the data with corresponding channel of VIIRS nadir pixel.</a:t>
            </a:r>
          </a:p>
          <a:p>
            <a:pPr marL="285750" indent="-285750" algn="just">
              <a:buFont typeface="Arial" panose="020B0604020202020204" pitchFamily="34" charset="0"/>
              <a:buChar char="•"/>
            </a:pPr>
            <a:r>
              <a:rPr lang="en-US" sz="1400" dirty="0" smtClean="0"/>
              <a:t>Evaluate radiometric calibration accuracy for individual detector.</a:t>
            </a:r>
          </a:p>
        </p:txBody>
      </p:sp>
      <p:sp>
        <p:nvSpPr>
          <p:cNvPr id="35" name="Rectangle 34"/>
          <p:cNvSpPr/>
          <p:nvPr/>
        </p:nvSpPr>
        <p:spPr>
          <a:xfrm>
            <a:off x="257107" y="4302585"/>
            <a:ext cx="4275651" cy="307777"/>
          </a:xfrm>
          <a:prstGeom prst="rect">
            <a:avLst/>
          </a:prstGeom>
          <a:ln w="12700" cmpd="sng">
            <a:noFill/>
          </a:ln>
        </p:spPr>
        <p:txBody>
          <a:bodyPr wrap="square">
            <a:spAutoFit/>
          </a:bodyPr>
          <a:lstStyle/>
          <a:p>
            <a:pPr algn="just"/>
            <a:r>
              <a:rPr lang="en-US" sz="1400" dirty="0" smtClean="0"/>
              <a:t>Data were collected and archived but not analyzed.</a:t>
            </a:r>
            <a:endParaRPr lang="en-US" sz="1400" dirty="0"/>
          </a:p>
        </p:txBody>
      </p:sp>
      <p:sp>
        <p:nvSpPr>
          <p:cNvPr id="36" name="Rectangle 35"/>
          <p:cNvSpPr/>
          <p:nvPr/>
        </p:nvSpPr>
        <p:spPr>
          <a:xfrm>
            <a:off x="4684844" y="3916345"/>
            <a:ext cx="4252570" cy="1046440"/>
          </a:xfrm>
          <a:prstGeom prst="rect">
            <a:avLst/>
          </a:prstGeom>
          <a:ln w="12700" cmpd="sng">
            <a:noFill/>
          </a:ln>
        </p:spPr>
        <p:txBody>
          <a:bodyPr wrap="square">
            <a:spAutoFit/>
          </a:bodyPr>
          <a:lstStyle/>
          <a:p>
            <a:pPr algn="ctr"/>
            <a:r>
              <a:rPr lang="en-US" sz="2000" b="1" i="1" dirty="0" smtClean="0"/>
              <a:t>Summary</a:t>
            </a:r>
            <a:endParaRPr lang="en-US" sz="2000" dirty="0"/>
          </a:p>
          <a:p>
            <a:r>
              <a:rPr lang="en-US" sz="1400" dirty="0"/>
              <a:t>There is no need currently to analyze these data, however the data are available for analysis if </a:t>
            </a:r>
            <a:r>
              <a:rPr lang="en-US" sz="1400" dirty="0" smtClean="0"/>
              <a:t>the </a:t>
            </a:r>
            <a:r>
              <a:rPr lang="en-US" sz="1400" dirty="0"/>
              <a:t>needs </a:t>
            </a:r>
            <a:r>
              <a:rPr lang="en-US" sz="1400" dirty="0" smtClean="0"/>
              <a:t>arise later.</a:t>
            </a:r>
            <a:endParaRPr lang="en-US" sz="1400" dirty="0"/>
          </a:p>
        </p:txBody>
      </p:sp>
      <p:graphicFrame>
        <p:nvGraphicFramePr>
          <p:cNvPr id="37" name="Table 36"/>
          <p:cNvGraphicFramePr>
            <a:graphicFrameLocks noGrp="1"/>
          </p:cNvGraphicFramePr>
          <p:nvPr>
            <p:extLst>
              <p:ext uri="{D42A27DB-BD31-4B8C-83A1-F6EECF244321}">
                <p14:modId xmlns:p14="http://schemas.microsoft.com/office/powerpoint/2010/main" val="941476173"/>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 but non-critical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62</a:t>
            </a:fld>
            <a:endParaRPr lang="en-US" dirty="0"/>
          </a:p>
        </p:txBody>
      </p:sp>
    </p:spTree>
    <p:extLst>
      <p:ext uri="{BB962C8B-B14F-4D97-AF65-F5344CB8AC3E}">
        <p14:creationId xmlns:p14="http://schemas.microsoft.com/office/powerpoint/2010/main" val="41419765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ABI-L1b-PLPT-016</a:t>
            </a:r>
            <a:r>
              <a:rPr lang="en-US" sz="3600" dirty="0"/>
              <a:t/>
            </a:r>
            <a:br>
              <a:rPr lang="en-US" sz="3600" dirty="0"/>
            </a:br>
            <a:r>
              <a:rPr lang="en-US" sz="3600" dirty="0" smtClean="0">
                <a:solidFill>
                  <a:schemeClr val="tx1"/>
                </a:solidFill>
              </a:rPr>
              <a:t>NSS for L2 Validation</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Perform NSS in support for Level 2 product validation.</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None, but requested by Level 2 product development team leads.</a:t>
            </a:r>
            <a:endParaRPr lang="en-US" sz="1400" dirty="0"/>
          </a:p>
        </p:txBody>
      </p:sp>
      <p:sp>
        <p:nvSpPr>
          <p:cNvPr id="31" name="Rectangle 30"/>
          <p:cNvSpPr/>
          <p:nvPr/>
        </p:nvSpPr>
        <p:spPr>
          <a:xfrm>
            <a:off x="4730812" y="1350807"/>
            <a:ext cx="4299218" cy="1261884"/>
          </a:xfrm>
          <a:prstGeom prst="rect">
            <a:avLst/>
          </a:prstGeom>
          <a:ln w="12700" cmpd="sng">
            <a:noFill/>
          </a:ln>
        </p:spPr>
        <p:txBody>
          <a:bodyPr wrap="square">
            <a:spAutoFit/>
          </a:bodyPr>
          <a:lstStyle/>
          <a:p>
            <a:pPr algn="ctr"/>
            <a:r>
              <a:rPr lang="en-US" sz="2000" b="1" i="1" dirty="0" smtClean="0"/>
              <a:t>Methodology</a:t>
            </a:r>
          </a:p>
          <a:p>
            <a:pPr marL="285750" indent="-285750" algn="just">
              <a:buFont typeface="Arial" panose="020B0604020202020204" pitchFamily="34" charset="0"/>
              <a:buChar char="•"/>
            </a:pPr>
            <a:r>
              <a:rPr lang="en-US" sz="1400" dirty="0" smtClean="0"/>
              <a:t>Identify with </a:t>
            </a:r>
            <a:r>
              <a:rPr lang="en-US" sz="1400" dirty="0"/>
              <a:t>ABI Level 2 product </a:t>
            </a:r>
            <a:r>
              <a:rPr lang="en-US" sz="1400" dirty="0" smtClean="0"/>
              <a:t>development team leads the </a:t>
            </a:r>
            <a:r>
              <a:rPr lang="en-US" sz="1400" dirty="0"/>
              <a:t>time, location, and channels of desired </a:t>
            </a:r>
            <a:r>
              <a:rPr lang="en-US" sz="1400" dirty="0" smtClean="0"/>
              <a:t>NSS</a:t>
            </a:r>
          </a:p>
          <a:p>
            <a:pPr marL="285750" indent="-285750" algn="just">
              <a:buFont typeface="Arial" panose="020B0604020202020204" pitchFamily="34" charset="0"/>
              <a:buChar char="•"/>
            </a:pPr>
            <a:r>
              <a:rPr lang="en-US" sz="1400" dirty="0" smtClean="0"/>
              <a:t>Coordinate with </a:t>
            </a:r>
            <a:r>
              <a:rPr lang="en-US" sz="1400" dirty="0"/>
              <a:t>the GOES-R Program to acquire these data. </a:t>
            </a:r>
          </a:p>
        </p:txBody>
      </p:sp>
      <p:sp>
        <p:nvSpPr>
          <p:cNvPr id="35" name="Rectangle 34"/>
          <p:cNvSpPr/>
          <p:nvPr/>
        </p:nvSpPr>
        <p:spPr>
          <a:xfrm>
            <a:off x="257107" y="4302585"/>
            <a:ext cx="4275651" cy="523220"/>
          </a:xfrm>
          <a:prstGeom prst="rect">
            <a:avLst/>
          </a:prstGeom>
          <a:ln w="12700" cmpd="sng">
            <a:noFill/>
          </a:ln>
        </p:spPr>
        <p:txBody>
          <a:bodyPr wrap="square">
            <a:spAutoFit/>
          </a:bodyPr>
          <a:lstStyle/>
          <a:p>
            <a:pPr algn="just"/>
            <a:r>
              <a:rPr lang="en-US" sz="1400" dirty="0" smtClean="0"/>
              <a:t>Data were collected and archived as planned. More results later.</a:t>
            </a:r>
            <a:endParaRPr lang="en-US" sz="1400" dirty="0"/>
          </a:p>
        </p:txBody>
      </p:sp>
      <p:sp>
        <p:nvSpPr>
          <p:cNvPr id="36" name="Rectangle 35"/>
          <p:cNvSpPr/>
          <p:nvPr/>
        </p:nvSpPr>
        <p:spPr>
          <a:xfrm>
            <a:off x="4684844" y="3916345"/>
            <a:ext cx="4252570" cy="830997"/>
          </a:xfrm>
          <a:prstGeom prst="rect">
            <a:avLst/>
          </a:prstGeom>
          <a:ln w="12700" cmpd="sng">
            <a:noFill/>
          </a:ln>
        </p:spPr>
        <p:txBody>
          <a:bodyPr wrap="square">
            <a:spAutoFit/>
          </a:bodyPr>
          <a:lstStyle/>
          <a:p>
            <a:pPr algn="ctr"/>
            <a:r>
              <a:rPr lang="en-US" sz="2000" b="1" i="1" dirty="0" smtClean="0"/>
              <a:t>Summary</a:t>
            </a:r>
            <a:endParaRPr lang="en-US" sz="2000" dirty="0"/>
          </a:p>
          <a:p>
            <a:pPr algn="just"/>
            <a:r>
              <a:rPr lang="en-US" sz="1400" dirty="0"/>
              <a:t>Data were collected and archived as planned. </a:t>
            </a:r>
            <a:r>
              <a:rPr lang="en-US" sz="1400" dirty="0" smtClean="0"/>
              <a:t>L2 team leads appreciate the help.</a:t>
            </a:r>
            <a:endParaRPr lang="en-US" sz="1400" dirty="0"/>
          </a:p>
        </p:txBody>
      </p:sp>
      <p:graphicFrame>
        <p:nvGraphicFramePr>
          <p:cNvPr id="37" name="Table 36"/>
          <p:cNvGraphicFramePr>
            <a:graphicFrameLocks noGrp="1"/>
          </p:cNvGraphicFramePr>
          <p:nvPr>
            <p:extLst>
              <p:ext uri="{D42A27DB-BD31-4B8C-83A1-F6EECF244321}">
                <p14:modId xmlns:p14="http://schemas.microsoft.com/office/powerpoint/2010/main" val="2124620219"/>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63</a:t>
            </a:fld>
            <a:endParaRPr lang="en-US" dirty="0"/>
          </a:p>
        </p:txBody>
      </p:sp>
    </p:spTree>
    <p:extLst>
      <p:ext uri="{BB962C8B-B14F-4D97-AF65-F5344CB8AC3E}">
        <p14:creationId xmlns:p14="http://schemas.microsoft.com/office/powerpoint/2010/main" val="17032056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ABI-L1b-PLPT-017</a:t>
            </a:r>
            <a:r>
              <a:rPr lang="en-US" sz="3600" dirty="0"/>
              <a:t/>
            </a:r>
            <a:br>
              <a:rPr lang="en-US" sz="3600" dirty="0"/>
            </a:br>
            <a:r>
              <a:rPr lang="en-US" sz="3600" dirty="0">
                <a:solidFill>
                  <a:schemeClr val="tx1"/>
                </a:solidFill>
              </a:rPr>
              <a:t>Instr. </a:t>
            </a:r>
            <a:r>
              <a:rPr lang="en-US" sz="3600" dirty="0" smtClean="0">
                <a:solidFill>
                  <a:schemeClr val="tx1"/>
                </a:solidFill>
              </a:rPr>
              <a:t>Characterization</a:t>
            </a:r>
            <a:r>
              <a:rPr lang="en-US" sz="3600" dirty="0">
                <a:solidFill>
                  <a:schemeClr val="tx1"/>
                </a:solidFill>
              </a:rPr>
              <a:t>: </a:t>
            </a:r>
            <a:r>
              <a:rPr lang="en-US" sz="3600" dirty="0" smtClean="0">
                <a:solidFill>
                  <a:schemeClr val="tx1"/>
                </a:solidFill>
              </a:rPr>
              <a:t>NSS Lunar</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785104"/>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Characterize out-of-field response, blooming, and detector-to-detector uniformity</a:t>
            </a:r>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MRD519: detector-to-detector radiance with relative accuracy in each band within1-sigma noise</a:t>
            </a:r>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lgn="just">
              <a:buFont typeface="Arial" panose="020B0604020202020204" pitchFamily="34" charset="0"/>
              <a:buChar char="•"/>
            </a:pPr>
            <a:r>
              <a:rPr lang="en-US" sz="1400" dirty="0"/>
              <a:t>Lunar north-south scan data successfully collected.</a:t>
            </a:r>
          </a:p>
          <a:p>
            <a:pPr marL="285750" indent="-285750" algn="just">
              <a:buFont typeface="Arial" panose="020B0604020202020204" pitchFamily="34" charset="0"/>
              <a:buChar char="•"/>
            </a:pPr>
            <a:r>
              <a:rPr lang="en-US" sz="1400" dirty="0"/>
              <a:t>In-house tools developed to convert the lunar NSS L1A data to L1alpha data accurately.</a:t>
            </a:r>
          </a:p>
          <a:p>
            <a:pPr marL="285750" indent="-285750" algn="just">
              <a:buFont typeface="Arial" panose="020B0604020202020204" pitchFamily="34" charset="0"/>
              <a:buChar char="•"/>
            </a:pPr>
            <a:r>
              <a:rPr lang="en-US" sz="1400" dirty="0"/>
              <a:t>Out-of-field response and blooming effects are characterized with the L1alpha data</a:t>
            </a:r>
          </a:p>
          <a:p>
            <a:pPr marL="285750" indent="-285750" algn="just">
              <a:buFont typeface="Arial" panose="020B0604020202020204" pitchFamily="34" charset="0"/>
              <a:buChar char="•"/>
            </a:pPr>
            <a:r>
              <a:rPr lang="en-US" sz="1400" dirty="0"/>
              <a:t>Detector-to-detector uniformity is characterized for all the channels with the CWG developed L1alpha data</a:t>
            </a:r>
          </a:p>
        </p:txBody>
      </p:sp>
      <p:graphicFrame>
        <p:nvGraphicFramePr>
          <p:cNvPr id="37" name="Table 36"/>
          <p:cNvGraphicFramePr>
            <a:graphicFrameLocks noGrp="1"/>
          </p:cNvGraphicFramePr>
          <p:nvPr>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64</a:t>
            </a:fld>
            <a:endParaRPr lang="en-US" dirty="0"/>
          </a:p>
        </p:txBody>
      </p:sp>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303" y="1808357"/>
            <a:ext cx="1473935" cy="1352372"/>
          </a:xfrm>
          <a:prstGeom prst="rect">
            <a:avLst/>
          </a:prstGeom>
          <a:noFill/>
          <a:ln>
            <a:noFill/>
          </a:ln>
        </p:spPr>
      </p:pic>
      <p:pic>
        <p:nvPicPr>
          <p:cNvPr id="19" name="Picture 18"/>
          <p:cNvPicPr>
            <a:picLocks noChangeAspect="1"/>
          </p:cNvPicPr>
          <p:nvPr/>
        </p:nvPicPr>
        <p:blipFill>
          <a:blip r:embed="rId4"/>
          <a:stretch>
            <a:fillRect/>
          </a:stretch>
        </p:blipFill>
        <p:spPr>
          <a:xfrm>
            <a:off x="6543847" y="2138264"/>
            <a:ext cx="2091109" cy="679763"/>
          </a:xfrm>
          <a:prstGeom prst="rect">
            <a:avLst/>
          </a:prstGeom>
        </p:spPr>
      </p:pic>
      <p:sp>
        <p:nvSpPr>
          <p:cNvPr id="20" name="TextBox 19"/>
          <p:cNvSpPr txBox="1"/>
          <p:nvPr/>
        </p:nvSpPr>
        <p:spPr>
          <a:xfrm>
            <a:off x="4988502" y="3331316"/>
            <a:ext cx="3738996" cy="276999"/>
          </a:xfrm>
          <a:prstGeom prst="rect">
            <a:avLst/>
          </a:prstGeom>
          <a:noFill/>
        </p:spPr>
        <p:txBody>
          <a:bodyPr wrap="square" rtlCol="0">
            <a:spAutoFit/>
          </a:bodyPr>
          <a:lstStyle/>
          <a:p>
            <a:r>
              <a:rPr lang="en-US" sz="1200" dirty="0" smtClean="0"/>
              <a:t>ABI scans across the moon with north-south scan mode </a:t>
            </a:r>
          </a:p>
        </p:txBody>
      </p:sp>
      <p:sp>
        <p:nvSpPr>
          <p:cNvPr id="21" name="TextBox 20"/>
          <p:cNvSpPr txBox="1"/>
          <p:nvPr/>
        </p:nvSpPr>
        <p:spPr>
          <a:xfrm>
            <a:off x="114615" y="6123801"/>
            <a:ext cx="2146613" cy="276999"/>
          </a:xfrm>
          <a:prstGeom prst="rect">
            <a:avLst/>
          </a:prstGeom>
          <a:noFill/>
        </p:spPr>
        <p:txBody>
          <a:bodyPr wrap="none" rtlCol="0">
            <a:spAutoFit/>
          </a:bodyPr>
          <a:lstStyle/>
          <a:p>
            <a:r>
              <a:rPr lang="en-US" sz="1200" dirty="0" smtClean="0"/>
              <a:t>3D display of the NSS response </a:t>
            </a:r>
            <a:endParaRPr lang="en-US" sz="1200" dirty="0"/>
          </a:p>
        </p:txBody>
      </p:sp>
      <p:pic>
        <p:nvPicPr>
          <p:cNvPr id="22" name="Picture 21"/>
          <p:cNvPicPr>
            <a:picLocks noChangeAspect="1"/>
          </p:cNvPicPr>
          <p:nvPr/>
        </p:nvPicPr>
        <p:blipFill>
          <a:blip r:embed="rId5"/>
          <a:stretch>
            <a:fillRect/>
          </a:stretch>
        </p:blipFill>
        <p:spPr>
          <a:xfrm>
            <a:off x="2287950" y="4255275"/>
            <a:ext cx="2080063" cy="2109463"/>
          </a:xfrm>
          <a:prstGeom prst="rect">
            <a:avLst/>
          </a:prstGeom>
        </p:spPr>
      </p:pic>
      <p:sp>
        <p:nvSpPr>
          <p:cNvPr id="23" name="TextBox 22"/>
          <p:cNvSpPr txBox="1"/>
          <p:nvPr/>
        </p:nvSpPr>
        <p:spPr>
          <a:xfrm>
            <a:off x="2420040" y="6200002"/>
            <a:ext cx="2039117" cy="276999"/>
          </a:xfrm>
          <a:prstGeom prst="rect">
            <a:avLst/>
          </a:prstGeom>
          <a:noFill/>
        </p:spPr>
        <p:txBody>
          <a:bodyPr wrap="square" rtlCol="0">
            <a:spAutoFit/>
          </a:bodyPr>
          <a:lstStyle/>
          <a:p>
            <a:r>
              <a:rPr lang="en-US" sz="1200" dirty="0" smtClean="0"/>
              <a:t>Detector uniformity for B04</a:t>
            </a:r>
          </a:p>
        </p:txBody>
      </p:sp>
      <p:grpSp>
        <p:nvGrpSpPr>
          <p:cNvPr id="24" name="Group 23"/>
          <p:cNvGrpSpPr/>
          <p:nvPr/>
        </p:nvGrpSpPr>
        <p:grpSpPr>
          <a:xfrm>
            <a:off x="262354" y="4455232"/>
            <a:ext cx="2023646" cy="1668569"/>
            <a:chOff x="262354" y="4166010"/>
            <a:chExt cx="2023646" cy="1668569"/>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354" y="4407972"/>
              <a:ext cx="2023646" cy="1426607"/>
            </a:xfrm>
            <a:prstGeom prst="rect">
              <a:avLst/>
            </a:prstGeom>
          </p:spPr>
        </p:pic>
        <p:sp>
          <p:nvSpPr>
            <p:cNvPr id="26" name="TextBox 25"/>
            <p:cNvSpPr txBox="1"/>
            <p:nvPr/>
          </p:nvSpPr>
          <p:spPr>
            <a:xfrm>
              <a:off x="768218" y="4166010"/>
              <a:ext cx="1214853" cy="369332"/>
            </a:xfrm>
            <a:prstGeom prst="rect">
              <a:avLst/>
            </a:prstGeom>
            <a:noFill/>
          </p:spPr>
          <p:txBody>
            <a:bodyPr wrap="square" rtlCol="0">
              <a:spAutoFit/>
            </a:bodyPr>
            <a:lstStyle/>
            <a:p>
              <a:r>
                <a:rPr lang="en-US" dirty="0" smtClean="0"/>
                <a:t>Band 2</a:t>
              </a:r>
              <a:endParaRPr lang="en-US" dirty="0"/>
            </a:p>
          </p:txBody>
        </p:sp>
      </p:grpSp>
    </p:spTree>
    <p:extLst>
      <p:ext uri="{BB962C8B-B14F-4D97-AF65-F5344CB8AC3E}">
        <p14:creationId xmlns:p14="http://schemas.microsoft.com/office/powerpoint/2010/main" val="3501757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ABI-L1b-PLPT-018</a:t>
            </a:r>
            <a:r>
              <a:rPr lang="en-US" sz="3600" dirty="0"/>
              <a:t/>
            </a:r>
            <a:br>
              <a:rPr lang="en-US" sz="3600" dirty="0"/>
            </a:br>
            <a:r>
              <a:rPr lang="en-US" sz="3600" dirty="0" smtClean="0">
                <a:solidFill>
                  <a:schemeClr val="tx1"/>
                </a:solidFill>
              </a:rPr>
              <a:t>Detector Uniformity Investigation</a:t>
            </a:r>
            <a:endParaRPr lang="en-US" sz="3600" dirty="0">
              <a:solidFill>
                <a:schemeClr val="tx1"/>
              </a:solidFill>
            </a:endParaRPr>
          </a:p>
        </p:txBody>
      </p:sp>
      <p:sp>
        <p:nvSpPr>
          <p:cNvPr id="9" name="Rectangle 8"/>
          <p:cNvSpPr/>
          <p:nvPr/>
        </p:nvSpPr>
        <p:spPr>
          <a:xfrm>
            <a:off x="152401" y="3894338"/>
            <a:ext cx="4306756" cy="830997"/>
          </a:xfrm>
          <a:prstGeom prst="rect">
            <a:avLst/>
          </a:prstGeom>
          <a:ln w="12700" cmpd="sng">
            <a:noFill/>
          </a:ln>
        </p:spPr>
        <p:txBody>
          <a:bodyPr wrap="square">
            <a:spAutoFit/>
          </a:bodyPr>
          <a:lstStyle/>
          <a:p>
            <a:pPr algn="ctr"/>
            <a:r>
              <a:rPr lang="en-US" sz="2000" b="1" i="1" dirty="0" smtClean="0"/>
              <a:t>Results</a:t>
            </a:r>
          </a:p>
          <a:p>
            <a:r>
              <a:rPr lang="en-US" sz="1400" dirty="0" smtClean="0"/>
              <a:t>Nearly overlapped data were not collected. Also, GRATDAT was not mature to analyze NSS data.</a:t>
            </a:r>
            <a:endParaRPr lang="en-US" sz="14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785104"/>
          </a:xfrm>
          <a:prstGeom prst="rect">
            <a:avLst/>
          </a:prstGeom>
          <a:ln w="12700" cmpd="sng">
            <a:noFill/>
          </a:ln>
        </p:spPr>
        <p:txBody>
          <a:bodyPr wrap="square">
            <a:spAutoFit/>
          </a:bodyPr>
          <a:lstStyle/>
          <a:p>
            <a:pPr algn="ctr"/>
            <a:r>
              <a:rPr lang="en-US" sz="2000" b="1" i="1" dirty="0"/>
              <a:t>Objective</a:t>
            </a:r>
            <a:endParaRPr lang="en-US" sz="2000" dirty="0"/>
          </a:p>
          <a:p>
            <a:r>
              <a:rPr lang="en-US" sz="1400" dirty="0" smtClean="0"/>
              <a:t>Investigate </a:t>
            </a:r>
            <a:r>
              <a:rPr lang="en-US" sz="1400" dirty="0"/>
              <a:t>the root cause of detector-to-detector variability for selected ABI bands</a:t>
            </a:r>
            <a:r>
              <a:rPr lang="en-US" sz="1400" dirty="0" smtClean="0"/>
              <a:t>.</a:t>
            </a:r>
            <a:endParaRPr lang="en-US" sz="1400" dirty="0"/>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MRD519: detector-to-detector radiance with relative accuracy in each band within1-sigma noise</a:t>
            </a:r>
          </a:p>
        </p:txBody>
      </p:sp>
      <p:sp>
        <p:nvSpPr>
          <p:cNvPr id="31" name="Rectangle 30"/>
          <p:cNvSpPr/>
          <p:nvPr/>
        </p:nvSpPr>
        <p:spPr>
          <a:xfrm>
            <a:off x="4730812" y="1350807"/>
            <a:ext cx="4299218" cy="2554545"/>
          </a:xfrm>
          <a:prstGeom prst="rect">
            <a:avLst/>
          </a:prstGeom>
          <a:ln w="12700" cmpd="sng">
            <a:noFill/>
          </a:ln>
        </p:spPr>
        <p:txBody>
          <a:bodyPr wrap="square">
            <a:spAutoFit/>
          </a:bodyPr>
          <a:lstStyle/>
          <a:p>
            <a:pPr algn="ctr"/>
            <a:r>
              <a:rPr lang="en-US" sz="2000" b="1" i="1" dirty="0" smtClean="0"/>
              <a:t>Methodology</a:t>
            </a:r>
          </a:p>
          <a:p>
            <a:pPr marL="176213" indent="-176213">
              <a:buFont typeface="Arial" panose="020B0604020202020204" pitchFamily="34" charset="0"/>
              <a:buChar char="•"/>
            </a:pPr>
            <a:r>
              <a:rPr lang="en-US" sz="1400" dirty="0"/>
              <a:t>Collect NSS data over </a:t>
            </a:r>
            <a:r>
              <a:rPr lang="en-US" sz="1400" dirty="0" smtClean="0"/>
              <a:t>Deep Convective Clouds. This establish detector SRF effects on ICT calibration.</a:t>
            </a:r>
          </a:p>
          <a:p>
            <a:pPr marL="176213" indent="-176213">
              <a:buFont typeface="Arial" panose="020B0604020202020204" pitchFamily="34" charset="0"/>
              <a:buChar char="•"/>
            </a:pPr>
            <a:r>
              <a:rPr lang="en-US" sz="1400" dirty="0" smtClean="0"/>
              <a:t>Collect </a:t>
            </a:r>
            <a:r>
              <a:rPr lang="en-US" sz="1400" dirty="0"/>
              <a:t>NSS data over a variety of </a:t>
            </a:r>
            <a:r>
              <a:rPr lang="en-US" sz="1400" dirty="0" smtClean="0"/>
              <a:t>scenes. </a:t>
            </a:r>
          </a:p>
          <a:p>
            <a:pPr marL="176213" indent="-176213">
              <a:buFont typeface="Arial" panose="020B0604020202020204" pitchFamily="34" charset="0"/>
              <a:buChar char="•"/>
            </a:pPr>
            <a:r>
              <a:rPr lang="en-US" sz="1400" dirty="0" smtClean="0"/>
              <a:t>Collect nearly overlapped MESO data over South America that include high and low humidity, high and low altitude, high and low reflectance, ocean and forest.</a:t>
            </a:r>
          </a:p>
          <a:p>
            <a:pPr marL="176213" indent="-176213">
              <a:buFont typeface="Arial" panose="020B0604020202020204" pitchFamily="34" charset="0"/>
              <a:buChar char="•"/>
            </a:pPr>
            <a:r>
              <a:rPr lang="en-US" sz="1400" dirty="0" smtClean="0"/>
              <a:t>Analyze the above data to evaluate the effect of surface reflectance and atmospheric absorption on detector variability.</a:t>
            </a:r>
            <a:endParaRPr lang="en-US" sz="1400" dirty="0"/>
          </a:p>
        </p:txBody>
      </p:sp>
      <p:sp>
        <p:nvSpPr>
          <p:cNvPr id="36" name="Rectangle 35"/>
          <p:cNvSpPr/>
          <p:nvPr/>
        </p:nvSpPr>
        <p:spPr>
          <a:xfrm>
            <a:off x="4684844" y="3916345"/>
            <a:ext cx="4252570" cy="615553"/>
          </a:xfrm>
          <a:prstGeom prst="rect">
            <a:avLst/>
          </a:prstGeom>
          <a:ln w="12700" cmpd="sng">
            <a:noFill/>
          </a:ln>
        </p:spPr>
        <p:txBody>
          <a:bodyPr wrap="square">
            <a:spAutoFit/>
          </a:bodyPr>
          <a:lstStyle/>
          <a:p>
            <a:pPr algn="ctr"/>
            <a:r>
              <a:rPr lang="en-US" sz="2000" b="1" i="1" dirty="0"/>
              <a:t>Summary</a:t>
            </a:r>
            <a:endParaRPr lang="en-US" sz="2000" dirty="0"/>
          </a:p>
          <a:p>
            <a:pPr marL="176213" indent="-176213" algn="just">
              <a:buFont typeface="Arial" panose="020B0604020202020204" pitchFamily="34" charset="0"/>
              <a:buChar char="•"/>
            </a:pPr>
            <a:r>
              <a:rPr lang="en-US" sz="1400" dirty="0" smtClean="0"/>
              <a:t>This test will be attempted again for GOES-17.</a:t>
            </a:r>
            <a:endParaRPr lang="en-US" sz="1400" dirty="0"/>
          </a:p>
        </p:txBody>
      </p:sp>
      <p:graphicFrame>
        <p:nvGraphicFramePr>
          <p:cNvPr id="37" name="Table 36"/>
          <p:cNvGraphicFramePr>
            <a:graphicFrameLocks noGrp="1"/>
          </p:cNvGraphicFramePr>
          <p:nvPr>
            <p:extLst>
              <p:ext uri="{D42A27DB-BD31-4B8C-83A1-F6EECF244321}">
                <p14:modId xmlns:p14="http://schemas.microsoft.com/office/powerpoint/2010/main" val="2239198620"/>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65</a:t>
            </a:fld>
            <a:endParaRPr lang="en-US" dirty="0"/>
          </a:p>
        </p:txBody>
      </p:sp>
    </p:spTree>
    <p:extLst>
      <p:ext uri="{BB962C8B-B14F-4D97-AF65-F5344CB8AC3E}">
        <p14:creationId xmlns:p14="http://schemas.microsoft.com/office/powerpoint/2010/main" val="35028407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ABI-L1b-PLPT-019</a:t>
            </a:r>
            <a:r>
              <a:rPr lang="en-US" sz="3600" dirty="0"/>
              <a:t/>
            </a:r>
            <a:br>
              <a:rPr lang="en-US" sz="3600" dirty="0"/>
            </a:br>
            <a:r>
              <a:rPr lang="en-US" sz="3600" dirty="0" smtClean="0"/>
              <a:t>I</a:t>
            </a:r>
            <a:r>
              <a:rPr lang="en-US" sz="3600" dirty="0" smtClean="0">
                <a:solidFill>
                  <a:schemeClr val="tx1"/>
                </a:solidFill>
              </a:rPr>
              <a:t>nitial Solar Calibration</a:t>
            </a:r>
            <a:endParaRPr lang="en-US" sz="3600" dirty="0">
              <a:solidFill>
                <a:schemeClr val="tx1"/>
              </a:solidFill>
            </a:endParaRPr>
          </a:p>
        </p:txBody>
      </p:sp>
      <p:sp>
        <p:nvSpPr>
          <p:cNvPr id="9" name="Rectangle 8"/>
          <p:cNvSpPr/>
          <p:nvPr/>
        </p:nvSpPr>
        <p:spPr>
          <a:xfrm>
            <a:off x="152401" y="3894338"/>
            <a:ext cx="4306756" cy="830997"/>
          </a:xfrm>
          <a:prstGeom prst="rect">
            <a:avLst/>
          </a:prstGeom>
          <a:ln w="12700" cmpd="sng">
            <a:noFill/>
          </a:ln>
        </p:spPr>
        <p:txBody>
          <a:bodyPr wrap="square">
            <a:spAutoFit/>
          </a:bodyPr>
          <a:lstStyle/>
          <a:p>
            <a:pPr algn="ctr"/>
            <a:r>
              <a:rPr lang="en-US" sz="2000" b="1" i="1" dirty="0" smtClean="0"/>
              <a:t>Results</a:t>
            </a:r>
          </a:p>
          <a:p>
            <a:r>
              <a:rPr lang="en-US" sz="1400" dirty="0" smtClean="0"/>
              <a:t>Following is an example of using the data and CWG code to verify GS results.</a:t>
            </a:r>
            <a:endParaRPr lang="en-US" sz="14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000548"/>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Establish the baseline of calibration based on solar calibration target (</a:t>
            </a:r>
            <a:r>
              <a:rPr lang="en-US" sz="1400" dirty="0" smtClean="0"/>
              <a:t>SCT, also referred to as solar </a:t>
            </a:r>
            <a:r>
              <a:rPr lang="en-US" sz="1400" dirty="0"/>
              <a:t>diffuser </a:t>
            </a:r>
            <a:r>
              <a:rPr lang="en-US" sz="1400" dirty="0" smtClean="0"/>
              <a:t>SD</a:t>
            </a:r>
            <a:r>
              <a:rPr lang="en-US" sz="1400" dirty="0"/>
              <a:t>) for ABI visible and near infrared (VNIR) bands. </a:t>
            </a:r>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MRD519: detector-to-detector radiance with relative accuracy in each band within1-sigma noise</a:t>
            </a:r>
          </a:p>
        </p:txBody>
      </p:sp>
      <p:sp>
        <p:nvSpPr>
          <p:cNvPr id="31" name="Rectangle 30"/>
          <p:cNvSpPr/>
          <p:nvPr/>
        </p:nvSpPr>
        <p:spPr>
          <a:xfrm>
            <a:off x="4730812" y="1350807"/>
            <a:ext cx="4299218" cy="2123658"/>
          </a:xfrm>
          <a:prstGeom prst="rect">
            <a:avLst/>
          </a:prstGeom>
          <a:ln w="12700" cmpd="sng">
            <a:noFill/>
          </a:ln>
        </p:spPr>
        <p:txBody>
          <a:bodyPr wrap="square">
            <a:spAutoFit/>
          </a:bodyPr>
          <a:lstStyle/>
          <a:p>
            <a:pPr algn="ctr"/>
            <a:r>
              <a:rPr lang="en-US" sz="2000" b="1" i="1" dirty="0" smtClean="0"/>
              <a:t>Methodology</a:t>
            </a:r>
          </a:p>
          <a:p>
            <a:pPr marL="176213" indent="-176213">
              <a:buFont typeface="Arial" panose="020B0604020202020204" pitchFamily="34" charset="0"/>
              <a:buChar char="•"/>
            </a:pPr>
            <a:r>
              <a:rPr lang="en-US" sz="1400" dirty="0" smtClean="0"/>
              <a:t>Analyze the special data collected during the first 20 days of mission.</a:t>
            </a:r>
          </a:p>
          <a:p>
            <a:pPr marL="176213" indent="-176213">
              <a:buFont typeface="Arial" panose="020B0604020202020204" pitchFamily="34" charset="0"/>
              <a:buChar char="•"/>
            </a:pPr>
            <a:r>
              <a:rPr lang="en-US" sz="1400" dirty="0" smtClean="0"/>
              <a:t>Compare with pre-launch test data and post-launch validation data.</a:t>
            </a:r>
          </a:p>
          <a:p>
            <a:pPr marL="176213" indent="-176213">
              <a:buFont typeface="Arial" panose="020B0604020202020204" pitchFamily="34" charset="0"/>
              <a:buChar char="•"/>
            </a:pPr>
            <a:r>
              <a:rPr lang="en-US" sz="1400" dirty="0" smtClean="0"/>
              <a:t>Method has to be revised because solar calibration were not performed at the designated time.</a:t>
            </a:r>
          </a:p>
          <a:p>
            <a:pPr marL="176213" indent="-176213">
              <a:buFont typeface="Arial" panose="020B0604020202020204" pitchFamily="34" charset="0"/>
              <a:buChar char="•"/>
            </a:pPr>
            <a:r>
              <a:rPr lang="en-US" sz="1400" dirty="0" smtClean="0"/>
              <a:t>Special solar calibration data were collected one year later at the same beta and elevation angle.</a:t>
            </a:r>
          </a:p>
        </p:txBody>
      </p:sp>
      <p:sp>
        <p:nvSpPr>
          <p:cNvPr id="36" name="Rectangle 35"/>
          <p:cNvSpPr/>
          <p:nvPr/>
        </p:nvSpPr>
        <p:spPr>
          <a:xfrm>
            <a:off x="4684844" y="3916345"/>
            <a:ext cx="4252570" cy="1692771"/>
          </a:xfrm>
          <a:prstGeom prst="rect">
            <a:avLst/>
          </a:prstGeom>
          <a:ln w="12700" cmpd="sng">
            <a:noFill/>
          </a:ln>
        </p:spPr>
        <p:txBody>
          <a:bodyPr wrap="square">
            <a:spAutoFit/>
          </a:bodyPr>
          <a:lstStyle/>
          <a:p>
            <a:pPr algn="ctr"/>
            <a:r>
              <a:rPr lang="en-US" sz="2000" b="1" i="1" dirty="0"/>
              <a:t>Summary</a:t>
            </a:r>
            <a:endParaRPr lang="en-US" sz="2000" dirty="0"/>
          </a:p>
          <a:p>
            <a:pPr marL="176213" indent="-176213" algn="just">
              <a:buFont typeface="Arial" panose="020B0604020202020204" pitchFamily="34" charset="0"/>
              <a:buChar char="•"/>
            </a:pPr>
            <a:r>
              <a:rPr lang="en-US" sz="1400" dirty="0" smtClean="0"/>
              <a:t>Revised method alleviated the difficulties due to incorrect collection of solar calibration data.</a:t>
            </a:r>
          </a:p>
          <a:p>
            <a:pPr marL="176213" indent="-176213" algn="just">
              <a:buFont typeface="Arial" panose="020B0604020202020204" pitchFamily="34" charset="0"/>
              <a:buChar char="•"/>
            </a:pPr>
            <a:r>
              <a:rPr lang="en-US" sz="1400" dirty="0" smtClean="0"/>
              <a:t>But it also delay the test substantially.</a:t>
            </a:r>
          </a:p>
          <a:p>
            <a:pPr marL="176213" indent="-176213" algn="just">
              <a:buFont typeface="Arial" panose="020B0604020202020204" pitchFamily="34" charset="0"/>
              <a:buChar char="•"/>
            </a:pPr>
            <a:r>
              <a:rPr lang="en-US" sz="1400" dirty="0" smtClean="0"/>
              <a:t>Results have been used to evaluate ABI performance.</a:t>
            </a:r>
          </a:p>
          <a:p>
            <a:pPr marL="176213" indent="-176213" algn="just">
              <a:buFont typeface="Arial" panose="020B0604020202020204" pitchFamily="34" charset="0"/>
              <a:buChar char="•"/>
            </a:pPr>
            <a:r>
              <a:rPr lang="en-US" sz="1400" dirty="0" smtClean="0"/>
              <a:t>Lessons learned have been applied to GOES-17.</a:t>
            </a:r>
          </a:p>
          <a:p>
            <a:pPr marL="176213" indent="-176213" algn="just">
              <a:buFont typeface="Arial" panose="020B0604020202020204" pitchFamily="34" charset="0"/>
              <a:buChar char="•"/>
            </a:pPr>
            <a:r>
              <a:rPr lang="en-US" sz="1400" dirty="0" smtClean="0"/>
              <a:t>Test report will be completed.</a:t>
            </a:r>
            <a:endParaRPr lang="en-US" sz="1400" dirty="0"/>
          </a:p>
        </p:txBody>
      </p:sp>
      <p:graphicFrame>
        <p:nvGraphicFramePr>
          <p:cNvPr id="37" name="Table 36"/>
          <p:cNvGraphicFramePr>
            <a:graphicFrameLocks noGrp="1"/>
          </p:cNvGraphicFramePr>
          <p:nvPr>
            <p:extLst>
              <p:ext uri="{D42A27DB-BD31-4B8C-83A1-F6EECF244321}">
                <p14:modId xmlns:p14="http://schemas.microsoft.com/office/powerpoint/2010/main" val="3450334649"/>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Results have been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66</a:t>
            </a:fld>
            <a:endParaRPr lang="en-US" dirty="0"/>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a:xfrm>
            <a:off x="533399" y="4725335"/>
            <a:ext cx="3336985" cy="1631016"/>
          </a:xfrm>
          <a:prstGeom prst="rect">
            <a:avLst/>
          </a:prstGeom>
        </p:spPr>
      </p:pic>
    </p:spTree>
    <p:extLst>
      <p:ext uri="{BB962C8B-B14F-4D97-AF65-F5344CB8AC3E}">
        <p14:creationId xmlns:p14="http://schemas.microsoft.com/office/powerpoint/2010/main" val="14536356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ABI-L1b-PLPT-020</a:t>
            </a:r>
            <a:r>
              <a:rPr lang="en-US" sz="3600" dirty="0"/>
              <a:t/>
            </a:r>
            <a:br>
              <a:rPr lang="en-US" sz="3600" dirty="0"/>
            </a:br>
            <a:r>
              <a:rPr lang="en-US" sz="3600" dirty="0">
                <a:solidFill>
                  <a:schemeClr val="tx1"/>
                </a:solidFill>
              </a:rPr>
              <a:t>IR Spatial uniformity</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a:t>Objective</a:t>
            </a:r>
            <a:endParaRPr lang="en-US" sz="2000" dirty="0"/>
          </a:p>
          <a:p>
            <a:pPr algn="just"/>
            <a:r>
              <a:rPr lang="en-US" sz="1400" dirty="0"/>
              <a:t>Verify spatial uniformity for the ABI 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737, 1493, 1503, 1513</a:t>
            </a:r>
          </a:p>
        </p:txBody>
      </p:sp>
      <p:sp>
        <p:nvSpPr>
          <p:cNvPr id="31" name="Rectangle 30"/>
          <p:cNvSpPr/>
          <p:nvPr/>
        </p:nvSpPr>
        <p:spPr>
          <a:xfrm>
            <a:off x="4730812" y="1350807"/>
            <a:ext cx="4299218" cy="1908215"/>
          </a:xfrm>
          <a:prstGeom prst="rect">
            <a:avLst/>
          </a:prstGeom>
          <a:ln w="12700" cmpd="sng">
            <a:noFill/>
          </a:ln>
        </p:spPr>
        <p:txBody>
          <a:bodyPr wrap="square">
            <a:spAutoFit/>
          </a:bodyPr>
          <a:lstStyle/>
          <a:p>
            <a:pPr algn="ctr"/>
            <a:r>
              <a:rPr lang="en-US" sz="2000" b="1" i="1" dirty="0"/>
              <a:t>Methodology</a:t>
            </a:r>
            <a:endParaRPr lang="en-US" b="1" i="1" dirty="0"/>
          </a:p>
          <a:p>
            <a:pPr marL="285750" indent="-285750" algn="just">
              <a:buFont typeface="Arial" panose="020B0604020202020204" pitchFamily="34" charset="0"/>
              <a:buChar char="•"/>
            </a:pPr>
            <a:r>
              <a:rPr lang="en-US" sz="1400" dirty="0"/>
              <a:t>Time-series of space MESO images conducted above or below the Earth Poles to investigate root cause to PICA and verify the spatial uniformity after the scan mirror emissivity LUT updates.</a:t>
            </a:r>
          </a:p>
          <a:p>
            <a:pPr marL="285750" indent="-285750" algn="just">
              <a:buFont typeface="Arial" panose="020B0604020202020204" pitchFamily="34" charset="0"/>
              <a:buChar char="•"/>
            </a:pPr>
            <a:r>
              <a:rPr lang="en-US" sz="1400" dirty="0"/>
              <a:t>GEO-LEO IR inter-calibration at diurnal and geolocation variations to validate spatial uniformity of the Earth scenes</a:t>
            </a:r>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a:t>Summary</a:t>
            </a:r>
            <a:endParaRPr lang="en-US" sz="2000" dirty="0"/>
          </a:p>
          <a:p>
            <a:pPr marL="285750" indent="-285750">
              <a:buFont typeface="Arial" panose="020B0604020202020204" pitchFamily="34" charset="0"/>
              <a:buChar char="•"/>
            </a:pPr>
            <a:r>
              <a:rPr lang="en-US" sz="1400" dirty="0"/>
              <a:t>Identified the root cause to the Periodic Infrared Calibration Anomaly (PICA). </a:t>
            </a:r>
            <a:endParaRPr lang="en-US" sz="1400" dirty="0" smtClean="0"/>
          </a:p>
          <a:p>
            <a:pPr marL="285750" indent="-285750">
              <a:buFont typeface="Arial" panose="020B0604020202020204" pitchFamily="34" charset="0"/>
              <a:buChar char="•"/>
            </a:pPr>
            <a:r>
              <a:rPr lang="en-US" sz="1400" dirty="0" smtClean="0"/>
              <a:t>PICA </a:t>
            </a:r>
            <a:r>
              <a:rPr lang="en-US" sz="1400" dirty="0"/>
              <a:t>anomaly significantly reduced with the update of the SM emissivity LUTs on 10/19/2017.</a:t>
            </a:r>
          </a:p>
          <a:p>
            <a:pPr marL="285750" indent="-285750">
              <a:buFont typeface="Arial" panose="020B0604020202020204" pitchFamily="34" charset="0"/>
              <a:buChar char="•"/>
            </a:pPr>
            <a:r>
              <a:rPr lang="en-US" sz="1400" dirty="0"/>
              <a:t>Both L1alpha space and Earth scene L1B data showed improved spatial uniformity with the update of SM emissivity LUTs</a:t>
            </a:r>
          </a:p>
        </p:txBody>
      </p:sp>
      <p:graphicFrame>
        <p:nvGraphicFramePr>
          <p:cNvPr id="37" name="Table 36"/>
          <p:cNvGraphicFramePr>
            <a:graphicFrameLocks noGrp="1"/>
          </p:cNvGraphicFramePr>
          <p:nvPr>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67</a:t>
            </a:fld>
            <a:endParaRPr lang="en-US" dirty="0"/>
          </a:p>
        </p:txBody>
      </p:sp>
      <p:pic>
        <p:nvPicPr>
          <p:cNvPr id="2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5863" y="4218890"/>
            <a:ext cx="1823643" cy="18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4"/>
          <a:stretch>
            <a:fillRect/>
          </a:stretch>
        </p:blipFill>
        <p:spPr>
          <a:xfrm>
            <a:off x="2410830" y="4209851"/>
            <a:ext cx="1916365" cy="1068703"/>
          </a:xfrm>
          <a:prstGeom prst="rect">
            <a:avLst/>
          </a:prstGeom>
        </p:spPr>
      </p:pic>
      <p:pic>
        <p:nvPicPr>
          <p:cNvPr id="33" name="Picture 32"/>
          <p:cNvPicPr>
            <a:picLocks noChangeAspect="1"/>
          </p:cNvPicPr>
          <p:nvPr/>
        </p:nvPicPr>
        <p:blipFill>
          <a:blip r:embed="rId5"/>
          <a:stretch>
            <a:fillRect/>
          </a:stretch>
        </p:blipFill>
        <p:spPr>
          <a:xfrm>
            <a:off x="2356644" y="5236001"/>
            <a:ext cx="1876628" cy="915711"/>
          </a:xfrm>
          <a:prstGeom prst="rect">
            <a:avLst/>
          </a:prstGeom>
        </p:spPr>
      </p:pic>
      <p:sp>
        <p:nvSpPr>
          <p:cNvPr id="34" name="Rectangle 33"/>
          <p:cNvSpPr/>
          <p:nvPr/>
        </p:nvSpPr>
        <p:spPr>
          <a:xfrm>
            <a:off x="437928" y="6017279"/>
            <a:ext cx="3958479" cy="584775"/>
          </a:xfrm>
          <a:prstGeom prst="rect">
            <a:avLst/>
          </a:prstGeom>
        </p:spPr>
        <p:txBody>
          <a:bodyPr wrap="square">
            <a:spAutoFit/>
          </a:bodyPr>
          <a:lstStyle/>
          <a:p>
            <a:r>
              <a:rPr lang="en-US" sz="800" dirty="0"/>
              <a:t>Left: time-series of mean space </a:t>
            </a:r>
            <a:r>
              <a:rPr lang="en-US" sz="800" dirty="0" smtClean="0"/>
              <a:t>radiance </a:t>
            </a:r>
            <a:r>
              <a:rPr lang="en-US" sz="800" dirty="0"/>
              <a:t>before and after the </a:t>
            </a:r>
            <a:r>
              <a:rPr lang="en-US" sz="800" dirty="0" smtClean="0"/>
              <a:t>SM emissivity </a:t>
            </a:r>
            <a:r>
              <a:rPr lang="en-US" sz="800" dirty="0"/>
              <a:t>LUT </a:t>
            </a:r>
            <a:r>
              <a:rPr lang="en-US" sz="800" dirty="0" smtClean="0"/>
              <a:t>update for the PICA correction. Upper-right: time-series </a:t>
            </a:r>
            <a:r>
              <a:rPr lang="en-US" sz="800" dirty="0"/>
              <a:t>of GEO-LEO IR Tb bias showing the reduced diurnal variation after </a:t>
            </a:r>
            <a:r>
              <a:rPr lang="en-US" sz="800" dirty="0" smtClean="0"/>
              <a:t>the </a:t>
            </a:r>
            <a:r>
              <a:rPr lang="en-US" sz="800" dirty="0"/>
              <a:t>LUT </a:t>
            </a:r>
            <a:r>
              <a:rPr lang="en-US" sz="800" dirty="0" smtClean="0"/>
              <a:t>updates. Lower-right: longitude dependent Tb bias before and after the LUT updates</a:t>
            </a:r>
            <a:endParaRPr lang="en-US" sz="800" dirty="0"/>
          </a:p>
        </p:txBody>
      </p:sp>
    </p:spTree>
    <p:extLst>
      <p:ext uri="{BB962C8B-B14F-4D97-AF65-F5344CB8AC3E}">
        <p14:creationId xmlns:p14="http://schemas.microsoft.com/office/powerpoint/2010/main" val="8606145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ABI-L1b-PLPT-021</a:t>
            </a:r>
            <a:r>
              <a:rPr lang="en-US" sz="3600" dirty="0"/>
              <a:t/>
            </a:r>
            <a:br>
              <a:rPr lang="en-US" sz="3600" dirty="0"/>
            </a:br>
            <a:r>
              <a:rPr lang="en-US" sz="3600" dirty="0">
                <a:solidFill>
                  <a:schemeClr val="tx1"/>
                </a:solidFill>
              </a:rPr>
              <a:t>Spectral response function (SRF)</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84995"/>
          </a:xfrm>
          <a:prstGeom prst="rect">
            <a:avLst/>
          </a:prstGeom>
          <a:ln w="12700" cmpd="sng">
            <a:noFill/>
          </a:ln>
        </p:spPr>
        <p:txBody>
          <a:bodyPr wrap="square">
            <a:spAutoFit/>
          </a:bodyPr>
          <a:lstStyle/>
          <a:p>
            <a:pPr algn="ctr"/>
            <a:r>
              <a:rPr lang="en-US" sz="2000" b="1" i="1" dirty="0"/>
              <a:t>Objective</a:t>
            </a:r>
            <a:endParaRPr lang="en-US" sz="2000" dirty="0"/>
          </a:p>
          <a:p>
            <a:r>
              <a:rPr lang="en-US" sz="1400" dirty="0"/>
              <a:t>Evaluate ABI SRF for IR bands</a:t>
            </a:r>
          </a:p>
          <a:p>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MRD506, 1493, 1503, 1513, 2120, 2130</a:t>
            </a:r>
          </a:p>
        </p:txBody>
      </p:sp>
      <p:sp>
        <p:nvSpPr>
          <p:cNvPr id="31" name="Rectangle 30"/>
          <p:cNvSpPr/>
          <p:nvPr/>
        </p:nvSpPr>
        <p:spPr>
          <a:xfrm>
            <a:off x="4730812" y="1350807"/>
            <a:ext cx="4299218" cy="400110"/>
          </a:xfrm>
          <a:prstGeom prst="rect">
            <a:avLst/>
          </a:prstGeom>
          <a:ln w="12700" cmpd="sng">
            <a:noFill/>
          </a:ln>
        </p:spPr>
        <p:txBody>
          <a:bodyPr wrap="square">
            <a:spAutoFit/>
          </a:bodyPr>
          <a:lstStyle/>
          <a:p>
            <a:pPr algn="ctr"/>
            <a:r>
              <a:rPr lang="en-US" sz="2000" b="1" i="1" dirty="0" smtClean="0"/>
              <a:t>Methodology</a:t>
            </a:r>
            <a:endParaRPr lang="en-US" b="1" i="1" dirty="0"/>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buFont typeface="Arial" panose="020B0604020202020204" pitchFamily="34" charset="0"/>
              <a:buChar char="•"/>
            </a:pPr>
            <a:r>
              <a:rPr lang="en-US" sz="1400" dirty="0"/>
              <a:t>All the IR bands have negative bias to CrIS/IASI within less than 0.3K. </a:t>
            </a:r>
          </a:p>
          <a:p>
            <a:pPr marL="285750" indent="-285750">
              <a:buFont typeface="Arial" panose="020B0604020202020204" pitchFamily="34" charset="0"/>
              <a:buChar char="•"/>
            </a:pPr>
            <a:r>
              <a:rPr lang="en-US" sz="1400" dirty="0"/>
              <a:t>These slight cold biases may be mainly due to the erroneous blackbody PRT temperature  </a:t>
            </a:r>
          </a:p>
          <a:p>
            <a:pPr marL="285750" indent="-285750">
              <a:buFont typeface="Arial" panose="020B0604020202020204" pitchFamily="34" charset="0"/>
              <a:buChar char="•"/>
            </a:pPr>
            <a:r>
              <a:rPr lang="en-US" sz="1400" dirty="0"/>
              <a:t>GOES16 ABI IR SRF are generally well characterized on-ground.</a:t>
            </a:r>
          </a:p>
          <a:p>
            <a:pPr marL="285750" indent="-285750">
              <a:buFont typeface="Arial" panose="020B0604020202020204" pitchFamily="34" charset="0"/>
              <a:buChar char="•"/>
            </a:pPr>
            <a:r>
              <a:rPr lang="en-US" sz="1400" dirty="0"/>
              <a:t>Further analysis of sounding channel SRFs may be conducted after the PRT temperature correction</a:t>
            </a:r>
            <a:r>
              <a:rPr lang="en-US" sz="1400" dirty="0" smtClean="0"/>
              <a:t>.</a:t>
            </a:r>
            <a:endParaRPr lang="en-US" sz="1400" dirty="0"/>
          </a:p>
        </p:txBody>
      </p:sp>
      <p:graphicFrame>
        <p:nvGraphicFramePr>
          <p:cNvPr id="37" name="Table 36"/>
          <p:cNvGraphicFramePr>
            <a:graphicFrameLocks noGrp="1"/>
          </p:cNvGraphicFramePr>
          <p:nvPr>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68</a:t>
            </a:fld>
            <a:endParaRPr lang="en-US" dirty="0"/>
          </a:p>
        </p:txBody>
      </p:sp>
      <p:sp>
        <p:nvSpPr>
          <p:cNvPr id="19" name="TextBox 18"/>
          <p:cNvSpPr txBox="1"/>
          <p:nvPr/>
        </p:nvSpPr>
        <p:spPr>
          <a:xfrm>
            <a:off x="4722668" y="3065119"/>
            <a:ext cx="4163292" cy="646331"/>
          </a:xfrm>
          <a:prstGeom prst="rect">
            <a:avLst/>
          </a:prstGeom>
          <a:noFill/>
        </p:spPr>
        <p:txBody>
          <a:bodyPr wrap="square" rtlCol="0">
            <a:spAutoFit/>
          </a:bodyPr>
          <a:lstStyle/>
          <a:p>
            <a:r>
              <a:rPr lang="en-US" sz="1200" dirty="0" smtClean="0"/>
              <a:t>References</a:t>
            </a:r>
            <a:br>
              <a:rPr lang="en-US" sz="1200" dirty="0" smtClean="0"/>
            </a:br>
            <a:r>
              <a:rPr lang="en-US" sz="1200" dirty="0" smtClean="0"/>
              <a:t>- X. Wu and F. Yu, 2013, TGRS, 51(3), 1215-1223.</a:t>
            </a:r>
          </a:p>
          <a:p>
            <a:r>
              <a:rPr lang="en-US" sz="1200" dirty="0" smtClean="0"/>
              <a:t>- Yu, F. and X. Wu, 2013, TGRS, 51(3). 1200-1214.</a:t>
            </a:r>
          </a:p>
        </p:txBody>
      </p:sp>
      <p:pic>
        <p:nvPicPr>
          <p:cNvPr id="20" name="Picture 19"/>
          <p:cNvPicPr>
            <a:picLocks noChangeAspect="1"/>
          </p:cNvPicPr>
          <p:nvPr/>
        </p:nvPicPr>
        <p:blipFill>
          <a:blip r:embed="rId3"/>
          <a:stretch>
            <a:fillRect/>
          </a:stretch>
        </p:blipFill>
        <p:spPr>
          <a:xfrm>
            <a:off x="4813614" y="1740217"/>
            <a:ext cx="2540746" cy="144903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929" y="1508425"/>
            <a:ext cx="1514237" cy="121139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3647" y="2291019"/>
            <a:ext cx="1381806" cy="1105445"/>
          </a:xfrm>
          <a:prstGeom prst="rect">
            <a:avLst/>
          </a:prstGeom>
        </p:spPr>
      </p:pic>
      <p:graphicFrame>
        <p:nvGraphicFramePr>
          <p:cNvPr id="23" name="Chart 22"/>
          <p:cNvGraphicFramePr>
            <a:graphicFrameLocks/>
          </p:cNvGraphicFramePr>
          <p:nvPr>
            <p:extLst/>
          </p:nvPr>
        </p:nvGraphicFramePr>
        <p:xfrm>
          <a:off x="591008" y="4298283"/>
          <a:ext cx="3636636" cy="2058068"/>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p:cNvSpPr txBox="1"/>
          <p:nvPr/>
        </p:nvSpPr>
        <p:spPr>
          <a:xfrm>
            <a:off x="922420" y="6350185"/>
            <a:ext cx="2569934" cy="246221"/>
          </a:xfrm>
          <a:prstGeom prst="rect">
            <a:avLst/>
          </a:prstGeom>
          <a:noFill/>
        </p:spPr>
        <p:txBody>
          <a:bodyPr wrap="none" rtlCol="0">
            <a:spAutoFit/>
          </a:bodyPr>
          <a:lstStyle/>
          <a:p>
            <a:r>
              <a:rPr lang="en-US" sz="1000" dirty="0" smtClean="0"/>
              <a:t>Mean Tb bias to CrIS (in red) and IASI (in blue)</a:t>
            </a:r>
            <a:endParaRPr lang="en-US" sz="1000" dirty="0"/>
          </a:p>
        </p:txBody>
      </p:sp>
    </p:spTree>
    <p:extLst>
      <p:ext uri="{BB962C8B-B14F-4D97-AF65-F5344CB8AC3E}">
        <p14:creationId xmlns:p14="http://schemas.microsoft.com/office/powerpoint/2010/main" val="19411416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ABI-L1b-PLPT-022</a:t>
            </a:r>
            <a:r>
              <a:rPr lang="en-US" sz="3600" dirty="0"/>
              <a:t/>
            </a:r>
            <a:br>
              <a:rPr lang="en-US" sz="3600" dirty="0"/>
            </a:br>
            <a:r>
              <a:rPr lang="en-US" sz="3600" dirty="0" smtClean="0">
                <a:solidFill>
                  <a:schemeClr val="tx1"/>
                </a:solidFill>
              </a:rPr>
              <a:t>Out-Of-Band Response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a:t>Objective</a:t>
            </a:r>
            <a:endParaRPr lang="en-US" dirty="0"/>
          </a:p>
          <a:p>
            <a:pPr algn="just"/>
            <a:r>
              <a:rPr lang="en-US" sz="1400" dirty="0"/>
              <a:t>Assess ABI out-of-band (OOB) response for 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1493, 1503, 1513, 2120, 2130</a:t>
            </a:r>
          </a:p>
        </p:txBody>
      </p:sp>
      <p:sp>
        <p:nvSpPr>
          <p:cNvPr id="31" name="Rectangle 30"/>
          <p:cNvSpPr/>
          <p:nvPr/>
        </p:nvSpPr>
        <p:spPr>
          <a:xfrm>
            <a:off x="4730812" y="1350807"/>
            <a:ext cx="4299218" cy="2123658"/>
          </a:xfrm>
          <a:prstGeom prst="rect">
            <a:avLst/>
          </a:prstGeom>
          <a:ln w="12700" cmpd="sng">
            <a:noFill/>
          </a:ln>
        </p:spPr>
        <p:txBody>
          <a:bodyPr wrap="square">
            <a:spAutoFit/>
          </a:bodyPr>
          <a:lstStyle/>
          <a:p>
            <a:pPr algn="ctr"/>
            <a:r>
              <a:rPr lang="en-US" sz="2000" b="1" i="1" dirty="0" smtClean="0"/>
              <a:t>Methodology</a:t>
            </a:r>
          </a:p>
          <a:p>
            <a:endParaRPr lang="en-US" sz="1400" dirty="0" smtClean="0"/>
          </a:p>
          <a:p>
            <a:r>
              <a:rPr lang="en-US" sz="1400" dirty="0" smtClean="0"/>
              <a:t>- </a:t>
            </a:r>
            <a:r>
              <a:rPr lang="en-US" sz="1400" dirty="0"/>
              <a:t>Examine the differences of spatially integrated ABI measurements and spectrally integrated IASI measurements as a function of selected wavelength as obtained from concurrent IASI measurements.  The two should not be correlated in the absence of OOB.</a:t>
            </a:r>
          </a:p>
          <a:p>
            <a:r>
              <a:rPr lang="en-US" sz="1400" dirty="0"/>
              <a:t>- Examine the lunar NSS data.  OOB, if exists, cab be validated with extra radiance when it scans space</a:t>
            </a:r>
            <a:r>
              <a:rPr lang="en-US" sz="1400" dirty="0" smtClean="0"/>
              <a:t>.</a:t>
            </a:r>
            <a:endParaRPr lang="en-US" sz="1400" dirty="0"/>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a:t>Summary</a:t>
            </a:r>
            <a:endParaRPr lang="en-US" sz="2000" dirty="0"/>
          </a:p>
          <a:p>
            <a:pPr marL="285750" indent="-285750">
              <a:buFont typeface="Arial" panose="020B0604020202020204" pitchFamily="34" charset="0"/>
              <a:buChar char="•"/>
            </a:pPr>
            <a:r>
              <a:rPr lang="en-US" sz="1400" dirty="0" smtClean="0"/>
              <a:t>For </a:t>
            </a:r>
            <a:r>
              <a:rPr lang="en-US" sz="1400" dirty="0"/>
              <a:t>a given IR band, no significant relationship can be found between its Tb bias to IASI and any other IR </a:t>
            </a:r>
            <a:r>
              <a:rPr lang="en-US" sz="1400" dirty="0" smtClean="0"/>
              <a:t>bands</a:t>
            </a:r>
          </a:p>
          <a:p>
            <a:pPr marL="285750" indent="-285750">
              <a:buFont typeface="Arial" panose="020B0604020202020204" pitchFamily="34" charset="0"/>
              <a:buChar char="•"/>
            </a:pPr>
            <a:r>
              <a:rPr lang="en-US" sz="1400" dirty="0" smtClean="0"/>
              <a:t>Several </a:t>
            </a:r>
            <a:r>
              <a:rPr lang="en-US" sz="1400" dirty="0"/>
              <a:t>bands show relatively larger correlations with the neighbor band in the </a:t>
            </a:r>
            <a:r>
              <a:rPr lang="en-US" sz="1400" dirty="0" smtClean="0"/>
              <a:t>FPM.</a:t>
            </a:r>
          </a:p>
          <a:p>
            <a:pPr marL="285750" indent="-285750">
              <a:buFont typeface="Arial" panose="020B0604020202020204" pitchFamily="34" charset="0"/>
              <a:buChar char="•"/>
            </a:pPr>
            <a:r>
              <a:rPr lang="en-US" sz="1400" dirty="0" smtClean="0"/>
              <a:t>These </a:t>
            </a:r>
            <a:r>
              <a:rPr lang="en-US" sz="1400" dirty="0"/>
              <a:t>slight OOB energy can be observed with the lunar NSS data</a:t>
            </a:r>
          </a:p>
          <a:p>
            <a:pPr marL="285750" indent="-285750">
              <a:buFont typeface="Arial" panose="020B0604020202020204" pitchFamily="34" charset="0"/>
              <a:buChar char="•"/>
            </a:pPr>
            <a:endParaRPr lang="en-US" sz="1400" dirty="0"/>
          </a:p>
        </p:txBody>
      </p:sp>
      <p:graphicFrame>
        <p:nvGraphicFramePr>
          <p:cNvPr id="37" name="Table 36"/>
          <p:cNvGraphicFramePr>
            <a:graphicFrameLocks noGrp="1"/>
          </p:cNvGraphicFramePr>
          <p:nvPr>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69</a:t>
            </a:fld>
            <a:endParaRPr lang="en-US" dirty="0"/>
          </a:p>
        </p:txBody>
      </p:sp>
      <p:pic>
        <p:nvPicPr>
          <p:cNvPr id="25" name="Picture 24"/>
          <p:cNvPicPr>
            <a:picLocks noChangeAspect="1"/>
          </p:cNvPicPr>
          <p:nvPr/>
        </p:nvPicPr>
        <p:blipFill>
          <a:blip r:embed="rId3"/>
          <a:stretch>
            <a:fillRect/>
          </a:stretch>
        </p:blipFill>
        <p:spPr>
          <a:xfrm>
            <a:off x="7649371" y="939072"/>
            <a:ext cx="1191464" cy="871044"/>
          </a:xfrm>
          <a:prstGeom prst="rect">
            <a:avLst/>
          </a:prstGeom>
        </p:spPr>
      </p:pic>
      <p:sp>
        <p:nvSpPr>
          <p:cNvPr id="26" name="Date Placeholder 2"/>
          <p:cNvSpPr txBox="1">
            <a:spLocks/>
          </p:cNvSpPr>
          <p:nvPr/>
        </p:nvSpPr>
        <p:spPr>
          <a:xfrm>
            <a:off x="240632" y="6492875"/>
            <a:ext cx="914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dirty="0" smtClean="0"/>
              <a:t>6/1/2018</a:t>
            </a:r>
            <a:endParaRPr lang="en-US" altLang="en-US" dirty="0"/>
          </a:p>
        </p:txBody>
      </p:sp>
      <p:sp>
        <p:nvSpPr>
          <p:cNvPr id="28" name="TextBox 27"/>
          <p:cNvSpPr txBox="1"/>
          <p:nvPr/>
        </p:nvSpPr>
        <p:spPr>
          <a:xfrm>
            <a:off x="2410560" y="6034567"/>
            <a:ext cx="2191757" cy="338554"/>
          </a:xfrm>
          <a:prstGeom prst="rect">
            <a:avLst/>
          </a:prstGeom>
          <a:noFill/>
        </p:spPr>
        <p:txBody>
          <a:bodyPr wrap="square" rtlCol="0">
            <a:spAutoFit/>
          </a:bodyPr>
          <a:lstStyle/>
          <a:p>
            <a:r>
              <a:rPr lang="en-US" sz="800" dirty="0" smtClean="0"/>
              <a:t>Correlation between B16 and IASI Tb difference versus all the other IR bands</a:t>
            </a:r>
            <a:endParaRPr lang="en-US" sz="800"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08" y="4292491"/>
            <a:ext cx="2245630" cy="222929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274" y="4418968"/>
            <a:ext cx="1799708" cy="597923"/>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121" y="5292444"/>
            <a:ext cx="1739234" cy="695694"/>
          </a:xfrm>
          <a:prstGeom prst="rect">
            <a:avLst/>
          </a:prstGeom>
        </p:spPr>
      </p:pic>
    </p:spTree>
    <p:extLst>
      <p:ext uri="{BB962C8B-B14F-4D97-AF65-F5344CB8AC3E}">
        <p14:creationId xmlns:p14="http://schemas.microsoft.com/office/powerpoint/2010/main" val="3025606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 to be validated by the PLPTs …</a:t>
            </a:r>
            <a:endParaRPr lang="en-US" sz="3600" b="1"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3088578432"/>
              </p:ext>
            </p:extLst>
          </p:nvPr>
        </p:nvGraphicFramePr>
        <p:xfrm>
          <a:off x="685800" y="1709946"/>
          <a:ext cx="3703320" cy="4114815"/>
        </p:xfrm>
        <a:graphic>
          <a:graphicData uri="http://schemas.openxmlformats.org/drawingml/2006/table">
            <a:tbl>
              <a:tblPr firstRow="1" bandRow="1">
                <a:tableStyleId>{5C22544A-7EE6-4342-B048-85BDC9FD1C3A}</a:tableStyleId>
              </a:tblPr>
              <a:tblGrid>
                <a:gridCol w="1234440"/>
                <a:gridCol w="2468880"/>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Validation IASI </a:t>
                      </a:r>
                      <a:r>
                        <a:rPr lang="en-US" sz="1100" b="1" i="0" u="none" strike="noStrike" dirty="0" smtClean="0">
                          <a:solidFill>
                            <a:schemeClr val="tx1"/>
                          </a:solidFill>
                          <a:latin typeface="Times New Roman"/>
                        </a:rPr>
                        <a:t>CrIS</a:t>
                      </a:r>
                      <a:endParaRPr lang="en-US" sz="1100" b="1"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IR Validation CRTM</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ABI-L1b-PLPT-004</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Validation VIIRS</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Sonora</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RVS</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ABI-L1b-PLPT-007</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Monitoring</a:t>
                      </a:r>
                      <a:endParaRPr lang="en-US" sz="1100" b="1"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AD Converter</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Low Light SNR</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ABI-L1b-PLPT-010</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ABI-L1b-PLPT-011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Image Stitching</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DCC</a:t>
                      </a: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Detector Uniformity Stability NSS</a:t>
                      </a: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Validation SNO NSS</a:t>
                      </a: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tc>
                <a:tc>
                  <a:txBody>
                    <a:bodyPr/>
                    <a:lstStyle/>
                    <a:p>
                      <a:pPr marL="0" algn="ctr" fontAlgn="t">
                        <a:lnSpc>
                          <a:spcPct val="100000"/>
                        </a:lnSpc>
                        <a:spcBef>
                          <a:spcPts val="0"/>
                        </a:spcBef>
                        <a:spcAft>
                          <a:spcPts val="0"/>
                        </a:spcAft>
                      </a:pPr>
                      <a:r>
                        <a:rPr lang="en-US" sz="1100" b="0" i="1" u="none" strike="noStrike" dirty="0">
                          <a:solidFill>
                            <a:srgbClr val="000000"/>
                          </a:solidFill>
                          <a:latin typeface="Times New Roman"/>
                        </a:rPr>
                        <a:t>L2 Validation Support NSS</a:t>
                      </a: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ABI-L1b-PLPT-018</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Detector Uniformity Investigation</a:t>
                      </a:r>
                    </a:p>
                  </a:txBody>
                  <a:tcPr marL="7144" marR="7144" marT="7144" marB="0" anchor="ctr"/>
                </a:tc>
              </a:tr>
              <a:tr h="191387">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ABI-L1b-PLPT-019</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IR Spatial Uniformity</a:t>
                      </a:r>
                    </a:p>
                  </a:txBody>
                  <a:tcPr marL="7144" marR="7144" marT="7144" marB="0" anchor="ctr"/>
                </a:tc>
              </a:tr>
            </a:tbl>
          </a:graphicData>
        </a:graphic>
      </p:graphicFrame>
      <p:sp>
        <p:nvSpPr>
          <p:cNvPr id="3" name="Date Placeholder 2"/>
          <p:cNvSpPr>
            <a:spLocks noGrp="1"/>
          </p:cNvSpPr>
          <p:nvPr>
            <p:ph type="dt" sz="half" idx="10"/>
          </p:nvPr>
        </p:nvSpPr>
        <p:spPr/>
        <p:txBody>
          <a:bodyPr/>
          <a:lstStyle/>
          <a:p>
            <a:r>
              <a:rPr lang="en-US" altLang="en-US" dirty="0" smtClean="0"/>
              <a:t>6/1/2018</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199182479"/>
              </p:ext>
            </p:extLst>
          </p:nvPr>
        </p:nvGraphicFramePr>
        <p:xfrm>
          <a:off x="4800146" y="1709946"/>
          <a:ext cx="3703320" cy="3349271"/>
        </p:xfrm>
        <a:graphic>
          <a:graphicData uri="http://schemas.openxmlformats.org/drawingml/2006/table">
            <a:tbl>
              <a:tblPr firstRow="1" bandRow="1">
                <a:tableStyleId>{5C22544A-7EE6-4342-B048-85BDC9FD1C3A}</a:tableStyleId>
              </a:tblPr>
              <a:tblGrid>
                <a:gridCol w="1234440"/>
                <a:gridCol w="2468880"/>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OOB Response</a:t>
                      </a:r>
                      <a:endParaRPr lang="en-US" sz="1100" b="0" i="1"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Polarization</a:t>
                      </a:r>
                      <a:endParaRPr lang="en-US" sz="1100" b="0" i="1"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ABI-L1b-PLPT-027</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Aircraft</a:t>
                      </a:r>
                      <a:endParaRPr lang="en-US" sz="1100" b="1"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1" i="0" u="none" strike="noStrike" dirty="0" smtClean="0">
                          <a:solidFill>
                            <a:srgbClr val="000000"/>
                          </a:solidFill>
                          <a:latin typeface="Times New Roman"/>
                        </a:rPr>
                        <a:t>ABI-L1b-PLPT-028</a:t>
                      </a:r>
                      <a:endParaRPr lang="en-US" sz="1100" b="1"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smtClean="0">
                          <a:solidFill>
                            <a:schemeClr val="tx1"/>
                          </a:solidFill>
                          <a:latin typeface="Times New Roman"/>
                        </a:rPr>
                        <a:t>Field Campaign – Surface</a:t>
                      </a:r>
                      <a:endParaRPr lang="en-US" sz="1100" b="1"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Uyuni</a:t>
                      </a:r>
                      <a:endParaRPr lang="en-US" sz="1100" b="0" i="1" u="none" strike="noStrike" dirty="0" smtClean="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1" u="none" strike="noStrike" dirty="0" smtClean="0">
                          <a:solidFill>
                            <a:srgbClr val="000000"/>
                          </a:solidFill>
                          <a:latin typeface="Times New Roman"/>
                        </a:rPr>
                        <a:t>ABI-L1b-PLPT-031</a:t>
                      </a:r>
                      <a:endParaRPr lang="en-US" sz="1100" b="0" i="1"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BDS</a:t>
                      </a:r>
                      <a:endParaRPr lang="en-US" sz="1100" b="0" i="1"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IR SNR &amp; Dynamic Range</a:t>
                      </a:r>
                    </a:p>
                  </a:txBody>
                  <a:tcPr marL="7144" marR="7144" marT="7144" marB="0" anchor="ctr"/>
                </a:tc>
              </a:tr>
            </a:tbl>
          </a:graphicData>
        </a:graphic>
      </p:graphicFrame>
      <p:sp>
        <p:nvSpPr>
          <p:cNvPr id="7" name="TextBox 6"/>
          <p:cNvSpPr txBox="1"/>
          <p:nvPr/>
        </p:nvSpPr>
        <p:spPr>
          <a:xfrm>
            <a:off x="4786746" y="5178430"/>
            <a:ext cx="3704582"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Critical tests are in bold</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Experimental tests are in italic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9689626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199838"/>
            <a:ext cx="7353300" cy="954677"/>
          </a:xfrm>
        </p:spPr>
        <p:txBody>
          <a:bodyPr>
            <a:normAutofit/>
          </a:bodyPr>
          <a:lstStyle/>
          <a:p>
            <a:pPr algn="ctr"/>
            <a:r>
              <a:rPr lang="en-US" sz="2400" dirty="0" smtClean="0">
                <a:solidFill>
                  <a:schemeClr val="tx1"/>
                </a:solidFill>
              </a:rPr>
              <a:t>ABI-L1b-PLPT-023</a:t>
            </a:r>
            <a:r>
              <a:rPr lang="en-US" sz="3600" dirty="0"/>
              <a:t/>
            </a:r>
            <a:br>
              <a:rPr lang="en-US" sz="3600" dirty="0"/>
            </a:br>
            <a:r>
              <a:rPr lang="en-US" sz="3600" dirty="0" smtClean="0">
                <a:solidFill>
                  <a:schemeClr val="tx1"/>
                </a:solidFill>
              </a:rPr>
              <a:t>Polarization</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83453"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Characterize the linear polarization state of </a:t>
            </a:r>
            <a:r>
              <a:rPr lang="en-US" sz="1400" dirty="0" smtClean="0"/>
              <a:t>radiation.</a:t>
            </a:r>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None, but requested by Level 2 product development team leads.</a:t>
            </a:r>
            <a:endParaRPr lang="en-US" sz="1400" dirty="0"/>
          </a:p>
        </p:txBody>
      </p:sp>
      <p:sp>
        <p:nvSpPr>
          <p:cNvPr id="31" name="Rectangle 30"/>
          <p:cNvSpPr/>
          <p:nvPr/>
        </p:nvSpPr>
        <p:spPr>
          <a:xfrm>
            <a:off x="4730812" y="1350807"/>
            <a:ext cx="4299218" cy="2339102"/>
          </a:xfrm>
          <a:prstGeom prst="rect">
            <a:avLst/>
          </a:prstGeom>
          <a:ln w="12700" cmpd="sng">
            <a:noFill/>
          </a:ln>
        </p:spPr>
        <p:txBody>
          <a:bodyPr wrap="square">
            <a:spAutoFit/>
          </a:bodyPr>
          <a:lstStyle/>
          <a:p>
            <a:pPr algn="ctr"/>
            <a:r>
              <a:rPr lang="en-US" sz="2000" b="1" i="1" dirty="0" smtClean="0"/>
              <a:t>Methodology</a:t>
            </a:r>
          </a:p>
          <a:p>
            <a:endParaRPr lang="en-US" sz="1400" dirty="0" smtClean="0"/>
          </a:p>
          <a:p>
            <a:pPr marL="176213" indent="-176213">
              <a:buFont typeface="Arial" panose="020B0604020202020204" pitchFamily="34" charset="0"/>
              <a:buChar char="•"/>
            </a:pPr>
            <a:r>
              <a:rPr lang="en-US" sz="1400" dirty="0" smtClean="0"/>
              <a:t>Measure the </a:t>
            </a:r>
            <a:r>
              <a:rPr lang="en-US" sz="1400" dirty="0"/>
              <a:t>polarized spectral radiance near surface during the field </a:t>
            </a:r>
            <a:r>
              <a:rPr lang="en-US" sz="1400" dirty="0" smtClean="0"/>
              <a:t>campaign.</a:t>
            </a:r>
          </a:p>
          <a:p>
            <a:pPr marL="176213" indent="-176213">
              <a:buFont typeface="Arial" panose="020B0604020202020204" pitchFamily="34" charset="0"/>
              <a:buChar char="•"/>
            </a:pPr>
            <a:r>
              <a:rPr lang="en-US" sz="1400" dirty="0" smtClean="0"/>
              <a:t>Use that as inputs </a:t>
            </a:r>
            <a:r>
              <a:rPr lang="en-US" sz="1400" dirty="0"/>
              <a:t>to a radiative transfer model to compute the polarized spectral radiance at the top of the atmosphere. </a:t>
            </a:r>
            <a:endParaRPr lang="en-US" sz="1400" dirty="0" smtClean="0"/>
          </a:p>
          <a:p>
            <a:pPr marL="176213" indent="-176213">
              <a:buFont typeface="Arial" panose="020B0604020202020204" pitchFamily="34" charset="0"/>
              <a:buChar char="•"/>
            </a:pPr>
            <a:r>
              <a:rPr lang="en-US" sz="1400" dirty="0" smtClean="0"/>
              <a:t>Use these TOA polarized spectral radiance to estimate </a:t>
            </a:r>
            <a:r>
              <a:rPr lang="en-US" sz="1400" dirty="0"/>
              <a:t>the </a:t>
            </a:r>
            <a:r>
              <a:rPr lang="en-US" sz="1400" dirty="0" smtClean="0"/>
              <a:t>impact of ABI polarization sensitivity on its measurements, esp. the 047 Channel.</a:t>
            </a:r>
          </a:p>
        </p:txBody>
      </p:sp>
      <p:sp>
        <p:nvSpPr>
          <p:cNvPr id="35" name="Rectangle 34"/>
          <p:cNvSpPr/>
          <p:nvPr/>
        </p:nvSpPr>
        <p:spPr>
          <a:xfrm>
            <a:off x="257107" y="4302585"/>
            <a:ext cx="4275651" cy="307777"/>
          </a:xfrm>
          <a:prstGeom prst="rect">
            <a:avLst/>
          </a:prstGeom>
          <a:ln w="12700" cmpd="sng">
            <a:noFill/>
          </a:ln>
        </p:spPr>
        <p:txBody>
          <a:bodyPr wrap="square">
            <a:spAutoFit/>
          </a:bodyPr>
          <a:lstStyle/>
          <a:p>
            <a:pPr algn="just"/>
            <a:r>
              <a:rPr lang="en-US" sz="1400" dirty="0" smtClean="0"/>
              <a:t>Insufficient data were collected before the UAV crashed.</a:t>
            </a:r>
            <a:endParaRPr lang="en-US" sz="1400" dirty="0"/>
          </a:p>
        </p:txBody>
      </p:sp>
      <p:sp>
        <p:nvSpPr>
          <p:cNvPr id="36" name="Rectangle 35"/>
          <p:cNvSpPr/>
          <p:nvPr/>
        </p:nvSpPr>
        <p:spPr>
          <a:xfrm>
            <a:off x="4684844" y="3916345"/>
            <a:ext cx="4252570" cy="1477328"/>
          </a:xfrm>
          <a:prstGeom prst="rect">
            <a:avLst/>
          </a:prstGeom>
          <a:ln w="12700" cmpd="sng">
            <a:noFill/>
          </a:ln>
        </p:spPr>
        <p:txBody>
          <a:bodyPr wrap="square">
            <a:spAutoFit/>
          </a:bodyPr>
          <a:lstStyle/>
          <a:p>
            <a:pPr algn="ctr"/>
            <a:r>
              <a:rPr lang="en-US" sz="2000" b="1" i="1" dirty="0" smtClean="0"/>
              <a:t>Summary</a:t>
            </a:r>
            <a:endParaRPr lang="en-US" sz="2000" dirty="0"/>
          </a:p>
          <a:p>
            <a:pPr algn="just"/>
            <a:endParaRPr lang="en-US" sz="1400" dirty="0" smtClean="0"/>
          </a:p>
          <a:p>
            <a:pPr algn="just"/>
            <a:r>
              <a:rPr lang="en-US" sz="1400" dirty="0" smtClean="0"/>
              <a:t>This test is experimental in nature and relevant mostly to certain L2 product development. Will continue seeking opportunity to evaluate polarization as resource permitting.</a:t>
            </a:r>
            <a:endParaRPr lang="en-US" sz="1400" dirty="0"/>
          </a:p>
        </p:txBody>
      </p:sp>
      <p:graphicFrame>
        <p:nvGraphicFramePr>
          <p:cNvPr id="37" name="Table 36"/>
          <p:cNvGraphicFramePr>
            <a:graphicFrameLocks noGrp="1"/>
          </p:cNvGraphicFramePr>
          <p:nvPr>
            <p:extLst>
              <p:ext uri="{D42A27DB-BD31-4B8C-83A1-F6EECF244321}">
                <p14:modId xmlns:p14="http://schemas.microsoft.com/office/powerpoint/2010/main" val="3731946053"/>
              </p:ext>
            </p:extLst>
          </p:nvPr>
        </p:nvGraphicFramePr>
        <p:xfrm>
          <a:off x="5285069" y="6036068"/>
          <a:ext cx="3258278" cy="320283"/>
        </p:xfrm>
        <a:graphic>
          <a:graphicData uri="http://schemas.openxmlformats.org/drawingml/2006/table">
            <a:tbl>
              <a:tblPr firstRow="1" bandRow="1">
                <a:tableStyleId>{5C22544A-7EE6-4342-B048-85BDC9FD1C3A}</a:tableStyleId>
              </a:tblPr>
              <a:tblGrid>
                <a:gridCol w="3258278"/>
              </a:tblGrid>
              <a:tr h="320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Incomplete with negligible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
        <p:nvSpPr>
          <p:cNvPr id="2" name="Date Placeholder 1"/>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70</a:t>
            </a:fld>
            <a:endParaRPr lang="en-US" dirty="0"/>
          </a:p>
        </p:txBody>
      </p:sp>
    </p:spTree>
    <p:extLst>
      <p:ext uri="{BB962C8B-B14F-4D97-AF65-F5344CB8AC3E}">
        <p14:creationId xmlns:p14="http://schemas.microsoft.com/office/powerpoint/2010/main" val="30267069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71</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ABI-L1b-PLPT-024</a:t>
            </a:r>
            <a:r>
              <a:rPr lang="en-US" sz="3600" dirty="0"/>
              <a:t/>
            </a:r>
            <a:br>
              <a:rPr lang="en-US" sz="3600" dirty="0"/>
            </a:br>
            <a:r>
              <a:rPr lang="en-US" sz="3600" dirty="0" smtClean="0"/>
              <a:t>Cal-to-Cal </a:t>
            </a:r>
            <a:r>
              <a:rPr lang="en-US" sz="3600" dirty="0"/>
              <a:t>Repeatability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138773"/>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Assess the </a:t>
            </a:r>
            <a:r>
              <a:rPr lang="en-US" sz="1400" dirty="0"/>
              <a:t>calibration-to-calibration repeatability for ABI</a:t>
            </a:r>
            <a:r>
              <a:rPr lang="en-US" sz="1400" dirty="0" smtClean="0"/>
              <a:t>.</a:t>
            </a:r>
            <a:endParaRPr lang="en-US" sz="1400" dirty="0"/>
          </a:p>
          <a:p>
            <a:pPr algn="ctr"/>
            <a:r>
              <a:rPr lang="en-US" sz="2000" b="1" i="1" dirty="0" smtClean="0"/>
              <a:t>Related Requirements</a:t>
            </a:r>
          </a:p>
          <a:p>
            <a:pPr marL="169863" indent="-169863">
              <a:buFont typeface="Arial" panose="020B0604020202020204" pitchFamily="34" charset="0"/>
              <a:buChar char="•"/>
            </a:pPr>
            <a:r>
              <a:rPr lang="en-US" sz="1400" dirty="0"/>
              <a:t>MRD519 (relative accuracy of radiance product).</a:t>
            </a:r>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cal-to-cal repeatability is significantly less than the relative accuracy requirement of the product.</a:t>
            </a:r>
          </a:p>
          <a:p>
            <a:pPr marL="285750" indent="-285750" algn="just">
              <a:buFont typeface="Arial" panose="020B0604020202020204" pitchFamily="34" charset="0"/>
              <a:buChar char="•"/>
            </a:pPr>
            <a:r>
              <a:rPr lang="en-US" sz="1400" dirty="0" smtClean="0"/>
              <a:t>The long-term drift of the cal-to-cal repeatability is negligibly small, as well as its diurnal and seasonal variation.</a:t>
            </a:r>
          </a:p>
          <a:p>
            <a:pPr marL="285750" indent="-285750" algn="just">
              <a:buFont typeface="Arial" panose="020B0604020202020204" pitchFamily="34" charset="0"/>
              <a:buChar char="•"/>
            </a:pPr>
            <a:r>
              <a:rPr lang="en-US" sz="1400" dirty="0" smtClean="0"/>
              <a:t>The assessment only covers normal repeatability, not gain jump due to various reasons (level-shift, detector saturation, etc.)</a:t>
            </a:r>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pic>
        <p:nvPicPr>
          <p:cNvPr id="48" name="Picture 47"/>
          <p:cNvPicPr>
            <a:picLocks/>
          </p:cNvPicPr>
          <p:nvPr/>
        </p:nvPicPr>
        <p:blipFill>
          <a:blip r:embed="rId2"/>
          <a:stretch>
            <a:fillRect/>
          </a:stretch>
        </p:blipFill>
        <p:spPr>
          <a:xfrm>
            <a:off x="4684844" y="2209800"/>
            <a:ext cx="4297680" cy="1371600"/>
          </a:xfrm>
          <a:prstGeom prst="rect">
            <a:avLst/>
          </a:prstGeom>
        </p:spPr>
      </p:pic>
      <p:sp>
        <p:nvSpPr>
          <p:cNvPr id="49" name="Rectangle 48"/>
          <p:cNvSpPr/>
          <p:nvPr/>
        </p:nvSpPr>
        <p:spPr>
          <a:xfrm>
            <a:off x="5257800" y="3581400"/>
            <a:ext cx="3467100" cy="276999"/>
          </a:xfrm>
          <a:prstGeom prst="rect">
            <a:avLst/>
          </a:prstGeom>
          <a:ln w="12700" cmpd="sng">
            <a:noFill/>
          </a:ln>
        </p:spPr>
        <p:txBody>
          <a:bodyPr wrap="square">
            <a:spAutoFit/>
          </a:bodyPr>
          <a:lstStyle/>
          <a:p>
            <a:pPr algn="ctr"/>
            <a:r>
              <a:rPr lang="en-US" sz="1200" b="1" dirty="0" smtClean="0"/>
              <a:t>gain variation and cal-to-cal repeatability</a:t>
            </a:r>
            <a:endParaRPr lang="en-US" sz="1200" b="1" dirty="0"/>
          </a:p>
        </p:txBody>
      </p:sp>
      <p:sp>
        <p:nvSpPr>
          <p:cNvPr id="50" name="Rectangle 49"/>
          <p:cNvSpPr/>
          <p:nvPr/>
        </p:nvSpPr>
        <p:spPr>
          <a:xfrm>
            <a:off x="4690872" y="1353312"/>
            <a:ext cx="4342419" cy="830997"/>
          </a:xfrm>
          <a:prstGeom prst="rect">
            <a:avLst/>
          </a:prstGeom>
          <a:ln w="12700" cmpd="sng">
            <a:noFill/>
          </a:ln>
        </p:spPr>
        <p:txBody>
          <a:bodyPr wrap="square">
            <a:spAutoFit/>
          </a:bodyPr>
          <a:lstStyle/>
          <a:p>
            <a:pPr algn="ctr"/>
            <a:r>
              <a:rPr lang="en-US" sz="2000" b="1" i="1" dirty="0" smtClean="0"/>
              <a:t>Methodology</a:t>
            </a:r>
          </a:p>
          <a:p>
            <a:pPr algn="just"/>
            <a:r>
              <a:rPr lang="en-US" sz="1400" dirty="0" smtClean="0"/>
              <a:t>Track the </a:t>
            </a:r>
            <a:r>
              <a:rPr lang="en-US" sz="1400" dirty="0"/>
              <a:t>gain change between </a:t>
            </a:r>
            <a:r>
              <a:rPr lang="en-US" sz="1400" dirty="0" smtClean="0"/>
              <a:t>consecutive ICT </a:t>
            </a:r>
            <a:r>
              <a:rPr lang="en-US" sz="1400" dirty="0"/>
              <a:t>calibration and </a:t>
            </a:r>
            <a:r>
              <a:rPr lang="en-US" sz="1400" dirty="0" smtClean="0"/>
              <a:t>concerts </a:t>
            </a:r>
            <a:r>
              <a:rPr lang="en-US" sz="1400" dirty="0"/>
              <a:t>it into temperature </a:t>
            </a:r>
            <a:r>
              <a:rPr lang="en-US" sz="1400" dirty="0" smtClean="0"/>
              <a:t>variation</a:t>
            </a:r>
            <a:endParaRPr lang="en-US" sz="1400" dirty="0"/>
          </a:p>
        </p:txBody>
      </p:sp>
      <p:sp>
        <p:nvSpPr>
          <p:cNvPr id="51" name="Rectangle 50"/>
          <p:cNvSpPr/>
          <p:nvPr/>
        </p:nvSpPr>
        <p:spPr>
          <a:xfrm>
            <a:off x="639270" y="6196145"/>
            <a:ext cx="3487667" cy="276999"/>
          </a:xfrm>
          <a:prstGeom prst="rect">
            <a:avLst/>
          </a:prstGeom>
          <a:ln w="12700" cmpd="sng">
            <a:noFill/>
          </a:ln>
        </p:spPr>
        <p:txBody>
          <a:bodyPr wrap="square">
            <a:spAutoFit/>
          </a:bodyPr>
          <a:lstStyle/>
          <a:p>
            <a:pPr algn="ctr"/>
            <a:r>
              <a:rPr lang="en-US" sz="1200" b="1" dirty="0" smtClean="0"/>
              <a:t>Calibration-to-Calibration Stability</a:t>
            </a:r>
            <a:endParaRPr lang="en-US" sz="1200" b="1" dirty="0"/>
          </a:p>
        </p:txBody>
      </p:sp>
      <p:pic>
        <p:nvPicPr>
          <p:cNvPr id="52" name="Picture 51"/>
          <p:cNvPicPr>
            <a:picLocks/>
          </p:cNvPicPr>
          <p:nvPr/>
        </p:nvPicPr>
        <p:blipFill>
          <a:blip r:embed="rId3"/>
          <a:stretch>
            <a:fillRect/>
          </a:stretch>
        </p:blipFill>
        <p:spPr>
          <a:xfrm>
            <a:off x="457200" y="4206240"/>
            <a:ext cx="3657600" cy="2011680"/>
          </a:xfrm>
          <a:prstGeom prst="rect">
            <a:avLst/>
          </a:prstGeom>
        </p:spPr>
      </p:pic>
    </p:spTree>
    <p:extLst>
      <p:ext uri="{BB962C8B-B14F-4D97-AF65-F5344CB8AC3E}">
        <p14:creationId xmlns:p14="http://schemas.microsoft.com/office/powerpoint/2010/main" val="10271975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72</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ABI-L1b-PLPT-025</a:t>
            </a:r>
            <a:r>
              <a:rPr lang="en-US" sz="3600" dirty="0"/>
              <a:t/>
            </a:r>
            <a:br>
              <a:rPr lang="en-US" sz="3600" dirty="0"/>
            </a:br>
            <a:r>
              <a:rPr lang="en-US" sz="3600" dirty="0" smtClean="0"/>
              <a:t>LINEARITY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Validate the system linearity for selected channels of </a:t>
            </a:r>
            <a:r>
              <a:rPr lang="en-US" sz="1400" dirty="0" smtClean="0"/>
              <a:t>ABI.</a:t>
            </a:r>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a:t>MRD Table 3.4.8.1.2 (ABI performance summary).</a:t>
            </a:r>
          </a:p>
        </p:txBody>
      </p:sp>
      <p:sp>
        <p:nvSpPr>
          <p:cNvPr id="36" name="Rectangle 35"/>
          <p:cNvSpPr/>
          <p:nvPr/>
        </p:nvSpPr>
        <p:spPr>
          <a:xfrm>
            <a:off x="4684844" y="3916345"/>
            <a:ext cx="4252570" cy="1692771"/>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system requirement of linearity is met for all bands.</a:t>
            </a:r>
          </a:p>
          <a:p>
            <a:pPr marL="285750" indent="-285750" algn="just">
              <a:buFont typeface="Arial" panose="020B0604020202020204" pitchFamily="34" charset="0"/>
              <a:buChar char="•"/>
            </a:pPr>
            <a:r>
              <a:rPr lang="en-US" sz="1400" dirty="0" smtClean="0"/>
              <a:t>The reanalysis of the PLT data indicates better linearity than the pre-launch and PLT results.</a:t>
            </a:r>
          </a:p>
          <a:p>
            <a:pPr marL="285750" indent="-285750" algn="just">
              <a:buFont typeface="Arial" panose="020B0604020202020204" pitchFamily="34" charset="0"/>
              <a:buChar char="•"/>
            </a:pPr>
            <a:r>
              <a:rPr lang="en-US" sz="1400" dirty="0" smtClean="0"/>
              <a:t>Limited by the data availability, the results are not a comprehensive measure of system linearity.</a:t>
            </a:r>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690872" y="1353312"/>
            <a:ext cx="4342419" cy="615553"/>
          </a:xfrm>
          <a:prstGeom prst="rect">
            <a:avLst/>
          </a:prstGeom>
          <a:ln w="12700" cmpd="sng">
            <a:noFill/>
          </a:ln>
        </p:spPr>
        <p:txBody>
          <a:bodyPr wrap="square">
            <a:spAutoFit/>
          </a:bodyPr>
          <a:lstStyle/>
          <a:p>
            <a:pPr algn="ctr"/>
            <a:r>
              <a:rPr lang="en-US" sz="2000" b="1" i="1" dirty="0" smtClean="0"/>
              <a:t>Methodology</a:t>
            </a:r>
          </a:p>
          <a:p>
            <a:r>
              <a:rPr lang="en-US" sz="1400" dirty="0"/>
              <a:t>Reanalyze the data of ECAL executed for PLT.</a:t>
            </a:r>
          </a:p>
        </p:txBody>
      </p:sp>
      <p:pic>
        <p:nvPicPr>
          <p:cNvPr id="26" name="Picture 25"/>
          <p:cNvPicPr>
            <a:picLocks noChangeAspect="1"/>
          </p:cNvPicPr>
          <p:nvPr/>
        </p:nvPicPr>
        <p:blipFill>
          <a:blip r:embed="rId2"/>
          <a:stretch>
            <a:fillRect/>
          </a:stretch>
        </p:blipFill>
        <p:spPr>
          <a:xfrm>
            <a:off x="6991264" y="2856998"/>
            <a:ext cx="1920240" cy="960120"/>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312" y="2856998"/>
            <a:ext cx="1920240" cy="960120"/>
          </a:xfrm>
          <a:prstGeom prst="rect">
            <a:avLst/>
          </a:prstGeom>
        </p:spPr>
      </p:pic>
      <p:sp>
        <p:nvSpPr>
          <p:cNvPr id="31" name="Rectangle 30"/>
          <p:cNvSpPr/>
          <p:nvPr/>
        </p:nvSpPr>
        <p:spPr>
          <a:xfrm>
            <a:off x="5257800" y="3685401"/>
            <a:ext cx="3467100" cy="276999"/>
          </a:xfrm>
          <a:prstGeom prst="rect">
            <a:avLst/>
          </a:prstGeom>
          <a:ln w="12700" cmpd="sng">
            <a:noFill/>
          </a:ln>
        </p:spPr>
        <p:txBody>
          <a:bodyPr wrap="square">
            <a:spAutoFit/>
          </a:bodyPr>
          <a:lstStyle/>
          <a:p>
            <a:pPr algn="ctr"/>
            <a:r>
              <a:rPr lang="en-US" sz="1200" b="1" dirty="0" smtClean="0"/>
              <a:t>Band 2 ECAL Analysis</a:t>
            </a:r>
            <a:endParaRPr lang="en-US" sz="1200" b="1"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591" y="1896878"/>
            <a:ext cx="1920240" cy="96012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208" y="1896878"/>
            <a:ext cx="1920240" cy="960120"/>
          </a:xfrm>
          <a:prstGeom prst="rect">
            <a:avLst/>
          </a:prstGeom>
        </p:spPr>
      </p:pic>
      <p:pic>
        <p:nvPicPr>
          <p:cNvPr id="34" name="Picture 33"/>
          <p:cNvPicPr>
            <a:picLocks/>
          </p:cNvPicPr>
          <p:nvPr/>
        </p:nvPicPr>
        <p:blipFill>
          <a:blip r:embed="rId6"/>
          <a:stretch>
            <a:fillRect/>
          </a:stretch>
        </p:blipFill>
        <p:spPr>
          <a:xfrm>
            <a:off x="457200" y="4206240"/>
            <a:ext cx="3657600" cy="2011680"/>
          </a:xfrm>
          <a:prstGeom prst="rect">
            <a:avLst/>
          </a:prstGeom>
        </p:spPr>
      </p:pic>
      <p:sp>
        <p:nvSpPr>
          <p:cNvPr id="35" name="Rectangle 34"/>
          <p:cNvSpPr/>
          <p:nvPr/>
        </p:nvSpPr>
        <p:spPr>
          <a:xfrm>
            <a:off x="639270" y="6196145"/>
            <a:ext cx="3487667" cy="276999"/>
          </a:xfrm>
          <a:prstGeom prst="rect">
            <a:avLst/>
          </a:prstGeom>
          <a:ln w="12700" cmpd="sng">
            <a:noFill/>
          </a:ln>
        </p:spPr>
        <p:txBody>
          <a:bodyPr wrap="square">
            <a:spAutoFit/>
          </a:bodyPr>
          <a:lstStyle/>
          <a:p>
            <a:pPr algn="ctr"/>
            <a:r>
              <a:rPr lang="en-US" sz="1200" b="1" dirty="0" smtClean="0"/>
              <a:t>ABI System Linearity</a:t>
            </a:r>
            <a:endParaRPr lang="en-US" sz="1200" b="1" dirty="0"/>
          </a:p>
        </p:txBody>
      </p:sp>
    </p:spTree>
    <p:extLst>
      <p:ext uri="{BB962C8B-B14F-4D97-AF65-F5344CB8AC3E}">
        <p14:creationId xmlns:p14="http://schemas.microsoft.com/office/powerpoint/2010/main" val="621693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73</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ABI-L1b-PLPT-026</a:t>
            </a:r>
            <a:r>
              <a:rPr lang="en-US" sz="3600" dirty="0"/>
              <a:t/>
            </a:r>
            <a:br>
              <a:rPr lang="en-US" sz="3600" dirty="0"/>
            </a:br>
            <a:r>
              <a:rPr lang="en-US" sz="3600" dirty="0" smtClean="0"/>
              <a:t>Ghosting</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20" name="Rectangle 19"/>
          <p:cNvSpPr/>
          <p:nvPr/>
        </p:nvSpPr>
        <p:spPr>
          <a:xfrm>
            <a:off x="181252" y="1267728"/>
            <a:ext cx="4306757" cy="1908215"/>
          </a:xfrm>
          <a:prstGeom prst="rect">
            <a:avLst/>
          </a:prstGeom>
          <a:ln w="12700" cmpd="sng">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smtClean="0"/>
              <a:t>Objective</a:t>
            </a:r>
            <a:endParaRPr lang="en-US" sz="2000" dirty="0"/>
          </a:p>
          <a:p>
            <a:pPr algn="just"/>
            <a:r>
              <a:rPr lang="en-US" sz="1600" dirty="0" smtClean="0"/>
              <a:t>Analysis of lunar NSS for the out-of-field and blooming effect.</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600" dirty="0" smtClean="0"/>
              <a:t>None MRD, but characterization necessary for full characterization of L1B products</a:t>
            </a:r>
            <a:endParaRPr lang="en-US" sz="1600" dirty="0"/>
          </a:p>
        </p:txBody>
      </p:sp>
      <p:pic>
        <p:nvPicPr>
          <p:cNvPr id="21" name="table"/>
          <p:cNvPicPr>
            <a:picLocks noChangeAspect="1"/>
          </p:cNvPicPr>
          <p:nvPr/>
        </p:nvPicPr>
        <p:blipFill>
          <a:blip r:embed="rId2"/>
          <a:stretch>
            <a:fillRect/>
          </a:stretch>
        </p:blipFill>
        <p:spPr>
          <a:xfrm>
            <a:off x="5257800" y="6117148"/>
            <a:ext cx="3258278" cy="349250"/>
          </a:xfrm>
          <a:prstGeom prst="rect">
            <a:avLst/>
          </a:prstGeom>
        </p:spPr>
      </p:pic>
      <p:sp>
        <p:nvSpPr>
          <p:cNvPr id="26" name="Rectangle 25"/>
          <p:cNvSpPr/>
          <p:nvPr/>
        </p:nvSpPr>
        <p:spPr>
          <a:xfrm>
            <a:off x="4549987" y="3835377"/>
            <a:ext cx="4252570" cy="615553"/>
          </a:xfrm>
          <a:prstGeom prst="rect">
            <a:avLst/>
          </a:prstGeom>
          <a:ln w="12700" cmpd="sng">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1" dirty="0" smtClean="0"/>
              <a:t>Summary</a:t>
            </a:r>
            <a:endParaRPr lang="en-US" sz="2000" dirty="0"/>
          </a:p>
          <a:p>
            <a:pPr marL="285750" indent="-285750" algn="just">
              <a:buFontTx/>
              <a:buChar char="-"/>
            </a:pPr>
            <a:endParaRPr lang="en-US" sz="1400" dirty="0"/>
          </a:p>
        </p:txBody>
      </p:sp>
      <p:sp>
        <p:nvSpPr>
          <p:cNvPr id="43" name="Rectangle 42"/>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222" y="1829552"/>
            <a:ext cx="2544308" cy="76124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29" y="2846368"/>
            <a:ext cx="2508701" cy="708233"/>
          </a:xfrm>
          <a:prstGeom prst="rect">
            <a:avLst/>
          </a:prstGeom>
        </p:spPr>
      </p:pic>
      <p:sp>
        <p:nvSpPr>
          <p:cNvPr id="6" name="TextBox 5"/>
          <p:cNvSpPr txBox="1"/>
          <p:nvPr/>
        </p:nvSpPr>
        <p:spPr>
          <a:xfrm>
            <a:off x="5638800" y="1981200"/>
            <a:ext cx="845103" cy="369332"/>
          </a:xfrm>
          <a:prstGeom prst="rect">
            <a:avLst/>
          </a:prstGeom>
          <a:noFill/>
        </p:spPr>
        <p:txBody>
          <a:bodyPr wrap="none" rtlCol="0">
            <a:spAutoFit/>
          </a:bodyPr>
          <a:lstStyle/>
          <a:p>
            <a:r>
              <a:rPr lang="en-US" b="1" dirty="0" smtClean="0">
                <a:solidFill>
                  <a:srgbClr val="FF0000"/>
                </a:solidFill>
              </a:rPr>
              <a:t>Band 1</a:t>
            </a:r>
            <a:endParaRPr lang="en-US" b="1" dirty="0">
              <a:solidFill>
                <a:srgbClr val="FF0000"/>
              </a:solidFill>
            </a:endParaRPr>
          </a:p>
        </p:txBody>
      </p:sp>
      <p:sp>
        <p:nvSpPr>
          <p:cNvPr id="33" name="TextBox 32"/>
          <p:cNvSpPr txBox="1"/>
          <p:nvPr/>
        </p:nvSpPr>
        <p:spPr>
          <a:xfrm>
            <a:off x="5534213" y="2910460"/>
            <a:ext cx="845103" cy="369332"/>
          </a:xfrm>
          <a:prstGeom prst="rect">
            <a:avLst/>
          </a:prstGeom>
          <a:noFill/>
        </p:spPr>
        <p:txBody>
          <a:bodyPr wrap="none" rtlCol="0">
            <a:spAutoFit/>
          </a:bodyPr>
          <a:lstStyle/>
          <a:p>
            <a:r>
              <a:rPr lang="en-US" b="1" dirty="0" smtClean="0">
                <a:solidFill>
                  <a:srgbClr val="FF0000"/>
                </a:solidFill>
              </a:rPr>
              <a:t>Band 6</a:t>
            </a:r>
            <a:endParaRPr lang="en-US" b="1" dirty="0">
              <a:solidFill>
                <a:srgbClr val="FF0000"/>
              </a:solidFill>
            </a:endParaRPr>
          </a:p>
        </p:txBody>
      </p:sp>
      <p:grpSp>
        <p:nvGrpSpPr>
          <p:cNvPr id="13" name="Group 12"/>
          <p:cNvGrpSpPr/>
          <p:nvPr/>
        </p:nvGrpSpPr>
        <p:grpSpPr>
          <a:xfrm>
            <a:off x="2171566" y="4169244"/>
            <a:ext cx="2412697" cy="1470122"/>
            <a:chOff x="122802" y="4213967"/>
            <a:chExt cx="3476952" cy="2113221"/>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02" y="4213967"/>
              <a:ext cx="3476952" cy="2113221"/>
            </a:xfrm>
            <a:prstGeom prst="rect">
              <a:avLst/>
            </a:prstGeom>
          </p:spPr>
        </p:pic>
        <p:sp>
          <p:nvSpPr>
            <p:cNvPr id="12" name="TextBox 11"/>
            <p:cNvSpPr txBox="1"/>
            <p:nvPr/>
          </p:nvSpPr>
          <p:spPr>
            <a:xfrm>
              <a:off x="441421" y="4405816"/>
              <a:ext cx="833883" cy="369332"/>
            </a:xfrm>
            <a:prstGeom prst="rect">
              <a:avLst/>
            </a:prstGeom>
            <a:noFill/>
          </p:spPr>
          <p:txBody>
            <a:bodyPr wrap="none" rtlCol="0">
              <a:spAutoFit/>
            </a:bodyPr>
            <a:lstStyle/>
            <a:p>
              <a:r>
                <a:rPr lang="en-US" dirty="0" smtClean="0">
                  <a:solidFill>
                    <a:srgbClr val="FF0000"/>
                  </a:solidFill>
                </a:rPr>
                <a:t>Band 6</a:t>
              </a:r>
              <a:endParaRPr lang="en-US" dirty="0">
                <a:solidFill>
                  <a:srgbClr val="FF0000"/>
                </a:solidFill>
              </a:endParaRP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9930" y="5652604"/>
            <a:ext cx="2118201" cy="105910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605" y="5652604"/>
            <a:ext cx="2259298" cy="1129649"/>
          </a:xfrm>
          <a:prstGeom prst="rect">
            <a:avLst/>
          </a:prstGeom>
        </p:spPr>
      </p:pic>
      <p:grpSp>
        <p:nvGrpSpPr>
          <p:cNvPr id="34" name="Group 33"/>
          <p:cNvGrpSpPr/>
          <p:nvPr/>
        </p:nvGrpSpPr>
        <p:grpSpPr>
          <a:xfrm>
            <a:off x="72997" y="4286311"/>
            <a:ext cx="2380394" cy="1262410"/>
            <a:chOff x="150000" y="2377009"/>
            <a:chExt cx="6601776" cy="390943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000" y="2377009"/>
              <a:ext cx="6601776" cy="3909432"/>
            </a:xfrm>
            <a:prstGeom prst="rect">
              <a:avLst/>
            </a:prstGeom>
          </p:spPr>
        </p:pic>
        <p:sp>
          <p:nvSpPr>
            <p:cNvPr id="18" name="TextBox 17"/>
            <p:cNvSpPr txBox="1"/>
            <p:nvPr/>
          </p:nvSpPr>
          <p:spPr>
            <a:xfrm>
              <a:off x="1273541" y="3007236"/>
              <a:ext cx="833883" cy="369332"/>
            </a:xfrm>
            <a:prstGeom prst="rect">
              <a:avLst/>
            </a:prstGeom>
            <a:noFill/>
          </p:spPr>
          <p:txBody>
            <a:bodyPr wrap="none" rtlCol="0">
              <a:spAutoFit/>
            </a:bodyPr>
            <a:lstStyle/>
            <a:p>
              <a:r>
                <a:rPr lang="en-US" dirty="0" smtClean="0">
                  <a:solidFill>
                    <a:srgbClr val="FF0000"/>
                  </a:solidFill>
                </a:rPr>
                <a:t>Band 1</a:t>
              </a:r>
              <a:endParaRPr lang="en-US" dirty="0">
                <a:solidFill>
                  <a:srgbClr val="FF0000"/>
                </a:solidFill>
              </a:endParaRPr>
            </a:p>
          </p:txBody>
        </p:sp>
      </p:grpSp>
      <p:sp>
        <p:nvSpPr>
          <p:cNvPr id="35" name="TextBox 34"/>
          <p:cNvSpPr txBox="1"/>
          <p:nvPr/>
        </p:nvSpPr>
        <p:spPr>
          <a:xfrm>
            <a:off x="4675093" y="4110772"/>
            <a:ext cx="4553857" cy="2031325"/>
          </a:xfrm>
          <a:prstGeom prst="rect">
            <a:avLst/>
          </a:prstGeom>
          <a:noFill/>
        </p:spPr>
        <p:txBody>
          <a:bodyPr wrap="square" rtlCol="0">
            <a:spAutoFit/>
          </a:bodyPr>
          <a:lstStyle/>
          <a:p>
            <a:pPr marL="285750" indent="-285750">
              <a:buFontTx/>
              <a:buChar char="-"/>
            </a:pPr>
            <a:r>
              <a:rPr lang="en-US" sz="1400" dirty="0" smtClean="0"/>
              <a:t>Characterized the out-of-field and blooming effect for each detector of the bands</a:t>
            </a:r>
          </a:p>
          <a:p>
            <a:pPr marL="285750" indent="-285750">
              <a:buFontTx/>
              <a:buChar char="-"/>
            </a:pPr>
            <a:r>
              <a:rPr lang="en-US" sz="1400" dirty="0" smtClean="0"/>
              <a:t>The OOF and blooming effects are very small for all the detectors.</a:t>
            </a:r>
          </a:p>
          <a:p>
            <a:pPr marL="285750" indent="-285750">
              <a:buFontTx/>
              <a:buChar char="-"/>
            </a:pPr>
            <a:r>
              <a:rPr lang="en-US" sz="1400" dirty="0" smtClean="0"/>
              <a:t>For the VNIR bands, B1/2/3 have less samples impacted with OOF and blooming  than B4/5/6</a:t>
            </a:r>
          </a:p>
          <a:p>
            <a:pPr marL="285750" indent="-285750">
              <a:buFontTx/>
              <a:buChar char="-"/>
            </a:pPr>
            <a:r>
              <a:rPr lang="en-US" sz="1400" dirty="0" smtClean="0"/>
              <a:t>Some B6 detectors was affected with low straylight away from the Moon.  This straylight can be shown with normal lunar scan image</a:t>
            </a:r>
            <a:endParaRPr lang="en-US" sz="1400" dirty="0"/>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738" y="4117364"/>
            <a:ext cx="778313" cy="723831"/>
          </a:xfrm>
          <a:prstGeom prst="rect">
            <a:avLst/>
          </a:prstGeom>
        </p:spPr>
      </p:pic>
      <p:cxnSp>
        <p:nvCxnSpPr>
          <p:cNvPr id="37" name="Straight Arrow Connector 36"/>
          <p:cNvCxnSpPr/>
          <p:nvPr/>
        </p:nvCxnSpPr>
        <p:spPr>
          <a:xfrm flipV="1">
            <a:off x="2971300" y="4169244"/>
            <a:ext cx="991100" cy="7837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0252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74</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ABI-L1b-PLPT-027</a:t>
            </a:r>
            <a:r>
              <a:rPr lang="en-US" sz="3600" dirty="0"/>
              <a:t/>
            </a:r>
            <a:br>
              <a:rPr lang="en-US" sz="3600" dirty="0"/>
            </a:br>
            <a:r>
              <a:rPr lang="en-US" sz="2000" dirty="0" smtClean="0"/>
              <a:t>Airborne </a:t>
            </a:r>
            <a:r>
              <a:rPr lang="en-US" sz="2000" dirty="0"/>
              <a:t>Field Campaign </a:t>
            </a:r>
            <a:r>
              <a:rPr lang="en-US" sz="2000" dirty="0" smtClean="0"/>
              <a:t>(VNIR Validation with </a:t>
            </a:r>
            <a:r>
              <a:rPr lang="en-US" sz="2000" dirty="0"/>
              <a:t>AVIRIS-NG)</a:t>
            </a:r>
            <a:endParaRPr lang="en-US" sz="20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492990"/>
          </a:xfrm>
          <a:prstGeom prst="rect">
            <a:avLst/>
          </a:prstGeom>
          <a:ln w="12700" cmpd="sng">
            <a:noFill/>
          </a:ln>
        </p:spPr>
        <p:txBody>
          <a:bodyPr wrap="square">
            <a:spAutoFit/>
          </a:bodyPr>
          <a:lstStyle/>
          <a:p>
            <a:pPr algn="ctr"/>
            <a:r>
              <a:rPr lang="en-US" sz="2000" b="1" i="1" dirty="0" smtClean="0"/>
              <a:t>Objective</a:t>
            </a:r>
            <a:endParaRPr lang="en-US" sz="2000" dirty="0"/>
          </a:p>
          <a:p>
            <a:pPr marL="285750" indent="-285750">
              <a:buFont typeface="Arial" panose="020B0604020202020204" pitchFamily="34" charset="0"/>
              <a:buChar char="•"/>
            </a:pPr>
            <a:r>
              <a:rPr lang="en-US" sz="1600" dirty="0"/>
              <a:t>Validate ABI L1b radiance accuracy with SI-traceable measurements from aircraft (ER-2) under flights</a:t>
            </a:r>
            <a:r>
              <a:rPr lang="en-US" sz="1600" dirty="0" smtClean="0"/>
              <a:t>.</a:t>
            </a:r>
          </a:p>
          <a:p>
            <a:endParaRPr lang="en-US" sz="1600" dirty="0"/>
          </a:p>
          <a:p>
            <a:pPr algn="ctr"/>
            <a:r>
              <a:rPr lang="en-US" sz="2000" b="1" i="1" dirty="0" smtClean="0"/>
              <a:t>Related Requirements</a:t>
            </a:r>
          </a:p>
          <a:p>
            <a:pPr marL="285750" indent="-285750">
              <a:buFont typeface="Arial" panose="020B0604020202020204" pitchFamily="34" charset="0"/>
              <a:buChar char="•"/>
            </a:pPr>
            <a:r>
              <a:rPr lang="en-US" sz="1600" dirty="0"/>
              <a:t>MRD (2120): Radiometric accuracy for ABI VNIR channel (&lt; 5%)</a:t>
            </a:r>
          </a:p>
          <a:p>
            <a:pPr algn="ctr"/>
            <a:endParaRPr lang="en-US" sz="2000" b="1" i="1" dirty="0" smtClean="0"/>
          </a:p>
        </p:txBody>
      </p:sp>
      <p:sp>
        <p:nvSpPr>
          <p:cNvPr id="36" name="Rectangle 3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graphicFrame>
        <p:nvGraphicFramePr>
          <p:cNvPr id="37" name="Table 36"/>
          <p:cNvGraphicFramePr>
            <a:graphicFrameLocks noGrp="1"/>
          </p:cNvGraphicFramePr>
          <p:nvPr>
            <p:extLst/>
          </p:nvPr>
        </p:nvGraphicFramePr>
        <p:xfrm>
          <a:off x="5285068" y="5921461"/>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xmlns=""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xmlns="" val="10000"/>
                  </a:ext>
                </a:extLst>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742998" y="874662"/>
            <a:ext cx="4342419" cy="400110"/>
          </a:xfrm>
          <a:prstGeom prst="rect">
            <a:avLst/>
          </a:prstGeom>
          <a:ln w="12700" cmpd="sng">
            <a:noFill/>
          </a:ln>
        </p:spPr>
        <p:txBody>
          <a:bodyPr wrap="square">
            <a:spAutoFit/>
          </a:bodyPr>
          <a:lstStyle/>
          <a:p>
            <a:pPr algn="ctr"/>
            <a:r>
              <a:rPr lang="en-US" sz="2000" b="1" i="1" dirty="0" smtClean="0"/>
              <a:t>Methodology</a:t>
            </a:r>
          </a:p>
        </p:txBody>
      </p:sp>
      <p:pic>
        <p:nvPicPr>
          <p:cNvPr id="20" name="Picture 19"/>
          <p:cNvPicPr>
            <a:picLocks noChangeAspect="1"/>
          </p:cNvPicPr>
          <p:nvPr/>
        </p:nvPicPr>
        <p:blipFill>
          <a:blip r:embed="rId2"/>
          <a:stretch>
            <a:fillRect/>
          </a:stretch>
        </p:blipFill>
        <p:spPr>
          <a:xfrm>
            <a:off x="4807561" y="1196303"/>
            <a:ext cx="4184039" cy="2649704"/>
          </a:xfrm>
          <a:prstGeom prst="rect">
            <a:avLst/>
          </a:prstGeom>
        </p:spPr>
      </p:pic>
      <p:pic>
        <p:nvPicPr>
          <p:cNvPr id="21" name="Picture 20"/>
          <p:cNvPicPr>
            <a:picLocks noChangeAspect="1"/>
          </p:cNvPicPr>
          <p:nvPr/>
        </p:nvPicPr>
        <p:blipFill>
          <a:blip r:embed="rId3"/>
          <a:stretch>
            <a:fillRect/>
          </a:stretch>
        </p:blipFill>
        <p:spPr>
          <a:xfrm>
            <a:off x="71254" y="4864748"/>
            <a:ext cx="4516788" cy="1533048"/>
          </a:xfrm>
          <a:prstGeom prst="rect">
            <a:avLst/>
          </a:prstGeom>
        </p:spPr>
      </p:pic>
      <p:sp>
        <p:nvSpPr>
          <p:cNvPr id="6" name="Rectangle 5"/>
          <p:cNvSpPr/>
          <p:nvPr/>
        </p:nvSpPr>
        <p:spPr>
          <a:xfrm>
            <a:off x="96126" y="4140908"/>
            <a:ext cx="4572000" cy="738664"/>
          </a:xfrm>
          <a:prstGeom prst="rect">
            <a:avLst/>
          </a:prstGeom>
        </p:spPr>
        <p:txBody>
          <a:bodyPr>
            <a:spAutoFit/>
          </a:bodyPr>
          <a:lstStyle/>
          <a:p>
            <a:pPr marL="171450" indent="-171450">
              <a:buFont typeface="Arial" panose="020B0604020202020204" pitchFamily="34" charset="0"/>
              <a:buChar char="•"/>
            </a:pPr>
            <a:r>
              <a:rPr lang="en-US" sz="1400" dirty="0"/>
              <a:t>Independent studies of comparing ABI MESO and NSS data with AVIRSIS-NG by two teams (Padula et al. and CWG/STAR) show consistent results.</a:t>
            </a:r>
          </a:p>
        </p:txBody>
      </p:sp>
      <p:sp>
        <p:nvSpPr>
          <p:cNvPr id="7" name="TextBox 6"/>
          <p:cNvSpPr txBox="1"/>
          <p:nvPr/>
        </p:nvSpPr>
        <p:spPr>
          <a:xfrm>
            <a:off x="4662616" y="4271701"/>
            <a:ext cx="4297287"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Successful GOES-16 ABI field </a:t>
            </a:r>
            <a:r>
              <a:rPr lang="en-US" sz="1400" dirty="0"/>
              <a:t>campaign with </a:t>
            </a:r>
            <a:r>
              <a:rPr lang="en-US" sz="1400" dirty="0" smtClean="0"/>
              <a:t>AVIRIS-NG </a:t>
            </a:r>
            <a:r>
              <a:rPr lang="en-US" sz="1400" dirty="0"/>
              <a:t>coordinated by Padula et al. in Mar.-May, 2017.</a:t>
            </a:r>
          </a:p>
          <a:p>
            <a:pPr marL="285750" indent="-285750">
              <a:buFont typeface="Arial" panose="020B0604020202020204" pitchFamily="34" charset="0"/>
              <a:buChar char="•"/>
            </a:pPr>
            <a:r>
              <a:rPr lang="en-US" sz="1400" dirty="0" smtClean="0"/>
              <a:t>Validated radiometric accuracies of ABI </a:t>
            </a:r>
            <a:r>
              <a:rPr lang="en-US" sz="1400" dirty="0"/>
              <a:t>CH01, CH03, </a:t>
            </a:r>
            <a:r>
              <a:rPr lang="en-US" sz="1400" dirty="0" smtClean="0"/>
              <a:t>CH05 and CH06 are all within 5%</a:t>
            </a:r>
          </a:p>
          <a:p>
            <a:pPr marL="285750" indent="-285750">
              <a:buFont typeface="Arial" panose="020B0604020202020204" pitchFamily="34" charset="0"/>
              <a:buChar char="•"/>
            </a:pPr>
            <a:r>
              <a:rPr lang="en-US" sz="1400" dirty="0"/>
              <a:t>ABI CH02 radiometric </a:t>
            </a:r>
            <a:r>
              <a:rPr lang="en-US" sz="1400" dirty="0" smtClean="0"/>
              <a:t>accuracy is ~6-7%</a:t>
            </a:r>
          </a:p>
          <a:p>
            <a:pPr marL="285750" indent="-285750">
              <a:buFont typeface="Arial" panose="020B0604020202020204" pitchFamily="34" charset="0"/>
              <a:buChar char="•"/>
            </a:pPr>
            <a:r>
              <a:rPr lang="en-US" sz="1400" dirty="0" smtClean="0"/>
              <a:t> </a:t>
            </a:r>
            <a:r>
              <a:rPr lang="en-US" sz="1400" dirty="0"/>
              <a:t>Mitigation plan for ABI CH02 bias correction has been </a:t>
            </a:r>
            <a:r>
              <a:rPr lang="en-US" sz="1400" dirty="0" smtClean="0"/>
              <a:t>proposed</a:t>
            </a:r>
            <a:endParaRPr lang="en-US" sz="1400" dirty="0"/>
          </a:p>
        </p:txBody>
      </p:sp>
    </p:spTree>
    <p:extLst>
      <p:ext uri="{BB962C8B-B14F-4D97-AF65-F5344CB8AC3E}">
        <p14:creationId xmlns:p14="http://schemas.microsoft.com/office/powerpoint/2010/main" val="16027512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75</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ABI-L1b-PLPT-027</a:t>
            </a:r>
            <a:r>
              <a:rPr lang="en-US" sz="3600" dirty="0"/>
              <a:t/>
            </a:r>
            <a:br>
              <a:rPr lang="en-US" sz="3600" dirty="0"/>
            </a:br>
            <a:r>
              <a:rPr lang="en-US" sz="2000" dirty="0" smtClean="0"/>
              <a:t>Airborne </a:t>
            </a:r>
            <a:r>
              <a:rPr lang="en-US" sz="2000" dirty="0"/>
              <a:t>Field Campaign </a:t>
            </a:r>
            <a:r>
              <a:rPr lang="en-US" sz="2000" dirty="0" smtClean="0"/>
              <a:t>(TEB Validation with </a:t>
            </a:r>
            <a:r>
              <a:rPr lang="en-US" sz="2000" dirty="0"/>
              <a:t>AVIRIS-NG)</a:t>
            </a:r>
            <a:endParaRPr lang="en-US" sz="20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2246769"/>
          </a:xfrm>
          <a:prstGeom prst="rect">
            <a:avLst/>
          </a:prstGeom>
          <a:ln w="12700" cmpd="sng">
            <a:noFill/>
          </a:ln>
        </p:spPr>
        <p:txBody>
          <a:bodyPr wrap="square">
            <a:spAutoFit/>
          </a:bodyPr>
          <a:lstStyle/>
          <a:p>
            <a:pPr algn="ctr"/>
            <a:r>
              <a:rPr lang="en-US" sz="2000" b="1" i="1" dirty="0" smtClean="0"/>
              <a:t>Objective</a:t>
            </a:r>
            <a:endParaRPr lang="en-US" sz="2000" dirty="0"/>
          </a:p>
          <a:p>
            <a:pPr marL="285750" indent="-285750">
              <a:buFont typeface="Arial" panose="020B0604020202020204" pitchFamily="34" charset="0"/>
              <a:buChar char="•"/>
            </a:pPr>
            <a:r>
              <a:rPr lang="en-US" sz="1600" dirty="0"/>
              <a:t>Validate ABI L1b radiance accuracy with SI-traceable measurements from aircraft (ER-2) under flights.</a:t>
            </a:r>
          </a:p>
          <a:p>
            <a:pPr algn="ctr"/>
            <a:r>
              <a:rPr lang="en-US" sz="2000" b="1" i="1" dirty="0" smtClean="0"/>
              <a:t>Related Requirements</a:t>
            </a:r>
          </a:p>
          <a:p>
            <a:pPr marL="342900" indent="-342900">
              <a:buFont typeface="Arial" panose="020B0604020202020204" pitchFamily="34" charset="0"/>
              <a:buChar char="•"/>
            </a:pPr>
            <a:r>
              <a:rPr lang="en-US" sz="1600" dirty="0"/>
              <a:t>MRD (2120): Radiometric accuracy for ABI TEB (&lt;1K @300K scene)</a:t>
            </a:r>
          </a:p>
          <a:p>
            <a:pPr algn="ctr"/>
            <a:endParaRPr lang="en-US" sz="2000" b="1" i="1" dirty="0" smtClean="0"/>
          </a:p>
        </p:txBody>
      </p:sp>
      <p:sp>
        <p:nvSpPr>
          <p:cNvPr id="36" name="Rectangle 3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xmlns=""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xmlns="" val="10000"/>
                  </a:ext>
                </a:extLst>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742998" y="874662"/>
            <a:ext cx="4342419" cy="400110"/>
          </a:xfrm>
          <a:prstGeom prst="rect">
            <a:avLst/>
          </a:prstGeom>
          <a:ln w="12700" cmpd="sng">
            <a:noFill/>
          </a:ln>
        </p:spPr>
        <p:txBody>
          <a:bodyPr wrap="square">
            <a:spAutoFit/>
          </a:bodyPr>
          <a:lstStyle/>
          <a:p>
            <a:pPr algn="ctr"/>
            <a:r>
              <a:rPr lang="en-US" sz="2000" b="1" i="1" dirty="0" smtClean="0"/>
              <a:t>Methodology</a:t>
            </a:r>
          </a:p>
        </p:txBody>
      </p:sp>
      <p:pic>
        <p:nvPicPr>
          <p:cNvPr id="18" name="Picture 17"/>
          <p:cNvPicPr>
            <a:picLocks noChangeAspect="1"/>
          </p:cNvPicPr>
          <p:nvPr/>
        </p:nvPicPr>
        <p:blipFill>
          <a:blip r:embed="rId2"/>
          <a:stretch>
            <a:fillRect/>
          </a:stretch>
        </p:blipFill>
        <p:spPr>
          <a:xfrm>
            <a:off x="4793628" y="1915891"/>
            <a:ext cx="4141825" cy="1892897"/>
          </a:xfrm>
          <a:prstGeom prst="rect">
            <a:avLst/>
          </a:prstGeom>
        </p:spPr>
      </p:pic>
      <p:sp>
        <p:nvSpPr>
          <p:cNvPr id="2" name="Rectangle 1"/>
          <p:cNvSpPr/>
          <p:nvPr/>
        </p:nvSpPr>
        <p:spPr>
          <a:xfrm>
            <a:off x="4648200" y="4252844"/>
            <a:ext cx="4343401" cy="2092881"/>
          </a:xfrm>
          <a:prstGeom prst="rect">
            <a:avLst/>
          </a:prstGeom>
        </p:spPr>
        <p:txBody>
          <a:bodyPr wrap="square">
            <a:spAutoFit/>
          </a:bodyPr>
          <a:lstStyle/>
          <a:p>
            <a:pPr marL="285750" indent="-285750">
              <a:buFont typeface="Arial" panose="020B0604020202020204" pitchFamily="34" charset="0"/>
              <a:buChar char="•"/>
            </a:pPr>
            <a:r>
              <a:rPr lang="en-US" sz="1400" dirty="0"/>
              <a:t>Successful airborne field campaign with S-HIS (J. Taylor) coordinated by Padula et al. in Mar.-May, </a:t>
            </a:r>
            <a:r>
              <a:rPr lang="en-US" sz="1400" dirty="0" smtClean="0"/>
              <a:t>2017.</a:t>
            </a:r>
          </a:p>
          <a:p>
            <a:pPr marL="285750" indent="-285750">
              <a:buFont typeface="Arial" panose="020B0604020202020204" pitchFamily="34" charset="0"/>
              <a:buChar char="•"/>
            </a:pPr>
            <a:r>
              <a:rPr lang="en-US" sz="1400" dirty="0"/>
              <a:t>Radiometric </a:t>
            </a:r>
            <a:r>
              <a:rPr lang="en-US" sz="1400" dirty="0" smtClean="0"/>
              <a:t>accuracies of ABI </a:t>
            </a:r>
            <a:r>
              <a:rPr lang="en-US" sz="1400" dirty="0"/>
              <a:t>CH07-CH11 and </a:t>
            </a:r>
            <a:r>
              <a:rPr lang="en-US" sz="1400" dirty="0" smtClean="0"/>
              <a:t>CH13-CH15 are all &lt;1K </a:t>
            </a:r>
            <a:r>
              <a:rPr lang="en-US" sz="1400" dirty="0"/>
              <a:t>@ 300K </a:t>
            </a:r>
            <a:r>
              <a:rPr lang="en-US" sz="1400" dirty="0" smtClean="0"/>
              <a:t>scene and meet the specs.</a:t>
            </a:r>
          </a:p>
          <a:p>
            <a:pPr marL="285750" indent="-285750">
              <a:buFont typeface="Arial" panose="020B0604020202020204" pitchFamily="34" charset="0"/>
              <a:buChar char="•"/>
            </a:pPr>
            <a:r>
              <a:rPr lang="en-US" sz="1400" dirty="0" smtClean="0"/>
              <a:t>Radiometric accuracies of ABI CH12 and CH16 have larger bias due to ozone and CO</a:t>
            </a:r>
            <a:r>
              <a:rPr lang="en-US" sz="1400" baseline="-25000" dirty="0" smtClean="0"/>
              <a:t>2</a:t>
            </a:r>
            <a:r>
              <a:rPr lang="en-US" sz="1400" dirty="0" smtClean="0"/>
              <a:t> absorption above ER-2.</a:t>
            </a:r>
            <a:endParaRPr lang="en-US" sz="1400" dirty="0"/>
          </a:p>
          <a:p>
            <a:pPr marL="285750" indent="-285750">
              <a:buFont typeface="Arial" panose="020B0604020202020204" pitchFamily="34" charset="0"/>
              <a:buChar char="•"/>
            </a:pPr>
            <a:endParaRPr lang="en-US" dirty="0"/>
          </a:p>
        </p:txBody>
      </p:sp>
      <p:pic>
        <p:nvPicPr>
          <p:cNvPr id="19" name="Picture 18"/>
          <p:cNvPicPr>
            <a:picLocks noChangeAspect="1"/>
          </p:cNvPicPr>
          <p:nvPr/>
        </p:nvPicPr>
        <p:blipFill>
          <a:blip r:embed="rId3"/>
          <a:stretch>
            <a:fillRect/>
          </a:stretch>
        </p:blipFill>
        <p:spPr>
          <a:xfrm>
            <a:off x="94823" y="4245041"/>
            <a:ext cx="4443740" cy="2224986"/>
          </a:xfrm>
          <a:prstGeom prst="rect">
            <a:avLst/>
          </a:prstGeom>
        </p:spPr>
      </p:pic>
      <p:sp>
        <p:nvSpPr>
          <p:cNvPr id="6" name="Rectangle 5"/>
          <p:cNvSpPr/>
          <p:nvPr/>
        </p:nvSpPr>
        <p:spPr>
          <a:xfrm>
            <a:off x="4845240" y="1195772"/>
            <a:ext cx="4038600" cy="830997"/>
          </a:xfrm>
          <a:prstGeom prst="rect">
            <a:avLst/>
          </a:prstGeom>
        </p:spPr>
        <p:txBody>
          <a:bodyPr wrap="square">
            <a:spAutoFit/>
          </a:bodyPr>
          <a:lstStyle/>
          <a:p>
            <a:pPr marL="285750" indent="-285750">
              <a:buFont typeface="Arial" panose="020B0604020202020204" pitchFamily="34" charset="0"/>
              <a:buChar char="•"/>
            </a:pPr>
            <a:r>
              <a:rPr lang="en-US" sz="1200" dirty="0"/>
              <a:t>MESO and NSS </a:t>
            </a:r>
            <a:r>
              <a:rPr lang="en-US" sz="1200" dirty="0" smtClean="0"/>
              <a:t>data over ocean and land were </a:t>
            </a:r>
            <a:r>
              <a:rPr lang="en-US" sz="1200" dirty="0"/>
              <a:t>both used for radiometric validation of ABI TEB </a:t>
            </a:r>
          </a:p>
          <a:p>
            <a:pPr marL="285750" indent="-285750">
              <a:buFont typeface="Arial" panose="020B0604020202020204" pitchFamily="34" charset="0"/>
              <a:buChar char="•"/>
            </a:pPr>
            <a:r>
              <a:rPr lang="en-US" sz="1200" dirty="0"/>
              <a:t>Independent validation by three teams </a:t>
            </a:r>
            <a:r>
              <a:rPr lang="en-US" sz="1200" dirty="0" smtClean="0"/>
              <a:t>(J. Taylor</a:t>
            </a:r>
            <a:r>
              <a:rPr lang="en-US" sz="1200" dirty="0"/>
              <a:t>, Padula et al. and CWG/STAR)</a:t>
            </a:r>
          </a:p>
        </p:txBody>
      </p:sp>
    </p:spTree>
    <p:extLst>
      <p:ext uri="{BB962C8B-B14F-4D97-AF65-F5344CB8AC3E}">
        <p14:creationId xmlns:p14="http://schemas.microsoft.com/office/powerpoint/2010/main" val="5944540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2024" y="3203729"/>
            <a:ext cx="1384690" cy="637718"/>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black"/>
                </a:solidFill>
              </a:rPr>
              <a:pPr/>
              <a:t>76</a:t>
            </a:fld>
            <a:endParaRPr lang="en-US" altLang="en-US" dirty="0">
              <a:solidFill>
                <a:prstClr val="black"/>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a:solidFill>
                  <a:schemeClr val="tx1"/>
                </a:solidFill>
              </a:rPr>
              <a:t>ABI-L1b-PLPT-028</a:t>
            </a:r>
            <a:r>
              <a:rPr lang="en-US" sz="3600" dirty="0">
                <a:solidFill>
                  <a:schemeClr val="tx1"/>
                </a:solidFill>
              </a:rPr>
              <a:t/>
            </a:r>
            <a:br>
              <a:rPr lang="en-US" sz="3600" dirty="0">
                <a:solidFill>
                  <a:schemeClr val="tx1"/>
                </a:solidFill>
              </a:rPr>
            </a:br>
            <a:r>
              <a:rPr lang="en-US" sz="3600" dirty="0">
                <a:solidFill>
                  <a:schemeClr val="tx1"/>
                </a:solidFill>
              </a:rPr>
              <a:t>FIELD Campaign: Surf. Instr. Deployment</a:t>
            </a:r>
          </a:p>
        </p:txBody>
      </p:sp>
      <p:sp>
        <p:nvSpPr>
          <p:cNvPr id="6" name="Rectangle 5"/>
          <p:cNvSpPr/>
          <p:nvPr/>
        </p:nvSpPr>
        <p:spPr>
          <a:xfrm>
            <a:off x="257452" y="1334426"/>
            <a:ext cx="4306757" cy="2215991"/>
          </a:xfrm>
          <a:prstGeom prst="rect">
            <a:avLst/>
          </a:prstGeom>
          <a:ln w="12700" cmpd="sng">
            <a:noFill/>
          </a:ln>
        </p:spPr>
        <p:txBody>
          <a:bodyPr wrap="square">
            <a:spAutoFit/>
          </a:bodyPr>
          <a:lstStyle/>
          <a:p>
            <a:pPr algn="ctr"/>
            <a:r>
              <a:rPr lang="en-US" sz="2000" b="1" i="1" dirty="0">
                <a:solidFill>
                  <a:prstClr val="black"/>
                </a:solidFill>
              </a:rPr>
              <a:t>Objective</a:t>
            </a:r>
            <a:endParaRPr lang="en-US" sz="2000" dirty="0">
              <a:solidFill>
                <a:prstClr val="black"/>
              </a:solidFill>
            </a:endParaRPr>
          </a:p>
          <a:p>
            <a:pPr algn="just"/>
            <a:r>
              <a:rPr lang="en-US" sz="1400" dirty="0">
                <a:solidFill>
                  <a:prstClr val="black"/>
                </a:solidFill>
              </a:rPr>
              <a:t>Validate the SI-traceability of ABI L1b spectral radiance observation (solar bands, except 1.38µm channel) using the Earth’s surface as a reference via surface and atmospheric geophysical measurements and radiometric transfer modeling</a:t>
            </a:r>
          </a:p>
          <a:p>
            <a:pPr algn="just"/>
            <a:endParaRPr lang="en-US" sz="1400" dirty="0">
              <a:solidFill>
                <a:prstClr val="black"/>
              </a:solidFill>
            </a:endParaRPr>
          </a:p>
          <a:p>
            <a:pPr algn="ctr"/>
            <a:r>
              <a:rPr lang="en-US" sz="2000" b="1" i="1" dirty="0">
                <a:solidFill>
                  <a:prstClr val="black"/>
                </a:solidFill>
              </a:rPr>
              <a:t>Related Requirements</a:t>
            </a:r>
          </a:p>
          <a:p>
            <a:pPr marL="169863" indent="-169863">
              <a:buFont typeface="Arial" panose="020B0604020202020204" pitchFamily="34" charset="0"/>
              <a:buChar char="•"/>
            </a:pPr>
            <a:r>
              <a:rPr lang="en-US" sz="1400" dirty="0">
                <a:solidFill>
                  <a:prstClr val="black"/>
                </a:solidFill>
              </a:rPr>
              <a:t>MRD 2120</a:t>
            </a: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a:solidFill>
                  <a:prstClr val="black"/>
                </a:solidFill>
              </a:rPr>
              <a:t>Results</a:t>
            </a:r>
            <a:endParaRPr lang="en-US" sz="2000" dirty="0">
              <a:solidFill>
                <a:prstClr val="black"/>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651405" y="3902075"/>
            <a:ext cx="4340196" cy="2346796"/>
          </a:xfrm>
          <a:prstGeom prst="rect">
            <a:avLst/>
          </a:prstGeom>
          <a:ln w="12700" cmpd="sng">
            <a:noFill/>
          </a:ln>
        </p:spPr>
        <p:txBody>
          <a:bodyPr wrap="square">
            <a:spAutoFit/>
          </a:bodyPr>
          <a:lstStyle/>
          <a:p>
            <a:pPr algn="ctr"/>
            <a:r>
              <a:rPr lang="en-US" sz="2000" b="1" i="1" dirty="0">
                <a:solidFill>
                  <a:prstClr val="black"/>
                </a:solidFill>
              </a:rPr>
              <a:t>Summary</a:t>
            </a:r>
            <a:endParaRPr lang="en-US" sz="2000" dirty="0">
              <a:solidFill>
                <a:prstClr val="black"/>
              </a:solidFill>
            </a:endParaRPr>
          </a:p>
          <a:p>
            <a:pPr marL="285750" indent="-285750" algn="just">
              <a:buFont typeface="Arial" panose="020B0604020202020204" pitchFamily="34" charset="0"/>
              <a:buChar char="•"/>
            </a:pPr>
            <a:r>
              <a:rPr lang="en-US" sz="1150" dirty="0">
                <a:solidFill>
                  <a:prstClr val="black"/>
                </a:solidFill>
              </a:rPr>
              <a:t>NASA surface reflectance and atmospheric measurements at Salar Uyuni, showed good agreement with ABI at Ch1/3/5/6 within ~2%. Ch2 is brighter by ~5%. </a:t>
            </a:r>
          </a:p>
          <a:p>
            <a:pPr marL="285750" indent="-285750" algn="just">
              <a:buFont typeface="Arial" panose="020B0604020202020204" pitchFamily="34" charset="0"/>
              <a:buChar char="•"/>
            </a:pPr>
            <a:r>
              <a:rPr lang="en-US" sz="1150" dirty="0">
                <a:solidFill>
                  <a:prstClr val="black"/>
                </a:solidFill>
              </a:rPr>
              <a:t>Weather at Red Lake desert (clouds and wind) prevented high quality surface measurements.</a:t>
            </a:r>
          </a:p>
          <a:p>
            <a:pPr marL="285750" indent="-285750" algn="just">
              <a:buFont typeface="Arial" panose="020B0604020202020204" pitchFamily="34" charset="0"/>
              <a:buChar char="•"/>
            </a:pPr>
            <a:r>
              <a:rPr lang="en-US" sz="1150" dirty="0">
                <a:solidFill>
                  <a:prstClr val="black"/>
                </a:solidFill>
              </a:rPr>
              <a:t>NOAA ASD measurements have larger difference from NASA ASD and ABI measurements at Red Lake, most likely due to the larger uncertainty in the NOAA ASD reference measurements.</a:t>
            </a:r>
          </a:p>
          <a:p>
            <a:pPr marL="285750" indent="-285750" algn="just">
              <a:buFont typeface="Arial" panose="020B0604020202020204" pitchFamily="34" charset="0"/>
              <a:buChar char="•"/>
            </a:pPr>
            <a:r>
              <a:rPr lang="en-US" sz="1150" dirty="0">
                <a:solidFill>
                  <a:prstClr val="black"/>
                </a:solidFill>
              </a:rPr>
              <a:t>No UAS reference data collected due to power issues: Follow-on effort underway with reliable UAS platform with integrated advanced spectroradiometer.</a:t>
            </a:r>
          </a:p>
        </p:txBody>
      </p:sp>
      <p:sp>
        <p:nvSpPr>
          <p:cNvPr id="20" name="Rectangle 19"/>
          <p:cNvSpPr/>
          <p:nvPr/>
        </p:nvSpPr>
        <p:spPr>
          <a:xfrm>
            <a:off x="4740686" y="1245275"/>
            <a:ext cx="4205170" cy="2031325"/>
          </a:xfrm>
          <a:prstGeom prst="rect">
            <a:avLst/>
          </a:prstGeom>
          <a:ln w="12700" cmpd="sng">
            <a:noFill/>
          </a:ln>
        </p:spPr>
        <p:txBody>
          <a:bodyPr wrap="square">
            <a:spAutoFit/>
          </a:bodyPr>
          <a:lstStyle/>
          <a:p>
            <a:pPr algn="ctr"/>
            <a:r>
              <a:rPr lang="en-US" sz="2000" b="1" i="1" dirty="0">
                <a:solidFill>
                  <a:prstClr val="black"/>
                </a:solidFill>
              </a:rPr>
              <a:t>Methodology</a:t>
            </a:r>
          </a:p>
          <a:p>
            <a:r>
              <a:rPr lang="en-US" sz="1400" dirty="0">
                <a:solidFill>
                  <a:prstClr val="black"/>
                </a:solidFill>
              </a:rPr>
              <a:t>Top-of-atmosphere reflectance validation based on surface reflectance and atmospheric characterization</a:t>
            </a:r>
          </a:p>
          <a:p>
            <a:pPr marL="194310" lvl="1" indent="-102870">
              <a:buFont typeface="Arial" panose="020B0604020202020204" pitchFamily="34" charset="0"/>
              <a:buChar char="•"/>
            </a:pPr>
            <a:r>
              <a:rPr lang="en-US" sz="1200" dirty="0">
                <a:solidFill>
                  <a:prstClr val="black"/>
                </a:solidFill>
              </a:rPr>
              <a:t>NOAA – Red Lake Desert, Arizona, April 2017</a:t>
            </a:r>
          </a:p>
          <a:p>
            <a:pPr marL="194310" lvl="1" indent="-102870">
              <a:buFont typeface="Arial" panose="020B0604020202020204" pitchFamily="34" charset="0"/>
              <a:buChar char="•"/>
            </a:pPr>
            <a:r>
              <a:rPr lang="en-US" sz="1200" dirty="0">
                <a:solidFill>
                  <a:prstClr val="black"/>
                </a:solidFill>
              </a:rPr>
              <a:t>NASA – Red Lake, April 2017</a:t>
            </a:r>
          </a:p>
          <a:p>
            <a:pPr marL="194310" lvl="1" indent="-102870">
              <a:buFont typeface="Arial" panose="020B0604020202020204" pitchFamily="34" charset="0"/>
              <a:buChar char="•"/>
            </a:pPr>
            <a:r>
              <a:rPr lang="en-US" sz="1200" dirty="0">
                <a:solidFill>
                  <a:prstClr val="black"/>
                </a:solidFill>
              </a:rPr>
              <a:t>NASA – Salar de Uyuni, Bolivia, June 2017</a:t>
            </a:r>
          </a:p>
          <a:p>
            <a:r>
              <a:rPr lang="en-US" sz="1400" dirty="0">
                <a:solidFill>
                  <a:prstClr val="black"/>
                </a:solidFill>
              </a:rPr>
              <a:t>UAS surface reflectance measurements (large area and goniometric collection) in operational environment: Red Lake, April 2017</a:t>
            </a:r>
          </a:p>
        </p:txBody>
      </p:sp>
      <p:grpSp>
        <p:nvGrpSpPr>
          <p:cNvPr id="14" name="Group 13"/>
          <p:cNvGrpSpPr/>
          <p:nvPr/>
        </p:nvGrpSpPr>
        <p:grpSpPr>
          <a:xfrm>
            <a:off x="7752746" y="3208146"/>
            <a:ext cx="958917" cy="656629"/>
            <a:chOff x="6055026" y="2953287"/>
            <a:chExt cx="527736" cy="844188"/>
          </a:xfrm>
        </p:grpSpPr>
        <p:pic>
          <p:nvPicPr>
            <p:cNvPr id="25" name="Picture 24">
              <a:extLst>
                <a:ext uri="{FF2B5EF4-FFF2-40B4-BE49-F238E27FC236}">
                  <a16:creationId xmlns:a16="http://schemas.microsoft.com/office/drawing/2014/main" xmlns="" id="{D6B87F3B-8DE6-754A-9295-20BAD0385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33" r="33952"/>
            <a:stretch/>
          </p:blipFill>
          <p:spPr>
            <a:xfrm>
              <a:off x="6074000" y="2953287"/>
              <a:ext cx="499811" cy="799013"/>
            </a:xfrm>
            <a:prstGeom prst="rect">
              <a:avLst/>
            </a:prstGeom>
          </p:spPr>
        </p:pic>
        <p:sp>
          <p:nvSpPr>
            <p:cNvPr id="2" name="TextBox 1"/>
            <p:cNvSpPr txBox="1"/>
            <p:nvPr/>
          </p:nvSpPr>
          <p:spPr>
            <a:xfrm>
              <a:off x="6055026" y="3283078"/>
              <a:ext cx="527736" cy="514397"/>
            </a:xfrm>
            <a:prstGeom prst="rect">
              <a:avLst/>
            </a:prstGeom>
            <a:noFill/>
          </p:spPr>
          <p:txBody>
            <a:bodyPr wrap="none" rtlCol="0">
              <a:spAutoFit/>
            </a:bodyPr>
            <a:lstStyle/>
            <a:p>
              <a:r>
                <a:rPr lang="en-US" sz="1000" dirty="0">
                  <a:solidFill>
                    <a:srgbClr val="FF0000"/>
                  </a:solidFill>
                </a:rPr>
                <a:t>Red Lake –UAS</a:t>
              </a:r>
            </a:p>
            <a:p>
              <a:r>
                <a:rPr lang="en-US" sz="1000" dirty="0">
                  <a:solidFill>
                    <a:srgbClr val="FF0000"/>
                  </a:solidFill>
                </a:rPr>
                <a:t>(April 2017)</a:t>
              </a:r>
            </a:p>
          </p:txBody>
        </p:sp>
      </p:grpSp>
      <p:grpSp>
        <p:nvGrpSpPr>
          <p:cNvPr id="15" name="Group 14"/>
          <p:cNvGrpSpPr/>
          <p:nvPr/>
        </p:nvGrpSpPr>
        <p:grpSpPr>
          <a:xfrm>
            <a:off x="4740686" y="3154564"/>
            <a:ext cx="1543881" cy="678286"/>
            <a:chOff x="8119443" y="2402015"/>
            <a:chExt cx="866825" cy="513859"/>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443" y="2443268"/>
              <a:ext cx="840188" cy="472606"/>
            </a:xfrm>
            <a:prstGeom prst="rect">
              <a:avLst/>
            </a:prstGeom>
          </p:spPr>
        </p:pic>
        <p:sp>
          <p:nvSpPr>
            <p:cNvPr id="21" name="TextBox 20"/>
            <p:cNvSpPr txBox="1"/>
            <p:nvPr/>
          </p:nvSpPr>
          <p:spPr>
            <a:xfrm>
              <a:off x="8238624" y="2402015"/>
              <a:ext cx="747644" cy="194301"/>
            </a:xfrm>
            <a:prstGeom prst="rect">
              <a:avLst/>
            </a:prstGeom>
            <a:noFill/>
          </p:spPr>
          <p:txBody>
            <a:bodyPr wrap="none" rtlCol="0">
              <a:spAutoFit/>
            </a:bodyPr>
            <a:lstStyle/>
            <a:p>
              <a:r>
                <a:rPr lang="en-US" sz="1000" dirty="0">
                  <a:solidFill>
                    <a:srgbClr val="FF0000"/>
                  </a:solidFill>
                </a:rPr>
                <a:t>Red Lake (April 2017)</a:t>
              </a:r>
            </a:p>
          </p:txBody>
        </p:sp>
      </p:grpSp>
      <p:sp>
        <p:nvSpPr>
          <p:cNvPr id="22" name="TextBox 21"/>
          <p:cNvSpPr txBox="1"/>
          <p:nvPr/>
        </p:nvSpPr>
        <p:spPr>
          <a:xfrm>
            <a:off x="6247392" y="3174850"/>
            <a:ext cx="1459054" cy="246221"/>
          </a:xfrm>
          <a:prstGeom prst="rect">
            <a:avLst/>
          </a:prstGeom>
          <a:noFill/>
        </p:spPr>
        <p:txBody>
          <a:bodyPr wrap="none" rtlCol="0">
            <a:spAutoFit/>
          </a:bodyPr>
          <a:lstStyle/>
          <a:p>
            <a:r>
              <a:rPr lang="en-US" sz="1000" dirty="0">
                <a:solidFill>
                  <a:srgbClr val="FF0000"/>
                </a:solidFill>
              </a:rPr>
              <a:t>Uyuni – ASD (June 2017)</a:t>
            </a:r>
          </a:p>
        </p:txBody>
      </p:sp>
      <p:pic>
        <p:nvPicPr>
          <p:cNvPr id="7" name="Picture 6"/>
          <p:cNvPicPr>
            <a:picLocks noChangeAspect="1"/>
          </p:cNvPicPr>
          <p:nvPr/>
        </p:nvPicPr>
        <p:blipFill>
          <a:blip r:embed="rId5"/>
          <a:stretch>
            <a:fillRect/>
          </a:stretch>
        </p:blipFill>
        <p:spPr>
          <a:xfrm>
            <a:off x="685800" y="4733646"/>
            <a:ext cx="3352228" cy="2078382"/>
          </a:xfrm>
          <a:prstGeom prst="rect">
            <a:avLst/>
          </a:prstGeom>
        </p:spPr>
      </p:pic>
      <p:sp>
        <p:nvSpPr>
          <p:cNvPr id="10" name="TextBox 9"/>
          <p:cNvSpPr txBox="1"/>
          <p:nvPr/>
        </p:nvSpPr>
        <p:spPr>
          <a:xfrm>
            <a:off x="275817" y="4266256"/>
            <a:ext cx="4262745" cy="553998"/>
          </a:xfrm>
          <a:prstGeom prst="rect">
            <a:avLst/>
          </a:prstGeom>
          <a:noFill/>
        </p:spPr>
        <p:txBody>
          <a:bodyPr wrap="square" rtlCol="0">
            <a:spAutoFit/>
          </a:bodyPr>
          <a:lstStyle/>
          <a:p>
            <a:r>
              <a:rPr lang="en-US" sz="1000" b="1" dirty="0">
                <a:solidFill>
                  <a:srgbClr val="FF0000"/>
                </a:solidFill>
              </a:rPr>
              <a:t>TOA Reflectance difference relative to NASA results at Salar de Uyuni, Bolivia</a:t>
            </a:r>
          </a:p>
          <a:p>
            <a:r>
              <a:rPr lang="en-US" sz="1000" b="1" dirty="0">
                <a:solidFill>
                  <a:srgbClr val="FF0000"/>
                </a:solidFill>
              </a:rPr>
              <a:t>based on 5 days of surface reflectance and atmospheric measurements. Error bars are +-1-standard deviation of the mean.</a:t>
            </a:r>
          </a:p>
        </p:txBody>
      </p: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p:cNvGraphicFramePr>
            <a:graphicFrameLocks noGrp="1"/>
          </p:cNvGraphicFramePr>
          <p:nvPr>
            <p:extLst/>
          </p:nvPr>
        </p:nvGraphicFramePr>
        <p:xfrm>
          <a:off x="5214132" y="6397262"/>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Tree>
    <p:extLst>
      <p:ext uri="{BB962C8B-B14F-4D97-AF65-F5344CB8AC3E}">
        <p14:creationId xmlns:p14="http://schemas.microsoft.com/office/powerpoint/2010/main" val="40349541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843"/>
            <a:ext cx="7886700" cy="1064057"/>
          </a:xfrm>
        </p:spPr>
        <p:txBody>
          <a:bodyPr>
            <a:noAutofit/>
          </a:bodyPr>
          <a:lstStyle/>
          <a:p>
            <a:r>
              <a:rPr lang="en-US" sz="2400" dirty="0" smtClean="0"/>
              <a:t>ABI-L1b-PLPT-029</a:t>
            </a:r>
            <a:r>
              <a:rPr lang="en-US" sz="3600" dirty="0" smtClean="0"/>
              <a:t> </a:t>
            </a:r>
            <a:br>
              <a:rPr lang="en-US" sz="3600" dirty="0" smtClean="0"/>
            </a:br>
            <a:r>
              <a:rPr lang="en-US" sz="3600" dirty="0" smtClean="0"/>
              <a:t>Rayleigh Scattering Calibration </a:t>
            </a:r>
            <a:endParaRPr lang="en-US" sz="36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77</a:t>
            </a:fld>
            <a:endParaRPr lang="en-US" dirty="0"/>
          </a:p>
        </p:txBody>
      </p:sp>
      <p:cxnSp>
        <p:nvCxnSpPr>
          <p:cNvPr id="8" name="Straight Connector 7"/>
          <p:cNvCxnSpPr>
            <a:endCxn id="5" idx="0"/>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00054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Using the Rayleigh scattering calibration method, find relative </a:t>
            </a:r>
            <a:r>
              <a:rPr lang="en-US" sz="1400" dirty="0"/>
              <a:t>and absolute calibration and trending of ABI </a:t>
            </a:r>
            <a:r>
              <a:rPr lang="en-US" sz="1400" dirty="0" smtClean="0"/>
              <a:t>Band </a:t>
            </a:r>
            <a:r>
              <a:rPr lang="en-US" sz="1400" dirty="0"/>
              <a:t>1; and relative and absolute calibration and trending of ABI Band </a:t>
            </a:r>
            <a:r>
              <a:rPr lang="en-US" sz="1400" dirty="0" smtClean="0"/>
              <a:t>2.</a:t>
            </a:r>
          </a:p>
          <a:p>
            <a:endParaRPr lang="en-US" sz="1400" dirty="0"/>
          </a:p>
          <a:p>
            <a:pPr algn="ctr"/>
            <a:r>
              <a:rPr lang="en-US" sz="2000" b="1" i="1" dirty="0" smtClean="0"/>
              <a:t>Related Requirements</a:t>
            </a:r>
          </a:p>
          <a:p>
            <a:pPr lvl="0"/>
            <a:r>
              <a:rPr lang="en-US" sz="1400" dirty="0" smtClean="0"/>
              <a:t>MRD-737</a:t>
            </a:r>
            <a:r>
              <a:rPr lang="en-US" sz="1400" dirty="0"/>
              <a:t>,</a:t>
            </a:r>
            <a:r>
              <a:rPr lang="en-US" sz="1400" dirty="0" smtClean="0"/>
              <a:t> MRD-2120 and MRD-2130</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graphicFrame>
        <p:nvGraphicFramePr>
          <p:cNvPr id="30" name="Table 29"/>
          <p:cNvGraphicFramePr>
            <a:graphicFrameLocks noGrp="1"/>
          </p:cNvGraphicFramePr>
          <p:nvPr>
            <p:extLst/>
          </p:nvPr>
        </p:nvGraphicFramePr>
        <p:xfrm>
          <a:off x="4684844" y="4191000"/>
          <a:ext cx="4382956" cy="1920240"/>
        </p:xfrm>
        <a:graphic>
          <a:graphicData uri="http://schemas.openxmlformats.org/drawingml/2006/table">
            <a:tbl>
              <a:tblPr firstRow="1" bandRow="1">
                <a:tableStyleId>{5C22544A-7EE6-4342-B048-85BDC9FD1C3A}</a:tableStyleId>
              </a:tblPr>
              <a:tblGrid>
                <a:gridCol w="1792156"/>
                <a:gridCol w="2590800"/>
              </a:tblGrid>
              <a:tr h="27949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rPr>
                        <a:t>Success</a:t>
                      </a:r>
                      <a:r>
                        <a:rPr lang="en-US" sz="1800" i="1" baseline="0" dirty="0" smtClean="0">
                          <a:solidFill>
                            <a:schemeClr val="tx1"/>
                          </a:solidFill>
                        </a:rPr>
                        <a:t> Criteria </a:t>
                      </a:r>
                      <a:endParaRPr lang="en-US" sz="1800" i="1" dirty="0" smtClean="0">
                        <a:solidFill>
                          <a:schemeClr val="tx1"/>
                        </a:solidFill>
                      </a:endParaRPr>
                    </a:p>
                  </a:txBody>
                  <a:tcPr/>
                </a:tc>
                <a:tc>
                  <a:txBody>
                    <a:bodyPr/>
                    <a:lstStyle/>
                    <a:p>
                      <a:pPr algn="ctr"/>
                      <a:r>
                        <a:rPr lang="en-US" sz="1800" i="1" dirty="0" smtClean="0">
                          <a:solidFill>
                            <a:schemeClr val="tx1"/>
                          </a:solidFill>
                        </a:rPr>
                        <a:t>Status</a:t>
                      </a:r>
                      <a:endParaRPr lang="en-US" sz="1800" i="1" dirty="0">
                        <a:solidFill>
                          <a:schemeClr val="tx1"/>
                        </a:solidFill>
                      </a:endParaRPr>
                    </a:p>
                  </a:txBody>
                  <a:tcPr/>
                </a:tc>
              </a:tr>
              <a:tr h="436475">
                <a:tc>
                  <a:txBody>
                    <a:bodyPr/>
                    <a:lstStyle/>
                    <a:p>
                      <a:r>
                        <a:rPr lang="en-US" sz="1200" dirty="0" smtClean="0"/>
                        <a:t>Relative and absolute calibration and trending of ABI Band 1; and relative and absolute calibration and trending of ABI Band 2.</a:t>
                      </a:r>
                    </a:p>
                  </a:txBody>
                  <a:tcPr/>
                </a:tc>
                <a:tc>
                  <a:txBody>
                    <a:bodyPr/>
                    <a:lstStyle/>
                    <a:p>
                      <a:r>
                        <a:rPr lang="en-US" sz="1200" b="1" i="1" baseline="0" dirty="0" smtClean="0"/>
                        <a:t>Not Conclusive </a:t>
                      </a:r>
                      <a:r>
                        <a:rPr lang="en-US" sz="1200" baseline="0" dirty="0" smtClean="0"/>
                        <a:t>- Uncertainty of climatological mean aerosol optical depth (AOD) can lead to uncertainties and/or biases of up to 12% and 34% for Ch 1 and Ch 2 results, respectively. Method needs more accurate AOD inputs to determine </a:t>
                      </a:r>
                      <a:r>
                        <a:rPr lang="en-US" sz="1200" dirty="0" smtClean="0"/>
                        <a:t>relative and absolute calibration and trending. </a:t>
                      </a:r>
                      <a:endParaRPr lang="en-US" sz="1200" dirty="0"/>
                    </a:p>
                  </a:txBody>
                  <a:tcPr>
                    <a:noFill/>
                  </a:tcPr>
                </a:tc>
              </a:tr>
            </a:tbl>
          </a:graphicData>
        </a:graphic>
      </p:graphicFrame>
      <p:sp>
        <p:nvSpPr>
          <p:cNvPr id="3" name="Rectangle 2"/>
          <p:cNvSpPr/>
          <p:nvPr/>
        </p:nvSpPr>
        <p:spPr>
          <a:xfrm>
            <a:off x="4610099" y="1409700"/>
            <a:ext cx="4456243" cy="2569934"/>
          </a:xfrm>
          <a:prstGeom prst="rect">
            <a:avLst/>
          </a:prstGeom>
        </p:spPr>
        <p:txBody>
          <a:bodyPr wrap="square">
            <a:spAutoFit/>
          </a:bodyPr>
          <a:lstStyle/>
          <a:p>
            <a:pPr marL="171450" indent="-171450">
              <a:lnSpc>
                <a:spcPct val="115000"/>
              </a:lnSpc>
              <a:buFont typeface="Arial" panose="020B0604020202020204" pitchFamily="34" charset="0"/>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Applied </a:t>
            </a:r>
            <a:r>
              <a:rPr lang="en-US" sz="1400" dirty="0">
                <a:latin typeface="Calibri" panose="020F0502020204030204" pitchFamily="34" charset="0"/>
                <a:ea typeface="Calibri" panose="020F0502020204030204" pitchFamily="34" charset="0"/>
                <a:cs typeface="Times New Roman" panose="02020603050405020304" pitchFamily="18" charset="0"/>
              </a:rPr>
              <a:t>the Vermote </a:t>
            </a:r>
            <a:r>
              <a:rPr lang="en-US" sz="1400" dirty="0" smtClean="0">
                <a:latin typeface="Calibri" panose="020F0502020204030204" pitchFamily="34" charset="0"/>
                <a:ea typeface="Calibri" panose="020F0502020204030204" pitchFamily="34" charset="0"/>
                <a:cs typeface="Times New Roman" panose="02020603050405020304" pitchFamily="18" charset="0"/>
              </a:rPr>
              <a:t>(1992</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method to ABI</a:t>
            </a:r>
          </a:p>
          <a:p>
            <a:pPr marL="171450" indent="-1714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C</a:t>
            </a:r>
            <a:r>
              <a:rPr lang="en-US" sz="1400" dirty="0" smtClean="0">
                <a:latin typeface="Calibri" panose="020F0502020204030204" pitchFamily="34" charset="0"/>
                <a:ea typeface="Calibri" panose="020F0502020204030204" pitchFamily="34" charset="0"/>
                <a:cs typeface="Times New Roman" panose="02020603050405020304" pitchFamily="18" charset="0"/>
              </a:rPr>
              <a:t>alibration </a:t>
            </a:r>
            <a:r>
              <a:rPr lang="en-US" sz="1400" dirty="0">
                <a:latin typeface="Calibri" panose="020F0502020204030204" pitchFamily="34" charset="0"/>
                <a:ea typeface="Calibri" panose="020F0502020204030204" pitchFamily="34" charset="0"/>
                <a:cs typeface="Times New Roman" panose="02020603050405020304" pitchFamily="18" charset="0"/>
              </a:rPr>
              <a:t>targets are determined from a climatology developed by Fougnie (2002) - targets include portions of Scene-0 South East Pacific Ocean, Scene-3 North Atlantic Ocean, and Scene-8 Costa Rica Dome.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a:t>
            </a:r>
            <a:r>
              <a:rPr lang="en-US" sz="1400" dirty="0" smtClean="0">
                <a:latin typeface="Calibri" panose="020F0502020204030204" pitchFamily="34" charset="0"/>
                <a:ea typeface="Calibri" panose="020F0502020204030204" pitchFamily="34" charset="0"/>
                <a:cs typeface="Times New Roman" panose="02020603050405020304" pitchFamily="18" charset="0"/>
              </a:rPr>
              <a:t>cene </a:t>
            </a:r>
            <a:r>
              <a:rPr lang="en-US" sz="1400" dirty="0">
                <a:latin typeface="Calibri" panose="020F0502020204030204" pitchFamily="34" charset="0"/>
                <a:ea typeface="Calibri" panose="020F0502020204030204" pitchFamily="34" charset="0"/>
                <a:cs typeface="Times New Roman" panose="02020603050405020304" pitchFamily="18" charset="0"/>
              </a:rPr>
              <a:t>solar and satellite geometry filter settings adopted from Fougnie and Henri (2009).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buFont typeface="Arial" panose="020B0604020202020204" pitchFamily="34" charset="0"/>
              <a:buChar char="•"/>
            </a:pPr>
            <a:r>
              <a:rPr lang="en-US" sz="1400" dirty="0" smtClean="0">
                <a:latin typeface="Calibri" panose="020F0502020204030204" pitchFamily="34" charset="0"/>
                <a:ea typeface="Calibri" panose="020F0502020204030204" pitchFamily="34" charset="0"/>
                <a:cs typeface="Times New Roman" panose="02020603050405020304" pitchFamily="18" charset="0"/>
              </a:rPr>
              <a:t>The </a:t>
            </a:r>
            <a:r>
              <a:rPr lang="en-US" sz="1400" dirty="0">
                <a:latin typeface="Calibri" panose="020F0502020204030204" pitchFamily="34" charset="0"/>
                <a:ea typeface="Calibri" panose="020F0502020204030204" pitchFamily="34" charset="0"/>
                <a:cs typeface="Times New Roman" panose="02020603050405020304" pitchFamily="18" charset="0"/>
              </a:rPr>
              <a:t>NASA 6SV 1.0 Beta version is used to </a:t>
            </a:r>
            <a:r>
              <a:rPr lang="en-US" sz="1400" dirty="0" smtClean="0">
                <a:latin typeface="Calibri" panose="020F0502020204030204" pitchFamily="34" charset="0"/>
                <a:ea typeface="Calibri" panose="020F0502020204030204" pitchFamily="34" charset="0"/>
                <a:cs typeface="Times New Roman" panose="02020603050405020304" pitchFamily="18" charset="0"/>
              </a:rPr>
              <a:t>simulate </a:t>
            </a:r>
            <a:r>
              <a:rPr lang="en-US" sz="1400" dirty="0">
                <a:latin typeface="Calibri" panose="020F0502020204030204" pitchFamily="34" charset="0"/>
                <a:ea typeface="Calibri" panose="020F0502020204030204" pitchFamily="34" charset="0"/>
                <a:cs typeface="Times New Roman" panose="02020603050405020304" pitchFamily="18" charset="0"/>
              </a:rPr>
              <a:t>and compare to ABI Band 1 and 2 top-of-atmosphere radiances.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711" r="5641" b="76027"/>
          <a:stretch/>
        </p:blipFill>
        <p:spPr bwMode="auto">
          <a:xfrm>
            <a:off x="84221" y="4255242"/>
            <a:ext cx="4328815" cy="812058"/>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5" name="TextBox 14"/>
          <p:cNvSpPr txBox="1"/>
          <p:nvPr/>
        </p:nvSpPr>
        <p:spPr>
          <a:xfrm>
            <a:off x="4700010" y="6096000"/>
            <a:ext cx="4179799" cy="461665"/>
          </a:xfrm>
          <a:prstGeom prst="rect">
            <a:avLst/>
          </a:prstGeom>
          <a:noFill/>
        </p:spPr>
        <p:txBody>
          <a:bodyPr wrap="none" rtlCol="0">
            <a:spAutoFit/>
          </a:bodyPr>
          <a:lstStyle/>
          <a:p>
            <a:r>
              <a:rPr lang="en-US" sz="1200" b="1" dirty="0" smtClean="0"/>
              <a:t>Full Report:</a:t>
            </a:r>
          </a:p>
          <a:p>
            <a:r>
              <a:rPr lang="en-US" sz="1200" dirty="0" smtClean="0"/>
              <a:t>GOES-R_ABI-L1b-PLPT-029_Report_FullValMat_24FEB2018.pptx</a:t>
            </a:r>
            <a:endParaRPr lang="en-US" sz="1200" dirty="0"/>
          </a:p>
        </p:txBody>
      </p:sp>
      <p:pic>
        <p:nvPicPr>
          <p:cNvPr id="7" name="Picture 6"/>
          <p:cNvPicPr>
            <a:picLocks noChangeAspect="1"/>
          </p:cNvPicPr>
          <p:nvPr/>
        </p:nvPicPr>
        <p:blipFill rotWithShape="1">
          <a:blip r:embed="rId3"/>
          <a:srcRect b="74750"/>
          <a:stretch/>
        </p:blipFill>
        <p:spPr>
          <a:xfrm>
            <a:off x="113192" y="5352135"/>
            <a:ext cx="4270872" cy="781965"/>
          </a:xfrm>
          <a:prstGeom prst="rect">
            <a:avLst/>
          </a:prstGeom>
        </p:spPr>
      </p:pic>
      <p:sp>
        <p:nvSpPr>
          <p:cNvPr id="18" name="TextBox 17"/>
          <p:cNvSpPr txBox="1"/>
          <p:nvPr/>
        </p:nvSpPr>
        <p:spPr>
          <a:xfrm>
            <a:off x="267429" y="4988123"/>
            <a:ext cx="3962399" cy="307777"/>
          </a:xfrm>
          <a:prstGeom prst="rect">
            <a:avLst/>
          </a:prstGeom>
          <a:noFill/>
        </p:spPr>
        <p:txBody>
          <a:bodyPr wrap="square" rtlCol="0">
            <a:spAutoFit/>
          </a:bodyPr>
          <a:lstStyle/>
          <a:p>
            <a:r>
              <a:rPr lang="en-US" sz="1400" b="1" dirty="0"/>
              <a:t>ABI Ch </a:t>
            </a:r>
            <a:r>
              <a:rPr lang="en-US" sz="1400" b="1" dirty="0" smtClean="0"/>
              <a:t>1 Obs/Sim Albedo versus Date for Pacific SE</a:t>
            </a:r>
            <a:endParaRPr lang="en-US" sz="1400" b="1" dirty="0"/>
          </a:p>
        </p:txBody>
      </p:sp>
      <p:sp>
        <p:nvSpPr>
          <p:cNvPr id="19" name="Rectangle 18"/>
          <p:cNvSpPr/>
          <p:nvPr/>
        </p:nvSpPr>
        <p:spPr>
          <a:xfrm>
            <a:off x="95250" y="3848100"/>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TextBox 19"/>
          <p:cNvSpPr txBox="1"/>
          <p:nvPr/>
        </p:nvSpPr>
        <p:spPr>
          <a:xfrm>
            <a:off x="267429" y="6054923"/>
            <a:ext cx="3962399" cy="307777"/>
          </a:xfrm>
          <a:prstGeom prst="rect">
            <a:avLst/>
          </a:prstGeom>
          <a:noFill/>
        </p:spPr>
        <p:txBody>
          <a:bodyPr wrap="square" rtlCol="0">
            <a:spAutoFit/>
          </a:bodyPr>
          <a:lstStyle/>
          <a:p>
            <a:r>
              <a:rPr lang="en-US" sz="1400" b="1" dirty="0"/>
              <a:t>ABI Ch 2</a:t>
            </a:r>
            <a:r>
              <a:rPr lang="en-US" sz="1400" b="1" dirty="0" smtClean="0"/>
              <a:t> Obs/Sim Albedo versus Date for Pacific SE</a:t>
            </a:r>
            <a:endParaRPr lang="en-US" sz="1400" b="1" dirty="0"/>
          </a:p>
        </p:txBody>
      </p:sp>
      <p:sp>
        <p:nvSpPr>
          <p:cNvPr id="21" name="Rectangle 20"/>
          <p:cNvSpPr/>
          <p:nvPr/>
        </p:nvSpPr>
        <p:spPr>
          <a:xfrm>
            <a:off x="4646744" y="3828990"/>
            <a:ext cx="4306756" cy="400110"/>
          </a:xfrm>
          <a:prstGeom prst="rect">
            <a:avLst/>
          </a:prstGeom>
          <a:ln w="12700" cmpd="sng">
            <a:noFill/>
          </a:ln>
        </p:spPr>
        <p:txBody>
          <a:bodyPr wrap="square">
            <a:spAutoFit/>
          </a:bodyPr>
          <a:lstStyle/>
          <a:p>
            <a:pPr algn="ctr"/>
            <a:r>
              <a:rPr lang="en-US" sz="2000" b="1" i="1" dirty="0" smtClean="0"/>
              <a:t>Summary</a:t>
            </a:r>
            <a:endParaRPr lang="en-US" sz="2000" dirty="0"/>
          </a:p>
        </p:txBody>
      </p:sp>
    </p:spTree>
    <p:extLst>
      <p:ext uri="{BB962C8B-B14F-4D97-AF65-F5344CB8AC3E}">
        <p14:creationId xmlns:p14="http://schemas.microsoft.com/office/powerpoint/2010/main" val="14801623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78</a:t>
            </a:fld>
            <a:endParaRPr lang="en-US" altLang="en-US" dirty="0"/>
          </a:p>
        </p:txBody>
      </p:sp>
      <p:pic>
        <p:nvPicPr>
          <p:cNvPr id="5122" name="Picture 2" descr="GOES-R Downloadable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531" y="49306"/>
            <a:ext cx="1071563" cy="685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noa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494" y="76200"/>
            <a:ext cx="658906" cy="65890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771" y="76200"/>
            <a:ext cx="736677" cy="609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77582" y="262086"/>
            <a:ext cx="9503962" cy="902323"/>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ABI-L1b-PLPT-030</a:t>
            </a:r>
            <a: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
            </a:r>
            <a:b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br>
            <a:r>
              <a:rPr kumimoji="0" lang="en-US" sz="3600" b="1" i="0" u="none" strike="noStrike" kern="1200" cap="none" spc="0" normalizeH="0" baseline="0" noProof="0" dirty="0" smtClean="0">
                <a:ln>
                  <a:noFill/>
                </a:ln>
                <a:effectLst/>
                <a:uLnTx/>
                <a:uFillTx/>
                <a:latin typeface="Times New Roman" panose="02020603050405020304" pitchFamily="18" charset="0"/>
                <a:ea typeface="+mj-ea"/>
                <a:cs typeface="Times New Roman" panose="02020603050405020304" pitchFamily="18" charset="0"/>
              </a:rPr>
              <a:t>VNIR Validation Uyuni desert</a:t>
            </a:r>
            <a:endParaRPr kumimoji="0" lang="en-US" sz="36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graphicFrame>
        <p:nvGraphicFramePr>
          <p:cNvPr id="12" name="Table 11"/>
          <p:cNvGraphicFramePr>
            <a:graphicFrameLocks noGrp="1"/>
          </p:cNvGraphicFramePr>
          <p:nvPr>
            <p:extLst/>
          </p:nvPr>
        </p:nvGraphicFramePr>
        <p:xfrm>
          <a:off x="5133611" y="6212074"/>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Support the Full Validation Mission</a:t>
                      </a:r>
                    </a:p>
                  </a:txBody>
                  <a:tcPr anchor="ctr">
                    <a:solidFill>
                      <a:srgbClr val="008000"/>
                    </a:solidFill>
                  </a:tcPr>
                </a:tc>
              </a:tr>
            </a:tbl>
          </a:graphicData>
        </a:graphic>
      </p:graphicFrame>
      <p:sp>
        <p:nvSpPr>
          <p:cNvPr id="13" name="Rectangle 12"/>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14" name="Rectangle 13"/>
          <p:cNvSpPr/>
          <p:nvPr/>
        </p:nvSpPr>
        <p:spPr>
          <a:xfrm>
            <a:off x="4626187" y="3886200"/>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Tx/>
              <a:buChar char="-"/>
            </a:pPr>
            <a:r>
              <a:rPr lang="en-US" sz="1400" dirty="0" smtClean="0"/>
              <a:t>Uyuni desert is a stable target during April – </a:t>
            </a:r>
            <a:r>
              <a:rPr lang="en-US" sz="1400" dirty="0"/>
              <a:t>October but </a:t>
            </a:r>
            <a:r>
              <a:rPr lang="en-US" sz="1400" dirty="0" smtClean="0"/>
              <a:t>reflectance </a:t>
            </a:r>
            <a:r>
              <a:rPr lang="en-US" sz="1400" dirty="0"/>
              <a:t>is very low during wintertime due to </a:t>
            </a:r>
            <a:r>
              <a:rPr lang="en-US" sz="1400" dirty="0" smtClean="0"/>
              <a:t>precipitation.</a:t>
            </a:r>
          </a:p>
          <a:p>
            <a:pPr marL="285750" indent="-285750" algn="just">
              <a:buFontTx/>
              <a:buChar char="-"/>
            </a:pPr>
            <a:r>
              <a:rPr lang="en-US" sz="1400" dirty="0"/>
              <a:t>D</a:t>
            </a:r>
            <a:r>
              <a:rPr lang="en-US" sz="1400" dirty="0" smtClean="0"/>
              <a:t>esert </a:t>
            </a:r>
            <a:r>
              <a:rPr lang="en-US" sz="1400" dirty="0"/>
              <a:t>reflectance observed from the ABI five VNIR Channels is reasonably accurate compared with the VIIRS </a:t>
            </a:r>
            <a:r>
              <a:rPr lang="en-US" sz="1400" dirty="0" smtClean="0"/>
              <a:t>results.</a:t>
            </a:r>
          </a:p>
          <a:p>
            <a:pPr marL="285750" indent="-285750" algn="just">
              <a:buFontTx/>
              <a:buChar char="-"/>
            </a:pPr>
            <a:r>
              <a:rPr lang="en-US" sz="1400" dirty="0" smtClean="0"/>
              <a:t>Less </a:t>
            </a:r>
            <a:r>
              <a:rPr lang="en-US" sz="1400" dirty="0"/>
              <a:t>uncertainty in the bidirectional reflectance distribution </a:t>
            </a:r>
            <a:r>
              <a:rPr lang="en-US" sz="1400" dirty="0" smtClean="0"/>
              <a:t>function effect is seen.</a:t>
            </a:r>
          </a:p>
        </p:txBody>
      </p:sp>
      <p:sp>
        <p:nvSpPr>
          <p:cNvPr id="15" name="Rectangle 14"/>
          <p:cNvSpPr/>
          <p:nvPr/>
        </p:nvSpPr>
        <p:spPr>
          <a:xfrm>
            <a:off x="152400" y="1302365"/>
            <a:ext cx="4306757" cy="2431435"/>
          </a:xfrm>
          <a:prstGeom prst="rect">
            <a:avLst/>
          </a:prstGeom>
          <a:ln w="12700" cmpd="sng">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Objective</a:t>
            </a:r>
            <a:endParaRPr kumimoji="0" lang="en-US" sz="2000" b="0" i="0" u="none" strike="noStrike" kern="0" cap="none" spc="0" normalizeH="0" baseline="0" noProof="0" dirty="0" smtClean="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smtClean="0">
                <a:ln>
                  <a:noFill/>
                </a:ln>
                <a:effectLst/>
                <a:uLnTx/>
                <a:uFillTx/>
              </a:rPr>
              <a:t>To monitor any changes in the solar calibration with the day-by-day cloud-free desert reflectance.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smtClean="0">
                <a:ln>
                  <a:noFill/>
                </a:ln>
                <a:effectLst/>
                <a:uLnTx/>
                <a:uFillTx/>
              </a:rPr>
              <a:t>To validate the accuracy of ABI Channels 1, 2, 3, 5, and 6 using Uyuni Desert as reference.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Related Requirements</a:t>
            </a:r>
          </a:p>
          <a:p>
            <a:pPr marL="169863" marR="0" lvl="0" indent="-16986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effectLst/>
                <a:uLnTx/>
                <a:uFillTx/>
              </a:rPr>
              <a:t>MRD737 (Long-term radiance drift); MRD2120 (Solar calibration absolute accuracy); and MRD-2130 (Product monitoring).</a:t>
            </a:r>
          </a:p>
        </p:txBody>
      </p:sp>
      <p:sp>
        <p:nvSpPr>
          <p:cNvPr id="16" name="Rectangle 15"/>
          <p:cNvSpPr/>
          <p:nvPr/>
        </p:nvSpPr>
        <p:spPr>
          <a:xfrm>
            <a:off x="6029309" y="1143000"/>
            <a:ext cx="1653124" cy="400110"/>
          </a:xfrm>
          <a:prstGeom prst="rect">
            <a:avLst/>
          </a:prstGeom>
          <a:ln w="12700" cmpd="sng">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effectLst/>
                <a:uLnTx/>
                <a:uFillTx/>
              </a:rPr>
              <a:t>Methodology</a:t>
            </a:r>
            <a:endParaRPr kumimoji="0" lang="en-US" sz="2000" b="0" i="0" u="none" strike="noStrike" kern="0" cap="none" spc="0" normalizeH="0" baseline="0" noProof="0" dirty="0" smtClean="0">
              <a:ln>
                <a:noFill/>
              </a:ln>
              <a:effectLst/>
              <a:uLnTx/>
              <a:uFillTx/>
            </a:endParaRPr>
          </a:p>
        </p:txBody>
      </p:sp>
      <p:sp>
        <p:nvSpPr>
          <p:cNvPr id="17" name="TextBox 16"/>
          <p:cNvSpPr txBox="1"/>
          <p:nvPr/>
        </p:nvSpPr>
        <p:spPr>
          <a:xfrm>
            <a:off x="4586990" y="1447800"/>
            <a:ext cx="4684296" cy="2031325"/>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0" cap="none" spc="0" normalizeH="0" baseline="0" noProof="0" dirty="0" smtClean="0">
                <a:ln>
                  <a:noFill/>
                </a:ln>
                <a:effectLst/>
                <a:uLnTx/>
                <a:uFillTx/>
              </a:rPr>
              <a:t>Select region of interest (ROI)</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0" cap="none" spc="0" normalizeH="0" baseline="0" noProof="0" dirty="0" smtClean="0">
                <a:ln>
                  <a:noFill/>
                </a:ln>
                <a:effectLst/>
                <a:uLnTx/>
                <a:uFillTx/>
              </a:rPr>
              <a:t>Radiometric and temporal stability with GOES-East Imager visible </a:t>
            </a:r>
          </a:p>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smtClean="0">
                <a:ln>
                  <a:noFill/>
                </a:ln>
                <a:effectLst/>
                <a:uLnTx/>
                <a:uFillTx/>
              </a:rPr>
              <a:t>data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smtClean="0">
                <a:ln>
                  <a:noFill/>
                </a:ln>
                <a:effectLst/>
                <a:uLnTx/>
                <a:uFillTx/>
              </a:rPr>
              <a:t>Apply the post-launch calibration using calibration coefficients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smtClean="0">
                <a:ln>
                  <a:noFill/>
                </a:ln>
                <a:effectLst/>
                <a:uLnTx/>
                <a:uFillTx/>
              </a:rPr>
              <a:t>Identify the areas with low standard deviation and NDVI values</a:t>
            </a:r>
          </a:p>
          <a:p>
            <a:pPr marL="342900" marR="0" lvl="0" indent="-342900" defTabSz="91440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0" cap="none" spc="0" normalizeH="0" baseline="0" noProof="0" dirty="0" smtClean="0">
                <a:ln>
                  <a:noFill/>
                </a:ln>
                <a:effectLst/>
                <a:uLnTx/>
                <a:uFillTx/>
              </a:rPr>
              <a:t>Spatial stability with SNPP VIIRS SDR data</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smtClean="0">
                <a:ln>
                  <a:noFill/>
                </a:ln>
                <a:effectLst/>
                <a:uLnTx/>
                <a:uFillTx/>
              </a:rPr>
              <a:t>Identify the areas with low covariance pixels and NDVI values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Tx/>
              <a:buChar char="-"/>
              <a:tabLst/>
              <a:defRPr/>
            </a:pPr>
            <a:endParaRPr kumimoji="0" lang="en-US" sz="1400" b="0" i="0" u="none" strike="noStrike" kern="0" cap="none" spc="0" normalizeH="0" baseline="0" noProof="0" dirty="0" smtClean="0">
              <a:ln>
                <a:noFill/>
              </a:ln>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en-US" sz="1400" b="0" i="0" u="none" strike="noStrike" kern="0" cap="none" spc="0" normalizeH="0" baseline="0" noProof="0" dirty="0" smtClean="0">
              <a:ln>
                <a:noFill/>
              </a:ln>
              <a:effectLst/>
              <a:uLnTx/>
              <a:uFillTx/>
            </a:endParaRPr>
          </a:p>
        </p:txBody>
      </p:sp>
      <p:pic>
        <p:nvPicPr>
          <p:cNvPr id="18" name="Picture 17"/>
          <p:cNvPicPr preferRelativeResize="0">
            <a:picLocks/>
          </p:cNvPicPr>
          <p:nvPr/>
        </p:nvPicPr>
        <p:blipFill>
          <a:blip r:embed="rId5"/>
          <a:stretch>
            <a:fillRect/>
          </a:stretch>
        </p:blipFill>
        <p:spPr>
          <a:xfrm>
            <a:off x="4677269" y="2855641"/>
            <a:ext cx="1502004" cy="969061"/>
          </a:xfrm>
          <a:prstGeom prst="rect">
            <a:avLst/>
          </a:prstGeom>
        </p:spPr>
      </p:pic>
      <p:sp>
        <p:nvSpPr>
          <p:cNvPr id="19" name="TextBox 18"/>
          <p:cNvSpPr txBox="1"/>
          <p:nvPr/>
        </p:nvSpPr>
        <p:spPr>
          <a:xfrm>
            <a:off x="6187893" y="3073622"/>
            <a:ext cx="2957357"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Two geophysical locations of the uniform areas: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the green: Target 1 (20.20°-20.05°S, 67.65°-67.50°W),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the blue: Target 2 (20.38°-20.23°S, 67.35°-67.20°W).</a:t>
            </a:r>
          </a:p>
        </p:txBody>
      </p:sp>
      <p:sp>
        <p:nvSpPr>
          <p:cNvPr id="20" name="Rectangle 19"/>
          <p:cNvSpPr/>
          <p:nvPr/>
        </p:nvSpPr>
        <p:spPr>
          <a:xfrm>
            <a:off x="-35858" y="6276344"/>
            <a:ext cx="4684058" cy="461665"/>
          </a:xfrm>
          <a:prstGeom prst="rect">
            <a:avLst/>
          </a:prstGeom>
          <a:ln w="12700" cmpd="sng">
            <a:noFill/>
          </a:ln>
        </p:spPr>
        <p:txBody>
          <a:bodyPr wrap="square">
            <a:spAutoFit/>
          </a:bodyPr>
          <a:lstStyle/>
          <a:p>
            <a:r>
              <a:rPr lang="en-US" sz="1200" b="1" dirty="0" smtClean="0"/>
              <a:t>Time </a:t>
            </a:r>
            <a:r>
              <a:rPr lang="en-US" sz="1200" b="1" dirty="0"/>
              <a:t>series of reflectance variations over the two targets from </a:t>
            </a:r>
            <a:r>
              <a:rPr lang="en-US" sz="1200" b="1" dirty="0" smtClean="0"/>
              <a:t>the ABI and VIIRS for five VNIR channels</a:t>
            </a:r>
            <a:endParaRPr lang="en-US" sz="1200" b="1" dirty="0"/>
          </a:p>
        </p:txBody>
      </p:sp>
      <p:pic>
        <p:nvPicPr>
          <p:cNvPr id="23" name="Picture 22"/>
          <p:cNvPicPr preferRelativeResize="0">
            <a:picLocks/>
          </p:cNvPicPr>
          <p:nvPr/>
        </p:nvPicPr>
        <p:blipFill rotWithShape="1">
          <a:blip r:embed="rId6"/>
          <a:srcRect l="7577" t="4445" r="9090" b="2222"/>
          <a:stretch/>
        </p:blipFill>
        <p:spPr>
          <a:xfrm>
            <a:off x="24714" y="4370996"/>
            <a:ext cx="2286000" cy="1828800"/>
          </a:xfrm>
          <a:prstGeom prst="rect">
            <a:avLst/>
          </a:prstGeom>
        </p:spPr>
      </p:pic>
      <p:pic>
        <p:nvPicPr>
          <p:cNvPr id="24" name="Picture 23"/>
          <p:cNvPicPr preferRelativeResize="0">
            <a:picLocks/>
          </p:cNvPicPr>
          <p:nvPr/>
        </p:nvPicPr>
        <p:blipFill rotWithShape="1">
          <a:blip r:embed="rId7"/>
          <a:srcRect l="7577" t="4445" r="9090" b="2222"/>
          <a:stretch/>
        </p:blipFill>
        <p:spPr>
          <a:xfrm>
            <a:off x="2267145" y="4378410"/>
            <a:ext cx="2286000" cy="1828800"/>
          </a:xfrm>
          <a:prstGeom prst="rect">
            <a:avLst/>
          </a:prstGeom>
        </p:spPr>
      </p:pic>
      <p:sp>
        <p:nvSpPr>
          <p:cNvPr id="2" name="Date Placeholder 1"/>
          <p:cNvSpPr>
            <a:spLocks noGrp="1"/>
          </p:cNvSpPr>
          <p:nvPr>
            <p:ph type="dt" sz="half" idx="10"/>
          </p:nvPr>
        </p:nvSpPr>
        <p:spPr/>
        <p:txBody>
          <a:bodyPr/>
          <a:lstStyle/>
          <a:p>
            <a:r>
              <a:rPr lang="en-US" dirty="0" smtClean="0"/>
              <a:t>6/1/2018</a:t>
            </a:r>
            <a:endParaRPr lang="en-US" dirty="0"/>
          </a:p>
        </p:txBody>
      </p:sp>
      <p:sp>
        <p:nvSpPr>
          <p:cNvPr id="3" name="Footer Placeholder 2"/>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8231159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79</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ABI-L1b-PLPT-031</a:t>
            </a:r>
            <a:r>
              <a:rPr lang="en-US" sz="3600" dirty="0"/>
              <a:t/>
            </a:r>
            <a:br>
              <a:rPr lang="en-US" sz="3600" dirty="0"/>
            </a:br>
            <a:r>
              <a:rPr lang="en-US" sz="3600" dirty="0" smtClean="0"/>
              <a:t>BDS</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Identify (and quantify where possible) the advantages and disadvantages of ABI operating in column mode as compare with the “Best Detector Select” (BDS) model.</a:t>
            </a:r>
          </a:p>
          <a:p>
            <a:pPr algn="ctr"/>
            <a:r>
              <a:rPr lang="en-US" sz="2000" b="1" i="1" dirty="0" smtClean="0"/>
              <a:t>Related Requirements</a:t>
            </a:r>
          </a:p>
          <a:p>
            <a:pPr marL="169863" lvl="0" indent="-169863">
              <a:buFont typeface="Arial" panose="020B0604020202020204" pitchFamily="34" charset="0"/>
              <a:buChar char="•"/>
            </a:pPr>
            <a:r>
              <a:rPr lang="en-US" sz="1400" dirty="0"/>
              <a:t>MRD Table 3.4.8.1.2 (ABI performance summary).</a:t>
            </a:r>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BDS update history has been documented.</a:t>
            </a:r>
          </a:p>
          <a:p>
            <a:pPr marL="285750" indent="-285750" algn="just">
              <a:buFont typeface="Arial" panose="020B0604020202020204" pitchFamily="34" charset="0"/>
              <a:buChar char="•"/>
            </a:pPr>
            <a:r>
              <a:rPr lang="en-US" sz="1400" dirty="0" smtClean="0"/>
              <a:t>The effectiveness of the BDS update is assessed with l1b image observation, mostly through the reduction of striping.</a:t>
            </a:r>
          </a:p>
          <a:p>
            <a:pPr marL="285750" indent="-285750" algn="just">
              <a:buFont typeface="Arial" panose="020B0604020202020204" pitchFamily="34" charset="0"/>
              <a:buChar char="•"/>
            </a:pPr>
            <a:r>
              <a:rPr lang="en-US" sz="1400" dirty="0" smtClean="0"/>
              <a:t>The calibration artifacts related to level-shift, lunar avoidance threshold and detector saturation are better understood.</a:t>
            </a:r>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CWG documents the on-orbit BDS update, monitored the effects of BDS update and analyzed level-shift related calibration artifacts</a:t>
            </a:r>
            <a:r>
              <a:rPr lang="en-US" sz="1400" dirty="0" smtClean="0"/>
              <a:t>..</a:t>
            </a:r>
            <a:endParaRPr lang="en-US" sz="1400" dirty="0"/>
          </a:p>
        </p:txBody>
      </p:sp>
      <p:pic>
        <p:nvPicPr>
          <p:cNvPr id="22" name="Picture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884420" y="2362200"/>
            <a:ext cx="2011680" cy="1371600"/>
          </a:xfrm>
          <a:prstGeom prst="rect">
            <a:avLst/>
          </a:prstGeom>
        </p:spPr>
      </p:pic>
      <p:pic>
        <p:nvPicPr>
          <p:cNvPr id="23" name="Picture 2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65620" y="2362200"/>
            <a:ext cx="2011680" cy="1371600"/>
          </a:xfrm>
          <a:prstGeom prst="rect">
            <a:avLst/>
          </a:prstGeom>
        </p:spPr>
      </p:pic>
      <p:sp>
        <p:nvSpPr>
          <p:cNvPr id="25" name="Rectangle 24"/>
          <p:cNvSpPr/>
          <p:nvPr/>
        </p:nvSpPr>
        <p:spPr>
          <a:xfrm>
            <a:off x="5257800" y="3581400"/>
            <a:ext cx="3467100" cy="276999"/>
          </a:xfrm>
          <a:prstGeom prst="rect">
            <a:avLst/>
          </a:prstGeom>
          <a:ln w="12700" cmpd="sng">
            <a:noFill/>
          </a:ln>
        </p:spPr>
        <p:txBody>
          <a:bodyPr wrap="square">
            <a:spAutoFit/>
          </a:bodyPr>
          <a:lstStyle/>
          <a:p>
            <a:pPr algn="ctr"/>
            <a:r>
              <a:rPr lang="en-US" sz="1200" b="1" dirty="0" smtClean="0"/>
              <a:t>Detector Saturation &amp; Level Shift</a:t>
            </a:r>
            <a:endParaRPr lang="en-US" sz="1200" b="1" dirty="0"/>
          </a:p>
        </p:txBody>
      </p:sp>
      <p:sp>
        <p:nvSpPr>
          <p:cNvPr id="38" name="Rectangle 37"/>
          <p:cNvSpPr/>
          <p:nvPr/>
        </p:nvSpPr>
        <p:spPr>
          <a:xfrm>
            <a:off x="639270" y="6196145"/>
            <a:ext cx="3487667" cy="276999"/>
          </a:xfrm>
          <a:prstGeom prst="rect">
            <a:avLst/>
          </a:prstGeom>
          <a:ln w="12700" cmpd="sng">
            <a:noFill/>
          </a:ln>
        </p:spPr>
        <p:txBody>
          <a:bodyPr wrap="square">
            <a:spAutoFit/>
          </a:bodyPr>
          <a:lstStyle/>
          <a:p>
            <a:pPr algn="ctr"/>
            <a:r>
              <a:rPr lang="en-US" sz="1200" b="1" dirty="0" smtClean="0"/>
              <a:t>BDS Update History</a:t>
            </a:r>
            <a:endParaRPr lang="en-US" sz="1200" b="1" dirty="0"/>
          </a:p>
        </p:txBody>
      </p:sp>
      <p:graphicFrame>
        <p:nvGraphicFramePr>
          <p:cNvPr id="39" name="Table 38"/>
          <p:cNvGraphicFramePr>
            <a:graphicFrameLocks noGrp="1"/>
          </p:cNvGraphicFramePr>
          <p:nvPr>
            <p:extLst/>
          </p:nvPr>
        </p:nvGraphicFramePr>
        <p:xfrm>
          <a:off x="227446" y="4294448"/>
          <a:ext cx="4077852" cy="1926654"/>
        </p:xfrm>
        <a:graphic>
          <a:graphicData uri="http://schemas.openxmlformats.org/drawingml/2006/table">
            <a:tbl>
              <a:tblPr firstRow="1" bandRow="1"/>
              <a:tblGrid>
                <a:gridCol w="541416"/>
                <a:gridCol w="884109"/>
                <a:gridCol w="633029"/>
                <a:gridCol w="685800"/>
                <a:gridCol w="1333498"/>
              </a:tblGrid>
              <a:tr h="37128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Event No.</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Band/Detector No.</a:t>
                      </a:r>
                      <a:endParaRPr lang="en-US" sz="10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From Column</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To Column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Time</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1</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B10D312</a:t>
                      </a:r>
                      <a:endParaRPr lang="en-US" sz="1000" dirty="0">
                        <a:solidFill>
                          <a:schemeClr val="tx1"/>
                        </a:solidFill>
                        <a:latin typeface="+mn-lt"/>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4</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2017-10-03</a:t>
                      </a:r>
                      <a:r>
                        <a:rPr lang="en-US" sz="1000" baseline="0" dirty="0" smtClean="0">
                          <a:solidFill>
                            <a:schemeClr val="tx1"/>
                          </a:solidFill>
                          <a:latin typeface="+mn-lt"/>
                        </a:rPr>
                        <a:t> </a:t>
                      </a:r>
                      <a:r>
                        <a:rPr lang="en-US" sz="1000" dirty="0" smtClean="0">
                          <a:solidFill>
                            <a:schemeClr val="tx1"/>
                          </a:solidFill>
                          <a:latin typeface="+mn-lt"/>
                        </a:rPr>
                        <a:t>18:17:00Z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2</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B12D257</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5</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2017-10-03</a:t>
                      </a:r>
                      <a:r>
                        <a:rPr lang="en-US" sz="1000" baseline="0" dirty="0" smtClean="0">
                          <a:solidFill>
                            <a:schemeClr val="tx1"/>
                          </a:solidFill>
                          <a:latin typeface="+mn-lt"/>
                        </a:rPr>
                        <a:t> </a:t>
                      </a:r>
                      <a:r>
                        <a:rPr lang="en-US" sz="1000" dirty="0" smtClean="0">
                          <a:solidFill>
                            <a:schemeClr val="tx1"/>
                          </a:solidFill>
                          <a:latin typeface="+mn-lt"/>
                        </a:rPr>
                        <a:t>18:17:00Z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3</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B12D290</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2018-01-02 21:00:00Z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4</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B12D291</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2018-01-02 21:00:00Z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5</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B12D309</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6</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3</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2018-03-05 15:00:00Z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50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6</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B10D294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6</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2018-05-22 16:28:00Z</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r>
            </a:tbl>
          </a:graphicData>
        </a:graphic>
      </p:graphicFrame>
    </p:spTree>
    <p:extLst>
      <p:ext uri="{BB962C8B-B14F-4D97-AF65-F5344CB8AC3E}">
        <p14:creationId xmlns:p14="http://schemas.microsoft.com/office/powerpoint/2010/main" val="4011579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 captured in the RIMP</a:t>
            </a:r>
            <a:endParaRPr lang="en-US" sz="3600" b="1" dirty="0"/>
          </a:p>
        </p:txBody>
      </p:sp>
      <p:sp>
        <p:nvSpPr>
          <p:cNvPr id="3" name="Content Placeholder 2"/>
          <p:cNvSpPr>
            <a:spLocks noGrp="1"/>
          </p:cNvSpPr>
          <p:nvPr>
            <p:ph idx="1"/>
          </p:nvPr>
        </p:nvSpPr>
        <p:spPr>
          <a:xfrm>
            <a:off x="628650" y="1421692"/>
            <a:ext cx="5686425" cy="4750508"/>
          </a:xfrm>
        </p:spPr>
        <p:txBody>
          <a:bodyPr>
            <a:normAutofit fontScale="85000" lnSpcReduction="20000"/>
          </a:bodyPr>
          <a:lstStyle/>
          <a:p>
            <a:r>
              <a:rPr lang="en-US" dirty="0" smtClean="0"/>
              <a:t>Planning</a:t>
            </a:r>
          </a:p>
          <a:p>
            <a:pPr lvl="1"/>
            <a:r>
              <a:rPr lang="en-US" dirty="0" smtClean="0"/>
              <a:t>Readiness, Implementation, and Management Plan (RIMP)</a:t>
            </a:r>
          </a:p>
          <a:p>
            <a:r>
              <a:rPr lang="en-US" dirty="0" smtClean="0"/>
              <a:t>Execution</a:t>
            </a:r>
          </a:p>
          <a:p>
            <a:pPr lvl="1"/>
            <a:r>
              <a:rPr lang="en-US" dirty="0" smtClean="0"/>
              <a:t>Post-Launch Tests (PLT) – Beta </a:t>
            </a:r>
            <a:r>
              <a:rPr lang="en-US" dirty="0"/>
              <a:t>Maturity</a:t>
            </a:r>
          </a:p>
          <a:p>
            <a:pPr lvl="2"/>
            <a:r>
              <a:rPr lang="en-US" dirty="0" smtClean="0"/>
              <a:t>Verification of instrument for required functionalities</a:t>
            </a:r>
          </a:p>
          <a:p>
            <a:pPr lvl="2"/>
            <a:r>
              <a:rPr lang="en-US" dirty="0" smtClean="0"/>
              <a:t>Planned adjustments</a:t>
            </a:r>
          </a:p>
          <a:p>
            <a:pPr lvl="2"/>
            <a:r>
              <a:rPr lang="en-US" dirty="0" smtClean="0"/>
              <a:t>Flight-Ground Integration</a:t>
            </a:r>
          </a:p>
          <a:p>
            <a:pPr lvl="1"/>
            <a:r>
              <a:rPr lang="en-US" dirty="0" smtClean="0"/>
              <a:t>Post-Launch Product Tests (PLPT) – Provisional </a:t>
            </a:r>
            <a:r>
              <a:rPr lang="en-US" dirty="0"/>
              <a:t>Maturity</a:t>
            </a:r>
          </a:p>
          <a:p>
            <a:pPr lvl="2"/>
            <a:r>
              <a:rPr lang="en-US" dirty="0" smtClean="0"/>
              <a:t>Validation of products for intended applications</a:t>
            </a:r>
            <a:endParaRPr lang="en-US" dirty="0"/>
          </a:p>
          <a:p>
            <a:pPr lvl="2"/>
            <a:r>
              <a:rPr lang="en-US" dirty="0" smtClean="0"/>
              <a:t>Program-User Integration</a:t>
            </a:r>
          </a:p>
          <a:p>
            <a:pPr lvl="1"/>
            <a:r>
              <a:rPr lang="en-US" dirty="0" smtClean="0"/>
              <a:t>Extended Validation (XV) – Full Validation Maturity</a:t>
            </a:r>
            <a:endParaRPr lang="en-US" dirty="0"/>
          </a:p>
          <a:p>
            <a:pPr lvl="2"/>
            <a:r>
              <a:rPr lang="en-US" dirty="0" smtClean="0"/>
              <a:t>Comprehensive</a:t>
            </a:r>
            <a:r>
              <a:rPr lang="en-US" dirty="0"/>
              <a:t> </a:t>
            </a:r>
            <a:r>
              <a:rPr lang="en-US" dirty="0" smtClean="0"/>
              <a:t>evaluation of operation in intended environment</a:t>
            </a:r>
          </a:p>
          <a:p>
            <a:pPr lvl="2"/>
            <a:r>
              <a:rPr lang="en-US" dirty="0" smtClean="0"/>
              <a:t>Phase into normal operation</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8</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727" y="2140904"/>
            <a:ext cx="2701636" cy="3496235"/>
          </a:xfrm>
          <a:prstGeom prst="rect">
            <a:avLst/>
          </a:prstGeom>
        </p:spPr>
      </p:pic>
    </p:spTree>
    <p:extLst>
      <p:ext uri="{BB962C8B-B14F-4D97-AF65-F5344CB8AC3E}">
        <p14:creationId xmlns:p14="http://schemas.microsoft.com/office/powerpoint/2010/main" val="3877351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858000" y="6492875"/>
            <a:ext cx="1657350" cy="365125"/>
          </a:xfrm>
        </p:spPr>
        <p:txBody>
          <a:bodyPr/>
          <a:lstStyle/>
          <a:p>
            <a:fld id="{F4187418-5481-4E5B-A2F4-9A93734A0716}" type="slidenum">
              <a:rPr lang="en-US" smtClean="0"/>
              <a:t>80</a:t>
            </a:fld>
            <a:endParaRPr lang="en-US" dirty="0"/>
          </a:p>
        </p:txBody>
      </p:sp>
      <p:graphicFrame>
        <p:nvGraphicFramePr>
          <p:cNvPr id="17" name="Table 16"/>
          <p:cNvGraphicFramePr>
            <a:graphicFrameLocks noGrp="1"/>
          </p:cNvGraphicFramePr>
          <p:nvPr>
            <p:extLst/>
          </p:nvPr>
        </p:nvGraphicFramePr>
        <p:xfrm>
          <a:off x="5181990" y="6278880"/>
          <a:ext cx="3258278" cy="274320"/>
        </p:xfrm>
        <a:graphic>
          <a:graphicData uri="http://schemas.openxmlformats.org/drawingml/2006/table">
            <a:tbl>
              <a:tblPr firstRow="1" bandRow="1">
                <a:tableStyleId>{5C22544A-7EE6-4342-B048-85BDC9FD1C3A}</a:tableStyleId>
              </a:tblPr>
              <a:tblGrid>
                <a:gridCol w="3258278">
                  <a:extLst>
                    <a:ext uri="{9D8B030D-6E8A-4147-A177-3AD203B41FA5}">
                      <a16:colId xmlns="" xmlns:a16="http://schemas.microsoft.com/office/drawing/2014/main" val="20000"/>
                    </a:ext>
                  </a:extLst>
                </a:gridCol>
              </a:tblGrid>
              <a:tr h="191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 xmlns:a16="http://schemas.microsoft.com/office/drawing/2014/main" val="10000"/>
                  </a:ext>
                </a:extLst>
              </a:tr>
            </a:tbl>
          </a:graphicData>
        </a:graphic>
      </p:graphicFrame>
      <p:sp>
        <p:nvSpPr>
          <p:cNvPr id="41" name="Title 1"/>
          <p:cNvSpPr txBox="1">
            <a:spLocks/>
          </p:cNvSpPr>
          <p:nvPr/>
        </p:nvSpPr>
        <p:spPr bwMode="auto">
          <a:xfrm>
            <a:off x="628650" y="214378"/>
            <a:ext cx="7886700" cy="90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4000" b="1" kern="1200" cap="all">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ctr"/>
            <a:r>
              <a:rPr lang="en-US" sz="2400" dirty="0" smtClean="0"/>
              <a:t>ABI-L1b-PLPT-032</a:t>
            </a:r>
            <a:r>
              <a:rPr lang="en-US" sz="3600" dirty="0" smtClean="0"/>
              <a:t/>
            </a:r>
            <a:br>
              <a:rPr lang="en-US" sz="3600" dirty="0" smtClean="0"/>
            </a:br>
            <a:r>
              <a:rPr lang="en-US" sz="1800" dirty="0" smtClean="0"/>
              <a:t>ABI VNIR Signal to Noise Ratio and Dynamic Range</a:t>
            </a:r>
            <a:endParaRPr lang="en-US" sz="1800" dirty="0"/>
          </a:p>
        </p:txBody>
      </p:sp>
      <p:cxnSp>
        <p:nvCxnSpPr>
          <p:cNvPr id="45" name="Straight Connector 44"/>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52400" y="1116701"/>
            <a:ext cx="4306757" cy="2646878"/>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Determine </a:t>
            </a:r>
            <a:r>
              <a:rPr lang="en-US" sz="1400" dirty="0"/>
              <a:t>the ABI visible and near infrared (VNIR) channels’ signal-to-noise ratio (SNR) and Dynamic Range at the beginning-of-life (BOL).</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a:t>MRD737 </a:t>
            </a:r>
            <a:r>
              <a:rPr lang="en-US" sz="1400" dirty="0" smtClean="0"/>
              <a:t>(</a:t>
            </a:r>
            <a:r>
              <a:rPr lang="en-US" sz="1400" dirty="0"/>
              <a:t>L</a:t>
            </a:r>
            <a:r>
              <a:rPr lang="en-US" sz="1400" dirty="0" smtClean="0"/>
              <a:t>ong-term radiance drift); </a:t>
            </a:r>
          </a:p>
          <a:p>
            <a:pPr marL="169863" lvl="0" indent="-169863">
              <a:buFont typeface="Arial" panose="020B0604020202020204" pitchFamily="34" charset="0"/>
              <a:buChar char="•"/>
            </a:pPr>
            <a:r>
              <a:rPr lang="en-US" sz="1400" dirty="0" smtClean="0"/>
              <a:t>MRD1493/MRD1503 MRD1513(Product Measurement Accuracy);</a:t>
            </a:r>
          </a:p>
          <a:p>
            <a:pPr marL="169863" lvl="0" indent="-169863">
              <a:buFont typeface="Arial" panose="020B0604020202020204" pitchFamily="34" charset="0"/>
              <a:buChar char="•"/>
            </a:pPr>
            <a:r>
              <a:rPr lang="en-US" sz="1400" dirty="0" smtClean="0"/>
              <a:t>MRD2120(solar </a:t>
            </a:r>
            <a:r>
              <a:rPr lang="en-US" sz="1400" dirty="0"/>
              <a:t>reflective channels </a:t>
            </a:r>
            <a:r>
              <a:rPr lang="en-US" sz="1400" dirty="0" smtClean="0"/>
              <a:t>to within </a:t>
            </a:r>
            <a:r>
              <a:rPr lang="en-US" sz="1400" dirty="0"/>
              <a:t>an absolute accuracy of 5</a:t>
            </a:r>
            <a:r>
              <a:rPr lang="en-US" sz="1400" dirty="0" smtClean="0"/>
              <a:t>%)</a:t>
            </a:r>
            <a:endParaRPr lang="en-US" sz="1400" dirty="0"/>
          </a:p>
        </p:txBody>
      </p:sp>
      <p:sp>
        <p:nvSpPr>
          <p:cNvPr id="48" name="Rectangle 47"/>
          <p:cNvSpPr/>
          <p:nvPr/>
        </p:nvSpPr>
        <p:spPr>
          <a:xfrm>
            <a:off x="6031438" y="1042876"/>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49" name="Rectangle 48"/>
          <p:cNvSpPr/>
          <p:nvPr/>
        </p:nvSpPr>
        <p:spPr>
          <a:xfrm>
            <a:off x="4638430" y="1423881"/>
            <a:ext cx="3883287" cy="307777"/>
          </a:xfrm>
          <a:prstGeom prst="rect">
            <a:avLst/>
          </a:prstGeom>
          <a:ln w="12700" cmpd="sng">
            <a:noFill/>
          </a:ln>
        </p:spPr>
        <p:txBody>
          <a:bodyPr wrap="square">
            <a:spAutoFit/>
          </a:bodyPr>
          <a:lstStyle/>
          <a:p>
            <a:r>
              <a:rPr lang="en-US" sz="1400" dirty="0" smtClean="0"/>
              <a:t>Equations to calculate SNR and DNR</a:t>
            </a:r>
            <a:endParaRPr lang="en-US" sz="1400" b="1" dirty="0"/>
          </a:p>
        </p:txBody>
      </p:sp>
      <p:sp>
        <p:nvSpPr>
          <p:cNvPr id="51" name="Rectangle 50"/>
          <p:cNvSpPr/>
          <p:nvPr/>
        </p:nvSpPr>
        <p:spPr>
          <a:xfrm>
            <a:off x="152401" y="3894338"/>
            <a:ext cx="4306756" cy="907941"/>
          </a:xfrm>
          <a:prstGeom prst="rect">
            <a:avLst/>
          </a:prstGeom>
          <a:ln w="12700" cmpd="sng">
            <a:noFill/>
          </a:ln>
        </p:spPr>
        <p:txBody>
          <a:bodyPr wrap="square">
            <a:spAutoFit/>
          </a:bodyPr>
          <a:lstStyle/>
          <a:p>
            <a:pPr algn="ctr"/>
            <a:r>
              <a:rPr lang="en-US" sz="2000" b="1" i="1" dirty="0" smtClean="0"/>
              <a:t>Results</a:t>
            </a:r>
            <a:endParaRPr lang="en-US" sz="2000" dirty="0"/>
          </a:p>
          <a:p>
            <a:r>
              <a:rPr lang="en-US" sz="1100" dirty="0" smtClean="0"/>
              <a:t>Link for SNR monitoring</a:t>
            </a:r>
            <a:r>
              <a:rPr lang="en-US" sz="1000" dirty="0" smtClean="0"/>
              <a:t>:</a:t>
            </a:r>
          </a:p>
          <a:p>
            <a:r>
              <a:rPr lang="en-US" sz="1000" i="1" u="sng" dirty="0" smtClean="0">
                <a:solidFill>
                  <a:schemeClr val="accent1"/>
                </a:solidFill>
              </a:rPr>
              <a:t>https</a:t>
            </a:r>
            <a:r>
              <a:rPr lang="en-US" sz="1000" i="1" u="sng" dirty="0">
                <a:solidFill>
                  <a:schemeClr val="accent1"/>
                </a:solidFill>
              </a:rPr>
              <a:t>://www.star.nesdis.noaa.gov/GOESCal/G16_ABI_Solar_Cal_static.php</a:t>
            </a:r>
          </a:p>
          <a:p>
            <a:endParaRPr lang="en-US" sz="1200" dirty="0" smtClean="0"/>
          </a:p>
        </p:txBody>
      </p:sp>
      <p:sp>
        <p:nvSpPr>
          <p:cNvPr id="52" name="Rectangle 51"/>
          <p:cNvSpPr>
            <a:spLocks noChangeArrowheads="1"/>
          </p:cNvSpPr>
          <p:nvPr/>
        </p:nvSpPr>
        <p:spPr bwMode="auto">
          <a:xfrm>
            <a:off x="5791200" y="18063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3" name="Object 52"/>
          <p:cNvGraphicFramePr>
            <a:graphicFrameLocks noChangeAspect="1"/>
          </p:cNvGraphicFramePr>
          <p:nvPr>
            <p:extLst/>
          </p:nvPr>
        </p:nvGraphicFramePr>
        <p:xfrm>
          <a:off x="5933745" y="1807299"/>
          <a:ext cx="1704975" cy="666750"/>
        </p:xfrm>
        <a:graphic>
          <a:graphicData uri="http://schemas.openxmlformats.org/presentationml/2006/ole">
            <mc:AlternateContent xmlns:mc="http://schemas.openxmlformats.org/markup-compatibility/2006">
              <mc:Choice xmlns:v="urn:schemas-microsoft-com:vml" Requires="v">
                <p:oleObj spid="_x0000_s4120" r:id="rId4" imgW="1701800" imgH="673100" progId="Equation.3">
                  <p:embed/>
                </p:oleObj>
              </mc:Choice>
              <mc:Fallback>
                <p:oleObj r:id="rId4" imgW="1701800" imgH="673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745" y="1807299"/>
                        <a:ext cx="1704975"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54" name="Rectangle 53"/>
              <p:cNvSpPr/>
              <p:nvPr/>
            </p:nvSpPr>
            <p:spPr>
              <a:xfrm>
                <a:off x="5587062" y="2464034"/>
                <a:ext cx="2089866" cy="3172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𝐷𝑁𝑅</m:t>
                      </m:r>
                      <m:r>
                        <a:rPr lang="en-US" sz="1200" i="0">
                          <a:latin typeface="Cambria Math" panose="02040503050406030204" pitchFamily="18" charset="0"/>
                        </a:rPr>
                        <m:t>=</m:t>
                      </m:r>
                      <m:d>
                        <m:dPr>
                          <m:ctrlPr>
                            <a:rPr lang="en-US" sz="1200" i="1">
                              <a:latin typeface="Cambria Math" panose="02040503050406030204" pitchFamily="18" charset="0"/>
                            </a:rPr>
                          </m:ctrlPr>
                        </m:dPr>
                        <m:e>
                          <m:sSup>
                            <m:sSupPr>
                              <m:ctrlPr>
                                <a:rPr lang="en-US" sz="1200" i="1">
                                  <a:latin typeface="Cambria Math" panose="02040503050406030204" pitchFamily="18" charset="0"/>
                                </a:rPr>
                              </m:ctrlPr>
                            </m:sSupPr>
                            <m:e>
                              <m:r>
                                <a:rPr lang="en-US" sz="1200" i="0">
                                  <a:latin typeface="Cambria Math" panose="02040503050406030204" pitchFamily="18" charset="0"/>
                                </a:rPr>
                                <m:t>2</m:t>
                              </m:r>
                            </m:e>
                            <m:sup>
                              <m:r>
                                <a:rPr lang="en-US" sz="1200" i="1">
                                  <a:latin typeface="Cambria Math" panose="02040503050406030204" pitchFamily="18" charset="0"/>
                                </a:rPr>
                                <m:t>𝑏𝑖𝑡𝑠</m:t>
                              </m:r>
                            </m:sup>
                          </m:sSup>
                          <m:r>
                            <a:rPr lang="en-US" sz="1200" i="0">
                              <a:latin typeface="Cambria Math" panose="02040503050406030204" pitchFamily="18" charset="0"/>
                            </a:rPr>
                            <m:t>− </m:t>
                          </m:r>
                          <m:bar>
                            <m:barPr>
                              <m:pos m:val="top"/>
                              <m:ctrlPr>
                                <a:rPr lang="en-US" sz="1200" i="1">
                                  <a:latin typeface="Cambria Math" panose="02040503050406030204" pitchFamily="18" charset="0"/>
                                </a:rPr>
                              </m:ctrlPr>
                            </m:barPr>
                            <m:e>
                              <m:r>
                                <a:rPr lang="en-US" sz="1200" i="1">
                                  <a:latin typeface="Cambria Math" panose="02040503050406030204" pitchFamily="18" charset="0"/>
                                </a:rPr>
                                <m:t>𝑑𝑛𝑠𝑝𝑐</m:t>
                              </m:r>
                            </m:e>
                          </m:bar>
                        </m:e>
                      </m:d>
                      <m:r>
                        <a:rPr lang="en-US" sz="1200" i="0">
                          <a:latin typeface="Cambria Math" panose="02040503050406030204" pitchFamily="18" charset="0"/>
                        </a:rPr>
                        <m:t>∗</m:t>
                      </m:r>
                      <m:r>
                        <a:rPr lang="en-US" sz="1200" i="1">
                          <a:latin typeface="Cambria Math" panose="02040503050406030204" pitchFamily="18" charset="0"/>
                        </a:rPr>
                        <m:t>𝑀</m:t>
                      </m:r>
                    </m:oMath>
                  </m:oMathPara>
                </a14:m>
                <a:endParaRPr lang="en-US" sz="1200" dirty="0"/>
              </a:p>
            </p:txBody>
          </p:sp>
        </mc:Choice>
        <mc:Fallback xmlns="">
          <p:sp>
            <p:nvSpPr>
              <p:cNvPr id="54" name="Rectangle 53"/>
              <p:cNvSpPr>
                <a:spLocks noRot="1" noChangeAspect="1" noMove="1" noResize="1" noEditPoints="1" noAdjustHandles="1" noChangeArrowheads="1" noChangeShapeType="1" noTextEdit="1"/>
              </p:cNvSpPr>
              <p:nvPr/>
            </p:nvSpPr>
            <p:spPr>
              <a:xfrm>
                <a:off x="5587062" y="2464034"/>
                <a:ext cx="2089866" cy="317266"/>
              </a:xfrm>
              <a:prstGeom prst="rect">
                <a:avLst/>
              </a:prstGeom>
              <a:blipFill rotWithShape="0">
                <a:blip r:embed="rId6"/>
                <a:stretch>
                  <a:fillRect b="-3846"/>
                </a:stretch>
              </a:blipFill>
            </p:spPr>
            <p:txBody>
              <a:bodyPr/>
              <a:lstStyle/>
              <a:p>
                <a:r>
                  <a:rPr lang="en-US">
                    <a:noFill/>
                  </a:rPr>
                  <a:t> </a:t>
                </a:r>
              </a:p>
            </p:txBody>
          </p:sp>
        </mc:Fallback>
      </mc:AlternateContent>
      <p:sp>
        <p:nvSpPr>
          <p:cNvPr id="55" name="TextBox 54"/>
          <p:cNvSpPr txBox="1"/>
          <p:nvPr/>
        </p:nvSpPr>
        <p:spPr>
          <a:xfrm>
            <a:off x="8323212" y="1733069"/>
            <a:ext cx="533400" cy="276999"/>
          </a:xfrm>
          <a:prstGeom prst="rect">
            <a:avLst/>
          </a:prstGeom>
          <a:noFill/>
        </p:spPr>
        <p:txBody>
          <a:bodyPr wrap="square" rtlCol="0">
            <a:spAutoFit/>
          </a:bodyPr>
          <a:lstStyle/>
          <a:p>
            <a:r>
              <a:rPr lang="en-US" sz="1200" dirty="0" smtClean="0"/>
              <a:t>(1)</a:t>
            </a:r>
            <a:endParaRPr lang="en-US" sz="1200" dirty="0"/>
          </a:p>
        </p:txBody>
      </p:sp>
      <p:sp>
        <p:nvSpPr>
          <p:cNvPr id="56" name="TextBox 55"/>
          <p:cNvSpPr txBox="1"/>
          <p:nvPr/>
        </p:nvSpPr>
        <p:spPr>
          <a:xfrm>
            <a:off x="8323212" y="2445112"/>
            <a:ext cx="533400" cy="276999"/>
          </a:xfrm>
          <a:prstGeom prst="rect">
            <a:avLst/>
          </a:prstGeom>
          <a:noFill/>
        </p:spPr>
        <p:txBody>
          <a:bodyPr wrap="square" rtlCol="0">
            <a:spAutoFit/>
          </a:bodyPr>
          <a:lstStyle/>
          <a:p>
            <a:r>
              <a:rPr lang="en-US" sz="1200" dirty="0" smtClean="0"/>
              <a:t>(2)</a:t>
            </a:r>
            <a:endParaRPr lang="en-US" sz="1200" dirty="0"/>
          </a:p>
        </p:txBody>
      </p:sp>
      <p:sp>
        <p:nvSpPr>
          <p:cNvPr id="57" name="Rectangle 56"/>
          <p:cNvSpPr/>
          <p:nvPr/>
        </p:nvSpPr>
        <p:spPr>
          <a:xfrm>
            <a:off x="4697656" y="2892799"/>
            <a:ext cx="4158956" cy="938719"/>
          </a:xfrm>
          <a:prstGeom prst="rect">
            <a:avLst/>
          </a:prstGeom>
          <a:ln w="12700" cmpd="sng">
            <a:noFill/>
          </a:ln>
        </p:spPr>
        <p:txBody>
          <a:bodyPr wrap="square">
            <a:spAutoFit/>
          </a:bodyPr>
          <a:lstStyle/>
          <a:p>
            <a:pPr algn="just"/>
            <a:r>
              <a:rPr lang="en-US" sz="1100" dirty="0"/>
              <a:t>Where </a:t>
            </a:r>
            <a:r>
              <a:rPr lang="en-US" sz="1100" dirty="0" smtClean="0"/>
              <a:t>SNR is the VNIR band signal-noise-ratio, dn is </a:t>
            </a:r>
            <a:r>
              <a:rPr lang="en-US" sz="1100" dirty="0"/>
              <a:t>the dynamic range for the detector </a:t>
            </a:r>
            <a:r>
              <a:rPr lang="en-US" sz="1100" i="1" dirty="0" smtClean="0"/>
              <a:t>dn</a:t>
            </a:r>
            <a:r>
              <a:rPr lang="en-US" sz="1100" dirty="0" smtClean="0"/>
              <a:t> </a:t>
            </a:r>
            <a:r>
              <a:rPr lang="en-US" sz="1100" dirty="0"/>
              <a:t>is digital count; subscript </a:t>
            </a:r>
            <a:r>
              <a:rPr lang="en-US" sz="1100" i="1" dirty="0"/>
              <a:t>SCT</a:t>
            </a:r>
            <a:r>
              <a:rPr lang="en-US" sz="1100" dirty="0"/>
              <a:t> and </a:t>
            </a:r>
            <a:r>
              <a:rPr lang="en-US" sz="1100" i="1" dirty="0"/>
              <a:t>SPC</a:t>
            </a:r>
            <a:r>
              <a:rPr lang="en-US" sz="1100" dirty="0"/>
              <a:t> denote Solar Calibration Target (a solar diffuser) and space, respectively; the overhead bar denotes average; </a:t>
            </a:r>
            <a:r>
              <a:rPr lang="en-US" sz="1100" i="1" dirty="0"/>
              <a:t>σ</a:t>
            </a:r>
            <a:r>
              <a:rPr lang="en-US" sz="1100" i="1" baseline="30000" dirty="0"/>
              <a:t>2</a:t>
            </a:r>
            <a:r>
              <a:rPr lang="en-US" sz="1100" dirty="0"/>
              <a:t> is variance; DNR is the dynamic range for the detector</a:t>
            </a:r>
            <a:r>
              <a:rPr lang="en-US" sz="1100" dirty="0" smtClean="0"/>
              <a:t>, M the band gain. </a:t>
            </a:r>
            <a:endParaRPr lang="en-US" sz="1100" b="1" dirty="0"/>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4571999"/>
            <a:ext cx="3114056" cy="1972705"/>
          </a:xfrm>
          <a:prstGeom prst="rect">
            <a:avLst/>
          </a:prstGeom>
        </p:spPr>
      </p:pic>
      <p:sp>
        <p:nvSpPr>
          <p:cNvPr id="59" name="Rectangle 58"/>
          <p:cNvSpPr/>
          <p:nvPr/>
        </p:nvSpPr>
        <p:spPr>
          <a:xfrm>
            <a:off x="609600" y="6367790"/>
            <a:ext cx="4158956" cy="261610"/>
          </a:xfrm>
          <a:prstGeom prst="rect">
            <a:avLst/>
          </a:prstGeom>
          <a:ln w="12700" cmpd="sng">
            <a:noFill/>
          </a:ln>
        </p:spPr>
        <p:txBody>
          <a:bodyPr wrap="square">
            <a:spAutoFit/>
          </a:bodyPr>
          <a:lstStyle/>
          <a:p>
            <a:r>
              <a:rPr lang="en-US" sz="1050" dirty="0" smtClean="0"/>
              <a:t>GOES-16 ABI VNIR SNR mean, stdv, max, min by CWG</a:t>
            </a:r>
            <a:endParaRPr lang="en-US" sz="1050" dirty="0"/>
          </a:p>
        </p:txBody>
      </p:sp>
      <p:sp>
        <p:nvSpPr>
          <p:cNvPr id="60" name="Date Placeholder 3"/>
          <p:cNvSpPr>
            <a:spLocks noGrp="1"/>
          </p:cNvSpPr>
          <p:nvPr>
            <p:ph type="dt" sz="half" idx="4294967295"/>
          </p:nvPr>
        </p:nvSpPr>
        <p:spPr>
          <a:xfrm>
            <a:off x="628650" y="6492875"/>
            <a:ext cx="1657350" cy="365125"/>
          </a:xfrm>
          <a:prstGeom prst="rect">
            <a:avLst/>
          </a:prstGeom>
        </p:spPr>
        <p:txBody>
          <a:bodyPr/>
          <a:lstStyle/>
          <a:p>
            <a:r>
              <a:rPr lang="en-US" dirty="0" smtClean="0"/>
              <a:t>6/1/2018</a:t>
            </a:r>
            <a:endParaRPr lang="en-US" dirty="0"/>
          </a:p>
        </p:txBody>
      </p:sp>
      <p:sp>
        <p:nvSpPr>
          <p:cNvPr id="61" name="Footer Placeholder 4"/>
          <p:cNvSpPr>
            <a:spLocks noGrp="1"/>
          </p:cNvSpPr>
          <p:nvPr>
            <p:ph type="ftr" sz="quarter" idx="4294967295"/>
          </p:nvPr>
        </p:nvSpPr>
        <p:spPr>
          <a:xfrm>
            <a:off x="2819400" y="6492875"/>
            <a:ext cx="3657600" cy="365125"/>
          </a:xfrm>
          <a:prstGeom prst="rect">
            <a:avLst/>
          </a:prstGeom>
        </p:spPr>
        <p:txBody>
          <a:bodyPr/>
          <a:lstStyle/>
          <a:p>
            <a:r>
              <a:rPr lang="en-US" dirty="0" smtClean="0"/>
              <a:t>Full Validation PS-PVR for GOES-16 ABI L1b Products</a:t>
            </a:r>
            <a:endParaRPr lang="en-US" dirty="0"/>
          </a:p>
        </p:txBody>
      </p:sp>
      <p:sp>
        <p:nvSpPr>
          <p:cNvPr id="62" name="Rectangle 61"/>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sp>
        <p:nvSpPr>
          <p:cNvPr id="63" name="TextBox 62"/>
          <p:cNvSpPr txBox="1"/>
          <p:nvPr/>
        </p:nvSpPr>
        <p:spPr>
          <a:xfrm>
            <a:off x="4604212" y="4267200"/>
            <a:ext cx="4349288" cy="2031325"/>
          </a:xfrm>
          <a:prstGeom prst="rect">
            <a:avLst/>
          </a:prstGeom>
          <a:noFill/>
        </p:spPr>
        <p:txBody>
          <a:bodyPr wrap="square" rtlCol="0">
            <a:spAutoFit/>
          </a:bodyPr>
          <a:lstStyle/>
          <a:p>
            <a:pPr marL="228600" indent="-228600">
              <a:buFont typeface="+mj-lt"/>
              <a:buAutoNum type="arabicPeriod"/>
            </a:pPr>
            <a:r>
              <a:rPr lang="en-US" sz="1400" dirty="0"/>
              <a:t>CWG </a:t>
            </a:r>
            <a:r>
              <a:rPr lang="en-US" sz="1400" dirty="0" smtClean="0"/>
              <a:t>has verified post-launch </a:t>
            </a:r>
            <a:r>
              <a:rPr lang="en-US" sz="1400" dirty="0"/>
              <a:t>performance </a:t>
            </a:r>
            <a:r>
              <a:rPr lang="en-US" sz="1400" dirty="0" smtClean="0"/>
              <a:t>with pre-launch test, and </a:t>
            </a:r>
            <a:r>
              <a:rPr lang="en-US" sz="1400" dirty="0"/>
              <a:t>requirement of </a:t>
            </a:r>
            <a:r>
              <a:rPr lang="en-US" sz="1400" dirty="0" smtClean="0"/>
              <a:t>ABI VNIR SNR/DNR.</a:t>
            </a:r>
          </a:p>
          <a:p>
            <a:pPr marL="228600" indent="-228600">
              <a:buFont typeface="+mj-lt"/>
              <a:buAutoNum type="arabicPeriod"/>
            </a:pPr>
            <a:r>
              <a:rPr lang="en-US" sz="1400" dirty="0"/>
              <a:t>All bands pass the SNR </a:t>
            </a:r>
            <a:r>
              <a:rPr lang="en-US" sz="1400" dirty="0" smtClean="0"/>
              <a:t>requirement at mean condition. </a:t>
            </a:r>
            <a:r>
              <a:rPr lang="en-US" sz="1400" dirty="0"/>
              <a:t>A</a:t>
            </a:r>
            <a:r>
              <a:rPr lang="en-US" sz="1400" dirty="0" smtClean="0"/>
              <a:t>t </a:t>
            </a:r>
            <a:r>
              <a:rPr lang="en-US" sz="1400" dirty="0"/>
              <a:t>worst condition, SNR of other bands are nearly above the </a:t>
            </a:r>
            <a:r>
              <a:rPr lang="en-US" sz="1400" dirty="0" smtClean="0"/>
              <a:t>requirement, except that band02 </a:t>
            </a:r>
            <a:r>
              <a:rPr lang="en-US" sz="1400" dirty="0"/>
              <a:t>is </a:t>
            </a:r>
            <a:r>
              <a:rPr lang="en-US" sz="1400" dirty="0" smtClean="0"/>
              <a:t>slightly </a:t>
            </a:r>
            <a:r>
              <a:rPr lang="en-US" sz="1400" dirty="0"/>
              <a:t>below the </a:t>
            </a:r>
            <a:r>
              <a:rPr lang="en-US" sz="1400" dirty="0" smtClean="0"/>
              <a:t>requirement.</a:t>
            </a:r>
          </a:p>
          <a:p>
            <a:pPr marL="228600" indent="-228600">
              <a:buFont typeface="+mj-lt"/>
              <a:buAutoNum type="arabicPeriod"/>
            </a:pPr>
            <a:r>
              <a:rPr lang="en-US" sz="1400" dirty="0" smtClean="0"/>
              <a:t>Overall, all </a:t>
            </a:r>
            <a:r>
              <a:rPr lang="en-US" sz="1400" dirty="0"/>
              <a:t>bands pass the </a:t>
            </a:r>
            <a:r>
              <a:rPr lang="en-US" sz="1400" dirty="0" smtClean="0"/>
              <a:t>DNR requirement during both </a:t>
            </a:r>
            <a:r>
              <a:rPr lang="en-US" sz="1400" dirty="0"/>
              <a:t>provisional and </a:t>
            </a:r>
            <a:r>
              <a:rPr lang="en-US" sz="1400" dirty="0" smtClean="0"/>
              <a:t>full validation stages. At detector level, all </a:t>
            </a:r>
            <a:r>
              <a:rPr lang="en-US" sz="1400" dirty="0"/>
              <a:t>detectors </a:t>
            </a:r>
            <a:r>
              <a:rPr lang="en-US" sz="1400" dirty="0" smtClean="0"/>
              <a:t>meets </a:t>
            </a:r>
            <a:r>
              <a:rPr lang="en-US" sz="1400" dirty="0"/>
              <a:t>the requirements</a:t>
            </a:r>
            <a:r>
              <a:rPr lang="en-US" sz="1400" dirty="0" smtClean="0"/>
              <a:t>.</a:t>
            </a:r>
            <a:endParaRPr lang="en-US" sz="1400" dirty="0"/>
          </a:p>
        </p:txBody>
      </p:sp>
    </p:spTree>
    <p:extLst>
      <p:ext uri="{BB962C8B-B14F-4D97-AF65-F5344CB8AC3E}">
        <p14:creationId xmlns:p14="http://schemas.microsoft.com/office/powerpoint/2010/main" val="34623055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81</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ABI-L1b-PLPT-033</a:t>
            </a:r>
            <a:r>
              <a:rPr lang="en-US" sz="3600" dirty="0"/>
              <a:t/>
            </a:r>
            <a:br>
              <a:rPr lang="en-US" sz="3600" dirty="0"/>
            </a:br>
            <a:r>
              <a:rPr lang="en-US" sz="3600" dirty="0" smtClean="0"/>
              <a:t>IR CALIBRATION STABILITY</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detector-to-detector, swath-to-swath, channel-to-channel radiometric calibration stability for ABI IR channels.</a:t>
            </a:r>
          </a:p>
          <a:p>
            <a:pPr algn="ctr"/>
            <a:r>
              <a:rPr lang="en-US" sz="2000" b="1" i="1" dirty="0" smtClean="0"/>
              <a:t>Related Requirements</a:t>
            </a:r>
          </a:p>
          <a:p>
            <a:pPr marL="169863" lvl="0" indent="-169863">
              <a:buFont typeface="Arial" panose="020B0604020202020204" pitchFamily="34" charset="0"/>
              <a:buChar char="•"/>
            </a:pPr>
            <a:r>
              <a:rPr lang="en-US" sz="1400" dirty="0"/>
              <a:t>MRD519 (relative accuracy of radiance product).</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Detector-to-detector repeatability meets the specification of requirement. </a:t>
            </a:r>
          </a:p>
          <a:p>
            <a:pPr marL="285750" indent="-285750" algn="just">
              <a:buFont typeface="Arial" panose="020B0604020202020204" pitchFamily="34" charset="0"/>
              <a:buChar char="•"/>
            </a:pPr>
            <a:r>
              <a:rPr lang="en-US" sz="1400" dirty="0" smtClean="0"/>
              <a:t>Swath-to-swatch </a:t>
            </a:r>
            <a:r>
              <a:rPr lang="en-US" sz="1400" dirty="0"/>
              <a:t>repeatability meets the specification of requirement. </a:t>
            </a:r>
          </a:p>
          <a:p>
            <a:pPr marL="285750" indent="-285750" algn="just">
              <a:buFont typeface="Arial" panose="020B0604020202020204" pitchFamily="34" charset="0"/>
              <a:buChar char="•"/>
            </a:pPr>
            <a:r>
              <a:rPr lang="en-US" sz="1400" dirty="0" smtClean="0"/>
              <a:t>Channel-to-channel </a:t>
            </a:r>
            <a:r>
              <a:rPr lang="en-US" sz="1400" dirty="0"/>
              <a:t>repeatability meets the specification of requirement. </a:t>
            </a:r>
            <a:endParaRPr lang="en-US" sz="1400" dirty="0" smtClean="0"/>
          </a:p>
          <a:p>
            <a:pPr marL="285750" indent="-285750" algn="just">
              <a:buFont typeface="Arial" panose="020B0604020202020204" pitchFamily="34" charset="0"/>
              <a:buChar char="•"/>
            </a:pPr>
            <a:r>
              <a:rPr lang="en-US" sz="1400" dirty="0" smtClean="0"/>
              <a:t>There is no indication of serious on-orbit degradation of the repeatability.</a:t>
            </a:r>
            <a:endParaRPr lang="en-US" sz="1400" dirty="0"/>
          </a:p>
          <a:p>
            <a:pPr marL="285750" indent="-285750" algn="just">
              <a:buFont typeface="Arial" panose="020B0604020202020204" pitchFamily="34" charset="0"/>
              <a:buChar char="•"/>
            </a:pPr>
            <a:endParaRPr lang="en-US" sz="1400" dirty="0" smtClean="0"/>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690872" y="1353312"/>
            <a:ext cx="4342419" cy="830997"/>
          </a:xfrm>
          <a:prstGeom prst="rect">
            <a:avLst/>
          </a:prstGeom>
          <a:ln w="12700" cmpd="sng">
            <a:noFill/>
          </a:ln>
        </p:spPr>
        <p:txBody>
          <a:bodyPr wrap="square">
            <a:spAutoFit/>
          </a:bodyPr>
          <a:lstStyle/>
          <a:p>
            <a:pPr algn="ctr"/>
            <a:r>
              <a:rPr lang="en-US" sz="2000" b="1" i="1" dirty="0" smtClean="0"/>
              <a:t>Methodology</a:t>
            </a:r>
          </a:p>
          <a:p>
            <a:r>
              <a:rPr lang="en-US" sz="1400" dirty="0"/>
              <a:t>Reanalyze the special scan data executed for PLT and validate the PLT results.</a:t>
            </a:r>
          </a:p>
        </p:txBody>
      </p:sp>
      <p:pic>
        <p:nvPicPr>
          <p:cNvPr id="20" name="Picture 19"/>
          <p:cNvPicPr>
            <a:picLocks/>
          </p:cNvPicPr>
          <p:nvPr/>
        </p:nvPicPr>
        <p:blipFill>
          <a:blip r:embed="rId2"/>
          <a:stretch>
            <a:fillRect/>
          </a:stretch>
        </p:blipFill>
        <p:spPr>
          <a:xfrm>
            <a:off x="459899" y="5638800"/>
            <a:ext cx="3657600" cy="640080"/>
          </a:xfrm>
          <a:prstGeom prst="rect">
            <a:avLst/>
          </a:prstGeom>
        </p:spPr>
      </p:pic>
      <p:sp>
        <p:nvSpPr>
          <p:cNvPr id="21" name="Rectangle 20"/>
          <p:cNvSpPr/>
          <p:nvPr/>
        </p:nvSpPr>
        <p:spPr>
          <a:xfrm>
            <a:off x="639270" y="6196145"/>
            <a:ext cx="3487667" cy="276999"/>
          </a:xfrm>
          <a:prstGeom prst="rect">
            <a:avLst/>
          </a:prstGeom>
          <a:ln w="12700" cmpd="sng">
            <a:noFill/>
          </a:ln>
        </p:spPr>
        <p:txBody>
          <a:bodyPr wrap="square">
            <a:spAutoFit/>
          </a:bodyPr>
          <a:lstStyle/>
          <a:p>
            <a:pPr algn="ctr"/>
            <a:r>
              <a:rPr lang="en-US" sz="1200" b="1" dirty="0" smtClean="0"/>
              <a:t>PLT Repeatability Reanalysis Results </a:t>
            </a:r>
            <a:endParaRPr lang="en-US" sz="1200" b="1" dirty="0"/>
          </a:p>
        </p:txBody>
      </p:sp>
      <p:pic>
        <p:nvPicPr>
          <p:cNvPr id="26" name="Picture 25"/>
          <p:cNvPicPr>
            <a:picLocks/>
          </p:cNvPicPr>
          <p:nvPr/>
        </p:nvPicPr>
        <p:blipFill>
          <a:blip r:embed="rId3"/>
          <a:stretch>
            <a:fillRect/>
          </a:stretch>
        </p:blipFill>
        <p:spPr>
          <a:xfrm>
            <a:off x="457200" y="4914900"/>
            <a:ext cx="3657600" cy="640080"/>
          </a:xfrm>
          <a:prstGeom prst="rect">
            <a:avLst/>
          </a:prstGeom>
        </p:spPr>
      </p:pic>
      <p:pic>
        <p:nvPicPr>
          <p:cNvPr id="28" name="Picture 27"/>
          <p:cNvPicPr>
            <a:picLocks/>
          </p:cNvPicPr>
          <p:nvPr/>
        </p:nvPicPr>
        <p:blipFill>
          <a:blip r:embed="rId4"/>
          <a:stretch>
            <a:fillRect/>
          </a:stretch>
        </p:blipFill>
        <p:spPr>
          <a:xfrm>
            <a:off x="457200" y="4206876"/>
            <a:ext cx="3657600" cy="640080"/>
          </a:xfrm>
          <a:prstGeom prst="rect">
            <a:avLst/>
          </a:prstGeom>
        </p:spPr>
      </p:pic>
    </p:spTree>
    <p:extLst>
      <p:ext uri="{BB962C8B-B14F-4D97-AF65-F5344CB8AC3E}">
        <p14:creationId xmlns:p14="http://schemas.microsoft.com/office/powerpoint/2010/main" val="13487772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82</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ABI-L1b-PLPT-034</a:t>
            </a:r>
            <a:r>
              <a:rPr lang="en-US" sz="3600" dirty="0"/>
              <a:t/>
            </a:r>
            <a:br>
              <a:rPr lang="en-US" sz="3600" dirty="0"/>
            </a:br>
            <a:r>
              <a:rPr lang="en-US" sz="2000" dirty="0"/>
              <a:t>Spatial Resolution </a:t>
            </a:r>
            <a:r>
              <a:rPr lang="en-US" sz="2000" dirty="0" smtClean="0"/>
              <a:t>(MTF) </a:t>
            </a:r>
            <a:r>
              <a:rPr lang="en-US" sz="2000" dirty="0"/>
              <a:t>Evaluation of ABI</a:t>
            </a:r>
            <a:endParaRPr lang="en-US" sz="20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40632" y="1243719"/>
            <a:ext cx="4306757" cy="2308324"/>
          </a:xfrm>
          <a:prstGeom prst="rect">
            <a:avLst/>
          </a:prstGeom>
          <a:ln w="12700" cmpd="sng">
            <a:noFill/>
          </a:ln>
        </p:spPr>
        <p:txBody>
          <a:bodyPr wrap="square">
            <a:spAutoFit/>
          </a:bodyPr>
          <a:lstStyle/>
          <a:p>
            <a:pPr algn="ctr"/>
            <a:r>
              <a:rPr lang="en-US" sz="2000" b="1" i="1" dirty="0" smtClean="0"/>
              <a:t>Objective</a:t>
            </a:r>
          </a:p>
          <a:p>
            <a:pPr marL="285750" indent="-285750">
              <a:buFont typeface="Arial" panose="020B0604020202020204" pitchFamily="34" charset="0"/>
              <a:buChar char="•"/>
            </a:pPr>
            <a:r>
              <a:rPr lang="en-US" sz="1400" dirty="0"/>
              <a:t>Evaluate the ABI spatial resolution in terms of Modulation Transfer Function (MTF). Report post-launch E/W and N/S rising/falling MTF and comparison with MRD requirements and pre-launch MTF </a:t>
            </a:r>
            <a:r>
              <a:rPr lang="en-US" sz="1400" dirty="0" smtClean="0"/>
              <a:t>values</a:t>
            </a:r>
          </a:p>
          <a:p>
            <a:pPr marL="285750" indent="-285750">
              <a:buFont typeface="Arial" panose="020B0604020202020204" pitchFamily="34" charset="0"/>
              <a:buChar char="•"/>
            </a:pPr>
            <a:endParaRPr lang="en-US" sz="2000" dirty="0"/>
          </a:p>
          <a:p>
            <a:pPr algn="ctr"/>
            <a:r>
              <a:rPr lang="en-US" sz="2000" b="1" i="1" dirty="0" smtClean="0"/>
              <a:t>Related Requirements</a:t>
            </a:r>
          </a:p>
          <a:p>
            <a:pPr marL="342900" indent="-342900">
              <a:buFont typeface="Arial" panose="020B0604020202020204" pitchFamily="34" charset="0"/>
              <a:buChar char="•"/>
            </a:pPr>
            <a:r>
              <a:rPr lang="en-US" sz="1400" dirty="0"/>
              <a:t>MRD527: Spatial resolution (MTF</a:t>
            </a:r>
            <a:r>
              <a:rPr lang="en-US" sz="1400" dirty="0" smtClean="0"/>
              <a:t>)</a:t>
            </a:r>
            <a:endParaRPr lang="en-US" sz="1400" dirty="0"/>
          </a:p>
        </p:txBody>
      </p:sp>
      <p:sp>
        <p:nvSpPr>
          <p:cNvPr id="36" name="Rectangle 35"/>
          <p:cNvSpPr/>
          <p:nvPr/>
        </p:nvSpPr>
        <p:spPr>
          <a:xfrm>
            <a:off x="4684844" y="3916345"/>
            <a:ext cx="4252570" cy="707886"/>
          </a:xfrm>
          <a:prstGeom prst="rect">
            <a:avLst/>
          </a:prstGeom>
          <a:ln w="12700" cmpd="sng">
            <a:noFill/>
          </a:ln>
        </p:spPr>
        <p:txBody>
          <a:bodyPr wrap="square">
            <a:spAutoFit/>
          </a:bodyPr>
          <a:lstStyle/>
          <a:p>
            <a:pPr algn="ctr"/>
            <a:r>
              <a:rPr lang="en-US" sz="2000" b="1" i="1" dirty="0" smtClean="0"/>
              <a:t>Summary</a:t>
            </a:r>
          </a:p>
          <a:p>
            <a:pPr marL="342900" indent="-342900" algn="ctr">
              <a:buFont typeface="Arial" panose="020B0604020202020204" pitchFamily="34" charset="0"/>
              <a:buChar char="•"/>
            </a:pPr>
            <a:endParaRPr lang="en-US" sz="2000" dirty="0"/>
          </a:p>
        </p:txBody>
      </p:sp>
      <p:graphicFrame>
        <p:nvGraphicFramePr>
          <p:cNvPr id="37" name="Table 36"/>
          <p:cNvGraphicFramePr>
            <a:graphicFrameLocks noGrp="1"/>
          </p:cNvGraphicFramePr>
          <p:nvPr>
            <p:extLst>
              <p:ext uri="{D42A27DB-BD31-4B8C-83A1-F6EECF244321}">
                <p14:modId xmlns:p14="http://schemas.microsoft.com/office/powerpoint/2010/main" val="1959388232"/>
              </p:ext>
            </p:extLst>
          </p:nvPr>
        </p:nvGraphicFramePr>
        <p:xfrm>
          <a:off x="5285068" y="5946061"/>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 for ABI E/W</a:t>
                      </a:r>
                      <a:r>
                        <a:rPr lang="en-US" sz="1200" baseline="0" dirty="0" smtClean="0"/>
                        <a:t> Rising/Falling MTF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 xmlns:a16="http://schemas.microsoft.com/office/drawing/2014/main" val="10000"/>
                  </a:ext>
                </a:extLst>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742998" y="838200"/>
            <a:ext cx="4342419" cy="400110"/>
          </a:xfrm>
          <a:prstGeom prst="rect">
            <a:avLst/>
          </a:prstGeom>
          <a:ln w="12700" cmpd="sng">
            <a:noFill/>
          </a:ln>
        </p:spPr>
        <p:txBody>
          <a:bodyPr wrap="square">
            <a:spAutoFit/>
          </a:bodyPr>
          <a:lstStyle/>
          <a:p>
            <a:pPr algn="ctr"/>
            <a:r>
              <a:rPr lang="en-US" sz="2000" b="1" i="1" dirty="0" smtClean="0"/>
              <a:t>Methodology</a:t>
            </a:r>
          </a:p>
        </p:txBody>
      </p:sp>
      <p:pic>
        <p:nvPicPr>
          <p:cNvPr id="18" name="Picture 17" descr="C:\Users\xshao\Documents\NOAA\GOES-R\MTF\Figure\fig_ABI_B02_MTF1.png"/>
          <p:cNvPicPr/>
          <p:nvPr/>
        </p:nvPicPr>
        <p:blipFill rotWithShape="1">
          <a:blip r:embed="rId2" cstate="print">
            <a:extLst>
              <a:ext uri="{28A0092B-C50C-407E-A947-70E740481C1C}">
                <a14:useLocalDpi xmlns:a14="http://schemas.microsoft.com/office/drawing/2010/main" val="0"/>
              </a:ext>
            </a:extLst>
          </a:blip>
          <a:srcRect l="5263" t="10233" r="7895" b="2047"/>
          <a:stretch/>
        </p:blipFill>
        <p:spPr bwMode="auto">
          <a:xfrm>
            <a:off x="4659169" y="1340178"/>
            <a:ext cx="2068367" cy="988999"/>
          </a:xfrm>
          <a:prstGeom prst="rect">
            <a:avLst/>
          </a:prstGeom>
          <a:noFill/>
          <a:ln>
            <a:noFill/>
          </a:ln>
        </p:spPr>
      </p:pic>
      <p:pic>
        <p:nvPicPr>
          <p:cNvPr id="19" name="Picture 18" descr="C:\Users\xshao\Documents\NOAA\GOES-R\MTF\Figure\fig_ABI_B13_MTF1.png"/>
          <p:cNvPicPr/>
          <p:nvPr/>
        </p:nvPicPr>
        <p:blipFill rotWithShape="1">
          <a:blip r:embed="rId3" cstate="print">
            <a:extLst>
              <a:ext uri="{28A0092B-C50C-407E-A947-70E740481C1C}">
                <a14:useLocalDpi xmlns:a14="http://schemas.microsoft.com/office/drawing/2010/main" val="0"/>
              </a:ext>
            </a:extLst>
          </a:blip>
          <a:srcRect l="5884" r="6657"/>
          <a:stretch/>
        </p:blipFill>
        <p:spPr bwMode="auto">
          <a:xfrm>
            <a:off x="4667691" y="2438400"/>
            <a:ext cx="2197402" cy="1039879"/>
          </a:xfrm>
          <a:prstGeom prst="rect">
            <a:avLst/>
          </a:prstGeom>
          <a:noFill/>
          <a:ln>
            <a:noFill/>
          </a:ln>
        </p:spPr>
      </p:pic>
      <p:pic>
        <p:nvPicPr>
          <p:cNvPr id="21" name="Picture 20"/>
          <p:cNvPicPr/>
          <p:nvPr/>
        </p:nvPicPr>
        <p:blipFill rotWithShape="1">
          <a:blip r:embed="rId4" cstate="print">
            <a:extLst>
              <a:ext uri="{28A0092B-C50C-407E-A947-70E740481C1C}">
                <a14:useLocalDpi xmlns:a14="http://schemas.microsoft.com/office/drawing/2010/main" val="0"/>
              </a:ext>
            </a:extLst>
          </a:blip>
          <a:srcRect r="20887"/>
          <a:stretch/>
        </p:blipFill>
        <p:spPr bwMode="auto">
          <a:xfrm>
            <a:off x="6681972" y="1537866"/>
            <a:ext cx="2438401" cy="1902411"/>
          </a:xfrm>
          <a:prstGeom prst="rect">
            <a:avLst/>
          </a:prstGeom>
          <a:noFill/>
          <a:ln>
            <a:noFill/>
          </a:ln>
        </p:spPr>
      </p:pic>
      <p:sp>
        <p:nvSpPr>
          <p:cNvPr id="22" name="TextBox 21"/>
          <p:cNvSpPr txBox="1"/>
          <p:nvPr/>
        </p:nvSpPr>
        <p:spPr>
          <a:xfrm>
            <a:off x="4746718" y="2286000"/>
            <a:ext cx="1994457" cy="276999"/>
          </a:xfrm>
          <a:prstGeom prst="rect">
            <a:avLst/>
          </a:prstGeom>
          <a:noFill/>
        </p:spPr>
        <p:txBody>
          <a:bodyPr wrap="none" rtlCol="0">
            <a:spAutoFit/>
          </a:bodyPr>
          <a:lstStyle/>
          <a:p>
            <a:r>
              <a:rPr lang="en-US" sz="1200" b="1" dirty="0" smtClean="0"/>
              <a:t>E/W Rising MTF of ABI CH13</a:t>
            </a:r>
            <a:endParaRPr lang="en-US" sz="1200" b="1" dirty="0"/>
          </a:p>
        </p:txBody>
      </p:sp>
      <p:sp>
        <p:nvSpPr>
          <p:cNvPr id="23" name="TextBox 22"/>
          <p:cNvSpPr txBox="1"/>
          <p:nvPr/>
        </p:nvSpPr>
        <p:spPr>
          <a:xfrm>
            <a:off x="6921423" y="1308606"/>
            <a:ext cx="2160784" cy="276999"/>
          </a:xfrm>
          <a:prstGeom prst="rect">
            <a:avLst/>
          </a:prstGeom>
          <a:noFill/>
        </p:spPr>
        <p:txBody>
          <a:bodyPr wrap="none" rtlCol="0">
            <a:spAutoFit/>
          </a:bodyPr>
          <a:lstStyle/>
          <a:p>
            <a:r>
              <a:rPr lang="en-US" sz="1200" b="1" dirty="0" smtClean="0"/>
              <a:t>Lunar NSS Data on Apr. 7, 2017</a:t>
            </a:r>
            <a:endParaRPr lang="en-US" sz="1200" b="1" dirty="0"/>
          </a:p>
        </p:txBody>
      </p:sp>
      <p:sp>
        <p:nvSpPr>
          <p:cNvPr id="25" name="TextBox 24"/>
          <p:cNvSpPr txBox="1"/>
          <p:nvPr/>
        </p:nvSpPr>
        <p:spPr>
          <a:xfrm>
            <a:off x="4676519" y="1086896"/>
            <a:ext cx="1994457" cy="276999"/>
          </a:xfrm>
          <a:prstGeom prst="rect">
            <a:avLst/>
          </a:prstGeom>
          <a:noFill/>
        </p:spPr>
        <p:txBody>
          <a:bodyPr wrap="none" rtlCol="0">
            <a:spAutoFit/>
          </a:bodyPr>
          <a:lstStyle/>
          <a:p>
            <a:r>
              <a:rPr lang="en-US" sz="1200" b="1" dirty="0" smtClean="0"/>
              <a:t>E/W Rising MTF of ABI CH02</a:t>
            </a:r>
            <a:endParaRPr lang="en-US" sz="1200" b="1" dirty="0"/>
          </a:p>
        </p:txBody>
      </p:sp>
      <p:sp>
        <p:nvSpPr>
          <p:cNvPr id="2" name="Rectangle 1"/>
          <p:cNvSpPr/>
          <p:nvPr/>
        </p:nvSpPr>
        <p:spPr>
          <a:xfrm>
            <a:off x="4697314" y="3429000"/>
            <a:ext cx="2236886" cy="461665"/>
          </a:xfrm>
          <a:prstGeom prst="rect">
            <a:avLst/>
          </a:prstGeom>
        </p:spPr>
        <p:txBody>
          <a:bodyPr wrap="square">
            <a:spAutoFit/>
          </a:bodyPr>
          <a:lstStyle/>
          <a:p>
            <a:r>
              <a:rPr lang="en-US" sz="1200" dirty="0"/>
              <a:t>E/W rising/falling MTF calculated with ABI MESO scan of Moon</a:t>
            </a:r>
          </a:p>
        </p:txBody>
      </p:sp>
      <p:sp>
        <p:nvSpPr>
          <p:cNvPr id="6" name="Rectangle 5"/>
          <p:cNvSpPr/>
          <p:nvPr/>
        </p:nvSpPr>
        <p:spPr>
          <a:xfrm>
            <a:off x="6929410" y="3394391"/>
            <a:ext cx="2398844" cy="461665"/>
          </a:xfrm>
          <a:prstGeom prst="rect">
            <a:avLst/>
          </a:prstGeom>
        </p:spPr>
        <p:txBody>
          <a:bodyPr wrap="square">
            <a:spAutoFit/>
          </a:bodyPr>
          <a:lstStyle/>
          <a:p>
            <a:r>
              <a:rPr lang="en-US" sz="1200" dirty="0"/>
              <a:t>N/S rising/falling MTF calculated with ABI NSS of Moon  </a:t>
            </a:r>
          </a:p>
        </p:txBody>
      </p:sp>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9167" b="4502"/>
          <a:stretch/>
        </p:blipFill>
        <p:spPr>
          <a:xfrm>
            <a:off x="40654" y="4220357"/>
            <a:ext cx="4547388" cy="2272517"/>
          </a:xfrm>
          <a:prstGeom prst="rect">
            <a:avLst/>
          </a:prstGeom>
        </p:spPr>
      </p:pic>
      <p:sp>
        <p:nvSpPr>
          <p:cNvPr id="7" name="TextBox 6"/>
          <p:cNvSpPr txBox="1"/>
          <p:nvPr/>
        </p:nvSpPr>
        <p:spPr>
          <a:xfrm>
            <a:off x="4689760" y="4227935"/>
            <a:ext cx="4281091"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Successful evaluation of ABI spatial resolution with lunar MTF </a:t>
            </a:r>
          </a:p>
          <a:p>
            <a:pPr marL="285750" indent="-285750">
              <a:buFont typeface="Arial" panose="020B0604020202020204" pitchFamily="34" charset="0"/>
              <a:buChar char="•"/>
            </a:pPr>
            <a:r>
              <a:rPr lang="en-US" sz="1200" dirty="0" smtClean="0"/>
              <a:t>E/W rising and falling MTFs of </a:t>
            </a:r>
            <a:r>
              <a:rPr lang="en-US" sz="1200" dirty="0"/>
              <a:t>ABI VNIR and IR </a:t>
            </a:r>
            <a:r>
              <a:rPr lang="en-US" sz="1200" dirty="0" smtClean="0"/>
              <a:t>channels all meet the requirement</a:t>
            </a:r>
          </a:p>
          <a:p>
            <a:pPr marL="285750" indent="-285750">
              <a:buFont typeface="Arial" panose="020B0604020202020204" pitchFamily="34" charset="0"/>
              <a:buChar char="•"/>
            </a:pPr>
            <a:r>
              <a:rPr lang="en-US" sz="1200" dirty="0" smtClean="0"/>
              <a:t>ABI CH01-Ch12 N/S rising MTFs and   ABI CH01-CH06 falling MTFs </a:t>
            </a:r>
            <a:r>
              <a:rPr lang="en-US" sz="1200" dirty="0"/>
              <a:t>meet the requirement</a:t>
            </a:r>
          </a:p>
          <a:p>
            <a:pPr marL="285750" indent="-285750">
              <a:buFont typeface="Arial" panose="020B0604020202020204" pitchFamily="34" charset="0"/>
              <a:buChar char="•"/>
            </a:pPr>
            <a:r>
              <a:rPr lang="en-US" sz="1200" dirty="0" smtClean="0"/>
              <a:t>ABI CH13-16 N/S Rising/Falling MTF performance degrades due to transition slope in space from NSS data.</a:t>
            </a:r>
            <a:endParaRPr lang="en-US" sz="1200" dirty="0"/>
          </a:p>
        </p:txBody>
      </p:sp>
    </p:spTree>
    <p:extLst>
      <p:ext uri="{BB962C8B-B14F-4D97-AF65-F5344CB8AC3E}">
        <p14:creationId xmlns:p14="http://schemas.microsoft.com/office/powerpoint/2010/main" val="39159791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pPr/>
              <a:t>83</a:t>
            </a:fld>
            <a:endParaRPr lang="en-US" altLang="en-US" dirty="0"/>
          </a:p>
        </p:txBody>
      </p:sp>
      <p:sp>
        <p:nvSpPr>
          <p:cNvPr id="5" name="Date Placeholder 4"/>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6" name="Footer Placeholder 5"/>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7"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ABI-L1b-PLPT-034</a:t>
            </a:r>
            <a:r>
              <a:rPr lang="en-US" sz="3600" dirty="0" smtClean="0"/>
              <a:t/>
            </a:r>
            <a:br>
              <a:rPr lang="en-US" sz="3600" dirty="0" smtClean="0"/>
            </a:br>
            <a:r>
              <a:rPr lang="en-US" sz="2000" dirty="0" smtClean="0"/>
              <a:t>Spatial Resolution (MTF) Evaluation of ABI</a:t>
            </a:r>
            <a:endParaRPr lang="en-US" sz="2000" dirty="0">
              <a:solidFill>
                <a:schemeClr val="tx1"/>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8710"/>
          <a:stretch/>
        </p:blipFill>
        <p:spPr>
          <a:xfrm>
            <a:off x="34413" y="1219199"/>
            <a:ext cx="4557544" cy="219456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167"/>
          <a:stretch/>
        </p:blipFill>
        <p:spPr>
          <a:xfrm>
            <a:off x="4609270" y="1219199"/>
            <a:ext cx="4534730" cy="219456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9167"/>
          <a:stretch/>
        </p:blipFill>
        <p:spPr>
          <a:xfrm>
            <a:off x="0" y="3644545"/>
            <a:ext cx="4534731" cy="219456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9167"/>
          <a:stretch/>
        </p:blipFill>
        <p:spPr>
          <a:xfrm>
            <a:off x="4609269" y="3644545"/>
            <a:ext cx="4534731" cy="2194560"/>
          </a:xfrm>
          <a:prstGeom prst="rect">
            <a:avLst/>
          </a:prstGeom>
        </p:spPr>
      </p:pic>
    </p:spTree>
    <p:extLst>
      <p:ext uri="{BB962C8B-B14F-4D97-AF65-F5344CB8AC3E}">
        <p14:creationId xmlns:p14="http://schemas.microsoft.com/office/powerpoint/2010/main" val="33502288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7050" y="2298561"/>
            <a:ext cx="1828800" cy="141316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695" y="2298561"/>
            <a:ext cx="1828800" cy="1413164"/>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84</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ABI-L1b-PLPT-035</a:t>
            </a:r>
            <a:r>
              <a:rPr lang="en-US" sz="3600" dirty="0"/>
              <a:t/>
            </a:r>
            <a:br>
              <a:rPr lang="en-US" sz="3600" dirty="0"/>
            </a:br>
            <a:r>
              <a:rPr lang="en-US" sz="3600" dirty="0" smtClean="0"/>
              <a:t>COHERENT NOISE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138773"/>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coherent noise for ABI.</a:t>
            </a:r>
          </a:p>
          <a:p>
            <a:pPr algn="ctr"/>
            <a:r>
              <a:rPr lang="en-US" sz="2000" b="1" i="1" dirty="0" smtClean="0"/>
              <a:t>Related Requirements</a:t>
            </a:r>
          </a:p>
          <a:p>
            <a:pPr marL="169863" lvl="0" indent="-169863">
              <a:buFont typeface="Arial" panose="020B0604020202020204" pitchFamily="34" charset="0"/>
              <a:buChar char="•"/>
            </a:pPr>
            <a:r>
              <a:rPr lang="en-US" sz="1400" dirty="0"/>
              <a:t>MRD 506 (radiometric sensitivity and dynamic range).</a:t>
            </a:r>
          </a:p>
        </p:txBody>
      </p:sp>
      <p:sp>
        <p:nvSpPr>
          <p:cNvPr id="36" name="Rectangle 35"/>
          <p:cNvSpPr/>
          <p:nvPr/>
        </p:nvSpPr>
        <p:spPr>
          <a:xfrm>
            <a:off x="4684844" y="3916345"/>
            <a:ext cx="4252570" cy="2339102"/>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coherent noise magnitude is within the system specification of requirement.</a:t>
            </a:r>
          </a:p>
          <a:p>
            <a:pPr marL="285750" indent="-285750" algn="just">
              <a:buFont typeface="Arial" panose="020B0604020202020204" pitchFamily="34" charset="0"/>
              <a:buChar char="•"/>
            </a:pPr>
            <a:r>
              <a:rPr lang="en-US" sz="1400" dirty="0" smtClean="0"/>
              <a:t>The coherent noise level has been basically stable. There is no noticeable temporal variation.</a:t>
            </a:r>
            <a:endParaRPr lang="en-US" sz="1400" dirty="0"/>
          </a:p>
          <a:p>
            <a:pPr marL="285750" indent="-285750" algn="just">
              <a:buFont typeface="Arial" panose="020B0604020202020204" pitchFamily="34" charset="0"/>
              <a:buChar char="•"/>
            </a:pPr>
            <a:r>
              <a:rPr lang="en-US" sz="1400" dirty="0" smtClean="0"/>
              <a:t>The source of the coherent noise is better understood. </a:t>
            </a:r>
          </a:p>
          <a:p>
            <a:pPr marL="285750" indent="-285750" algn="just">
              <a:buFont typeface="Arial" panose="020B0604020202020204" pitchFamily="34" charset="0"/>
              <a:buChar char="•"/>
            </a:pPr>
            <a:r>
              <a:rPr lang="en-US" sz="1400" dirty="0" smtClean="0"/>
              <a:t>For bands 2 and 5, their coherent noise is detectable from l1b image.</a:t>
            </a:r>
            <a:endParaRPr lang="en-US" sz="1400" dirty="0"/>
          </a:p>
          <a:p>
            <a:pPr marL="285750" indent="-285750" algn="just">
              <a:buFont typeface="Arial" panose="020B0604020202020204" pitchFamily="34" charset="0"/>
              <a:buChar char="•"/>
            </a:pPr>
            <a:endParaRPr lang="en-US" sz="1400" dirty="0" smtClean="0"/>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Perform Fourier transform to cropped l1b images of 2017 &amp; 2018. Compare the Fourier series coefficients with spec. to check exceedance and on-orbit change.</a:t>
            </a:r>
          </a:p>
        </p:txBody>
      </p:sp>
      <p:sp>
        <p:nvSpPr>
          <p:cNvPr id="19" name="Rectangle 18"/>
          <p:cNvSpPr/>
          <p:nvPr/>
        </p:nvSpPr>
        <p:spPr>
          <a:xfrm>
            <a:off x="4762500" y="3685401"/>
            <a:ext cx="4152900" cy="276999"/>
          </a:xfrm>
          <a:prstGeom prst="rect">
            <a:avLst/>
          </a:prstGeom>
          <a:ln w="12700" cmpd="sng">
            <a:noFill/>
          </a:ln>
        </p:spPr>
        <p:txBody>
          <a:bodyPr wrap="square">
            <a:spAutoFit/>
          </a:bodyPr>
          <a:lstStyle/>
          <a:p>
            <a:pPr algn="ctr"/>
            <a:r>
              <a:rPr lang="en-US" sz="1200" b="1" dirty="0" smtClean="0"/>
              <a:t>Cropped Band 4 Night Time Image and Its Fourier Spectrum</a:t>
            </a:r>
            <a:endParaRPr lang="en-US" sz="1200" b="1" dirty="0"/>
          </a:p>
        </p:txBody>
      </p:sp>
      <p:cxnSp>
        <p:nvCxnSpPr>
          <p:cNvPr id="25" name="Straight Arrow Connector 24"/>
          <p:cNvCxnSpPr/>
          <p:nvPr/>
        </p:nvCxnSpPr>
        <p:spPr>
          <a:xfrm>
            <a:off x="6477000" y="3113901"/>
            <a:ext cx="5715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514523" y="2809786"/>
            <a:ext cx="571500" cy="338554"/>
          </a:xfrm>
          <a:prstGeom prst="rect">
            <a:avLst/>
          </a:prstGeom>
          <a:noFill/>
        </p:spPr>
        <p:txBody>
          <a:bodyPr wrap="square" rtlCol="0">
            <a:spAutoFit/>
          </a:bodyPr>
          <a:lstStyle/>
          <a:p>
            <a:r>
              <a:rPr lang="en-US" sz="1600" dirty="0" smtClean="0"/>
              <a:t>FFT</a:t>
            </a:r>
            <a:endParaRPr lang="en-US" sz="1600" dirty="0"/>
          </a:p>
        </p:txBody>
      </p:sp>
      <p:graphicFrame>
        <p:nvGraphicFramePr>
          <p:cNvPr id="32" name="Table 31"/>
          <p:cNvGraphicFramePr>
            <a:graphicFrameLocks noGrp="1"/>
          </p:cNvGraphicFramePr>
          <p:nvPr>
            <p:extLst/>
          </p:nvPr>
        </p:nvGraphicFramePr>
        <p:xfrm>
          <a:off x="227446" y="4294448"/>
          <a:ext cx="4077852" cy="1938042"/>
        </p:xfrm>
        <a:graphic>
          <a:graphicData uri="http://schemas.openxmlformats.org/drawingml/2006/table">
            <a:tbl>
              <a:tblPr firstRow="1" bandRow="1"/>
              <a:tblGrid>
                <a:gridCol w="541416"/>
                <a:gridCol w="884109"/>
                <a:gridCol w="884109"/>
                <a:gridCol w="884109"/>
                <a:gridCol w="884109"/>
              </a:tblGrid>
              <a:tr h="3740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Band No.</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a:t>
                      </a:r>
                      <a:r>
                        <a:rPr lang="en-US" sz="1000" b="1" baseline="0" dirty="0" smtClean="0">
                          <a:solidFill>
                            <a:schemeClr val="tx1"/>
                          </a:solidFill>
                        </a:rPr>
                        <a:t> Max* (2017)</a:t>
                      </a:r>
                      <a:endParaRPr lang="en-US" sz="10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 Max</a:t>
                      </a:r>
                      <a:r>
                        <a:rPr lang="en-US" sz="1000" b="1" baseline="0" dirty="0" smtClean="0">
                          <a:solidFill>
                            <a:schemeClr val="tx1"/>
                          </a:solidFill>
                        </a:rPr>
                        <a:t> (2018)</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(2017)</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(2018)</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1</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0.0005</a:t>
                      </a:r>
                      <a:endParaRPr lang="en-US" sz="1000" dirty="0">
                        <a:solidFill>
                          <a:schemeClr val="tx1"/>
                        </a:solidFill>
                        <a:latin typeface="+mn-lt"/>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0.0045</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0.0006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0.0056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2</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0.2047</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0.2712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1.2907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mn-lt"/>
                        </a:rPr>
                        <a:t>1.7098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3</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0.0154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0.0143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0.0407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0.0379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4</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0.0033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0.0038</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0.0461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0.0534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5</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0.0103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0.0094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0.1078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0.0982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r>
              <a:tr h="25696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6</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0.0082</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0.0139</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r>
            </a:tbl>
          </a:graphicData>
        </a:graphic>
      </p:graphicFrame>
      <p:sp>
        <p:nvSpPr>
          <p:cNvPr id="33" name="Rectangle 32"/>
          <p:cNvSpPr/>
          <p:nvPr/>
        </p:nvSpPr>
        <p:spPr>
          <a:xfrm>
            <a:off x="2908874" y="4056364"/>
            <a:ext cx="1340432" cy="246221"/>
          </a:xfrm>
          <a:prstGeom prst="rect">
            <a:avLst/>
          </a:prstGeom>
        </p:spPr>
        <p:txBody>
          <a:bodyPr wrap="none">
            <a:spAutoFit/>
          </a:bodyPr>
          <a:lstStyle/>
          <a:p>
            <a:pPr algn="just"/>
            <a:r>
              <a:rPr lang="en-US" sz="1000" dirty="0"/>
              <a:t>*: units - W/m</a:t>
            </a:r>
            <a:r>
              <a:rPr lang="en-US" sz="1000" baseline="30000" dirty="0"/>
              <a:t>2</a:t>
            </a:r>
            <a:r>
              <a:rPr lang="en-US" sz="1000" dirty="0"/>
              <a:t>/sr/</a:t>
            </a:r>
            <a:r>
              <a:rPr lang="el-GR" sz="1000" dirty="0"/>
              <a:t>μ</a:t>
            </a:r>
            <a:r>
              <a:rPr lang="en-US" sz="1000" dirty="0"/>
              <a:t>m</a:t>
            </a:r>
          </a:p>
        </p:txBody>
      </p:sp>
      <p:sp>
        <p:nvSpPr>
          <p:cNvPr id="34" name="Rectangle 33"/>
          <p:cNvSpPr/>
          <p:nvPr/>
        </p:nvSpPr>
        <p:spPr>
          <a:xfrm>
            <a:off x="639270" y="6196145"/>
            <a:ext cx="3487667" cy="276999"/>
          </a:xfrm>
          <a:prstGeom prst="rect">
            <a:avLst/>
          </a:prstGeom>
          <a:ln w="12700" cmpd="sng">
            <a:noFill/>
          </a:ln>
        </p:spPr>
        <p:txBody>
          <a:bodyPr wrap="square">
            <a:spAutoFit/>
          </a:bodyPr>
          <a:lstStyle/>
          <a:p>
            <a:pPr algn="ctr"/>
            <a:r>
              <a:rPr lang="en-US" sz="1200" b="1" dirty="0" smtClean="0"/>
              <a:t>Coherent Noise Characterization Results</a:t>
            </a:r>
            <a:endParaRPr lang="en-US" sz="1200" b="1" dirty="0"/>
          </a:p>
        </p:txBody>
      </p:sp>
    </p:spTree>
    <p:extLst>
      <p:ext uri="{BB962C8B-B14F-4D97-AF65-F5344CB8AC3E}">
        <p14:creationId xmlns:p14="http://schemas.microsoft.com/office/powerpoint/2010/main" val="20197673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85</a:t>
            </a:fld>
            <a:endParaRPr lang="en-US" altLang="en-US" dirty="0">
              <a:solidFill>
                <a:schemeClr val="tx1"/>
              </a:solidFill>
            </a:endParaRPr>
          </a:p>
        </p:txBody>
      </p:sp>
      <p:sp>
        <p:nvSpPr>
          <p:cNvPr id="5" name="Title 1"/>
          <p:cNvSpPr>
            <a:spLocks noGrp="1"/>
          </p:cNvSpPr>
          <p:nvPr>
            <p:ph type="title"/>
          </p:nvPr>
        </p:nvSpPr>
        <p:spPr>
          <a:xfrm>
            <a:off x="0" y="228600"/>
            <a:ext cx="9296400" cy="759813"/>
          </a:xfrm>
        </p:spPr>
        <p:txBody>
          <a:bodyPr>
            <a:noAutofit/>
          </a:bodyPr>
          <a:lstStyle/>
          <a:p>
            <a:pPr algn="ctr"/>
            <a:r>
              <a:rPr lang="en-US" sz="2400" dirty="0" smtClean="0">
                <a:solidFill>
                  <a:schemeClr val="tx1"/>
                </a:solidFill>
              </a:rPr>
              <a:t>ABI-L1b-PLPT-036</a:t>
            </a:r>
            <a:r>
              <a:rPr lang="en-US" sz="3600" dirty="0"/>
              <a:t/>
            </a:r>
            <a:br>
              <a:rPr lang="en-US" sz="3600" dirty="0"/>
            </a:br>
            <a:r>
              <a:rPr lang="en-US" sz="3600" dirty="0" smtClean="0"/>
              <a:t>IR SNR AND DYNAMIC RANGE</a:t>
            </a:r>
            <a:endParaRPr lang="en-US" sz="3600"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Determine the </a:t>
            </a:r>
            <a:r>
              <a:rPr lang="en-US" sz="1400" dirty="0" smtClean="0"/>
              <a:t>SNR (NEdT) </a:t>
            </a:r>
            <a:r>
              <a:rPr lang="en-US" sz="1400" dirty="0"/>
              <a:t>and dynamic range of ABI IR channels at the beginning-of-life (BOL)</a:t>
            </a:r>
          </a:p>
          <a:p>
            <a:pPr algn="ctr"/>
            <a:r>
              <a:rPr lang="en-US" sz="2000" b="1" i="1" dirty="0" smtClean="0"/>
              <a:t>Related Requirements</a:t>
            </a:r>
          </a:p>
          <a:p>
            <a:pPr marL="169863" lvl="0" indent="-169863">
              <a:buFont typeface="Arial" panose="020B0604020202020204" pitchFamily="34" charset="0"/>
              <a:buChar char="•"/>
            </a:pPr>
            <a:r>
              <a:rPr lang="en-US" sz="1400" dirty="0"/>
              <a:t>MRD 506 (radiometric sensitivity and dynamic range).</a:t>
            </a:r>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NEdT and dynamic range requirements have been met and stable since provisional review.</a:t>
            </a:r>
          </a:p>
          <a:p>
            <a:pPr marL="285750" indent="-285750" algn="just">
              <a:buFont typeface="Arial" panose="020B0604020202020204" pitchFamily="34" charset="0"/>
              <a:buChar char="•"/>
            </a:pPr>
            <a:r>
              <a:rPr lang="en-US" sz="1400" dirty="0" smtClean="0"/>
              <a:t>There is no noticeable long-term </a:t>
            </a:r>
            <a:r>
              <a:rPr lang="en-US" sz="1400" dirty="0"/>
              <a:t>drift of the cal-to-cal repeatability is negligibly small, as well as its diurnal and seasonal variation.</a:t>
            </a:r>
          </a:p>
          <a:p>
            <a:pPr marL="285750" indent="-285750" algn="just">
              <a:buFont typeface="Arial" panose="020B0604020202020204" pitchFamily="34" charset="0"/>
              <a:buChar char="•"/>
            </a:pPr>
            <a:r>
              <a:rPr lang="en-US" sz="1400" dirty="0" smtClean="0"/>
              <a:t>ECAL and lunar data are also used to evaluate the dynamic range of some bands.</a:t>
            </a:r>
            <a:endParaRPr lang="en-US" sz="1400" dirty="0"/>
          </a:p>
          <a:p>
            <a:pPr marL="285750" indent="-285750" algn="just">
              <a:buFont typeface="Arial" panose="020B0604020202020204" pitchFamily="34" charset="0"/>
              <a:buChar char="•"/>
            </a:pPr>
            <a:endParaRPr lang="en-US" sz="1400" dirty="0" smtClean="0"/>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r>
            </a:tbl>
          </a:graphicData>
        </a:graphic>
      </p:graphicFrame>
      <p:sp>
        <p:nvSpPr>
          <p:cNvPr id="3" name="Date Placeholder 2"/>
          <p:cNvSpPr>
            <a:spLocks noGrp="1"/>
          </p:cNvSpPr>
          <p:nvPr>
            <p:ph type="dt" sz="half" idx="4294967295"/>
          </p:nvPr>
        </p:nvSpPr>
        <p:spPr>
          <a:xfrm>
            <a:off x="240632" y="6492875"/>
            <a:ext cx="914400" cy="365125"/>
          </a:xfrm>
          <a:prstGeom prst="rect">
            <a:avLst/>
          </a:prstGeom>
        </p:spPr>
        <p:txBody>
          <a:bodyPr/>
          <a:lstStyle/>
          <a:p>
            <a:pPr>
              <a:defRPr/>
            </a:pPr>
            <a:r>
              <a:rPr lang="en-US" altLang="en-US" dirty="0" smtClean="0"/>
              <a:t>6/1/2018</a:t>
            </a:r>
            <a:endParaRPr lang="en-US" altLang="en-US" dirty="0"/>
          </a:p>
        </p:txBody>
      </p:sp>
      <p:sp>
        <p:nvSpPr>
          <p:cNvPr id="24" name="Footer Placeholder 23"/>
          <p:cNvSpPr>
            <a:spLocks noGrp="1"/>
          </p:cNvSpPr>
          <p:nvPr>
            <p:ph type="ftr" sz="quarter" idx="4294967295"/>
          </p:nvPr>
        </p:nvSpPr>
        <p:spPr>
          <a:xfrm>
            <a:off x="922421" y="6492875"/>
            <a:ext cx="7331242" cy="365125"/>
          </a:xfrm>
          <a:prstGeom prst="rect">
            <a:avLst/>
          </a:prstGeom>
        </p:spPr>
        <p:txBody>
          <a:bodyPr/>
          <a:lstStyle/>
          <a:p>
            <a:pPr>
              <a:defRPr/>
            </a:pPr>
            <a:r>
              <a:rPr lang="en-US" dirty="0" smtClean="0"/>
              <a:t>Full Validation PS-PVR for GOES-16 ABI L1b Products</a:t>
            </a: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Independently validate the NEdT calculation of GS and evaluate IR SNR using NEdT saved in INST-CAL.</a:t>
            </a:r>
          </a:p>
          <a:p>
            <a:r>
              <a:rPr lang="en-US" sz="1400" dirty="0"/>
              <a:t>Calculate the saturation radiance/temperature by</a:t>
            </a:r>
          </a:p>
        </p:txBody>
      </p:sp>
      <p:pic>
        <p:nvPicPr>
          <p:cNvPr id="26" name="Picture 25"/>
          <p:cNvPicPr>
            <a:picLocks/>
          </p:cNvPicPr>
          <p:nvPr/>
        </p:nvPicPr>
        <p:blipFill>
          <a:blip r:embed="rId2"/>
          <a:stretch>
            <a:fillRect/>
          </a:stretch>
        </p:blipFill>
        <p:spPr>
          <a:xfrm>
            <a:off x="6781800" y="2560089"/>
            <a:ext cx="2103120" cy="1143000"/>
          </a:xfrm>
          <a:prstGeom prst="rect">
            <a:avLst/>
          </a:prstGeom>
        </p:spPr>
      </p:pic>
      <p:sp>
        <p:nvSpPr>
          <p:cNvPr id="28" name="Rectangle 27"/>
          <p:cNvSpPr/>
          <p:nvPr/>
        </p:nvSpPr>
        <p:spPr>
          <a:xfrm>
            <a:off x="6605276" y="3595300"/>
            <a:ext cx="1395724" cy="276999"/>
          </a:xfrm>
          <a:prstGeom prst="rect">
            <a:avLst/>
          </a:prstGeom>
          <a:ln w="12700" cmpd="sng">
            <a:noFill/>
          </a:ln>
        </p:spPr>
        <p:txBody>
          <a:bodyPr wrap="square">
            <a:spAutoFit/>
          </a:bodyPr>
          <a:lstStyle/>
          <a:p>
            <a:r>
              <a:rPr lang="en-US" sz="1200" b="1" dirty="0" smtClean="0"/>
              <a:t>X</a:t>
            </a:r>
            <a:r>
              <a:rPr lang="en-US" sz="1200" b="1" baseline="-25000" dirty="0" smtClean="0"/>
              <a:t>spacelook</a:t>
            </a:r>
            <a:r>
              <a:rPr lang="en-US" sz="1200" b="1" dirty="0" smtClean="0"/>
              <a:t> and T</a:t>
            </a:r>
            <a:r>
              <a:rPr lang="en-US" sz="1200" b="1" baseline="-25000" dirty="0" smtClean="0"/>
              <a:t>max</a:t>
            </a:r>
            <a:endParaRPr lang="en-US" sz="1200" b="1" dirty="0"/>
          </a:p>
        </p:txBody>
      </p:sp>
      <mc:AlternateContent xmlns:mc="http://schemas.openxmlformats.org/markup-compatibility/2006" xmlns:a14="http://schemas.microsoft.com/office/drawing/2010/main">
        <mc:Choice Requires="a14">
          <p:sp>
            <p:nvSpPr>
              <p:cNvPr id="35" name="TextBox 34"/>
              <p:cNvSpPr txBox="1"/>
              <p:nvPr/>
            </p:nvSpPr>
            <p:spPr>
              <a:xfrm>
                <a:off x="4879269" y="2302426"/>
                <a:ext cx="2423869" cy="212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𝑀</m:t>
                      </m:r>
                      <m:d>
                        <m:dPr>
                          <m:ctrlPr>
                            <a:rPr lang="en-US" sz="1200" b="0" i="1" smtClean="0">
                              <a:latin typeface="Cambria Math" panose="02040503050406030204" pitchFamily="18" charset="0"/>
                            </a:rPr>
                          </m:ctrlPr>
                        </m:dPr>
                        <m:e>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12</m:t>
                              </m:r>
                            </m:sup>
                          </m:sSup>
                          <m:r>
                            <a:rPr lang="en-US" sz="1200" i="1">
                              <a:latin typeface="Cambria Math" panose="02040503050406030204" pitchFamily="18" charset="0"/>
                            </a:rPr>
                            <m:t>−1</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𝑠𝑝𝑎𝑐𝑒𝑙𝑜𝑜𝑘</m:t>
                              </m:r>
                              <m:r>
                                <a:rPr lang="en-US" sz="1200" b="0" i="1" smtClean="0">
                                  <a:latin typeface="Cambria Math" panose="02040503050406030204" pitchFamily="18" charset="0"/>
                                </a:rPr>
                                <m:t>,</m:t>
                              </m:r>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879269" y="2302426"/>
                <a:ext cx="2423869" cy="212174"/>
              </a:xfrm>
              <a:prstGeom prst="rect">
                <a:avLst/>
              </a:prstGeom>
              <a:blipFill rotWithShape="0">
                <a:blip r:embed="rId3"/>
                <a:stretch>
                  <a:fillRect l="-100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346712" y="2329934"/>
                <a:ext cx="148675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𝑇</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𝑝𝑙𝑎𝑛𝑐𝑘</m:t>
                      </m:r>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7346712" y="2329934"/>
                <a:ext cx="1486753" cy="184666"/>
              </a:xfrm>
              <a:prstGeom prst="rect">
                <a:avLst/>
              </a:prstGeom>
              <a:blipFill rotWithShape="0">
                <a:blip r:embed="rId4"/>
                <a:stretch>
                  <a:fillRect l="-2049" t="-3226" b="-29032"/>
                </a:stretch>
              </a:blipFill>
            </p:spPr>
            <p:txBody>
              <a:bodyPr/>
              <a:lstStyle/>
              <a:p>
                <a:r>
                  <a:rPr lang="en-US">
                    <a:noFill/>
                  </a:rPr>
                  <a:t> </a:t>
                </a:r>
              </a:p>
            </p:txBody>
          </p:sp>
        </mc:Fallback>
      </mc:AlternateContent>
      <p:pic>
        <p:nvPicPr>
          <p:cNvPr id="39" name="Picture 38"/>
          <p:cNvPicPr>
            <a:picLocks/>
          </p:cNvPicPr>
          <p:nvPr/>
        </p:nvPicPr>
        <p:blipFill>
          <a:blip r:embed="rId5"/>
          <a:stretch>
            <a:fillRect/>
          </a:stretch>
        </p:blipFill>
        <p:spPr>
          <a:xfrm>
            <a:off x="4876800" y="2553276"/>
            <a:ext cx="1828800" cy="1188720"/>
          </a:xfrm>
          <a:prstGeom prst="rect">
            <a:avLst/>
          </a:prstGeom>
        </p:spPr>
      </p:pic>
      <p:pic>
        <p:nvPicPr>
          <p:cNvPr id="40" name="Picture 39"/>
          <p:cNvPicPr>
            <a:picLocks/>
          </p:cNvPicPr>
          <p:nvPr/>
        </p:nvPicPr>
        <p:blipFill>
          <a:blip r:embed="rId6"/>
          <a:stretch>
            <a:fillRect/>
          </a:stretch>
        </p:blipFill>
        <p:spPr>
          <a:xfrm>
            <a:off x="457200" y="4206240"/>
            <a:ext cx="3657600" cy="2011680"/>
          </a:xfrm>
          <a:prstGeom prst="rect">
            <a:avLst/>
          </a:prstGeom>
        </p:spPr>
      </p:pic>
      <p:sp>
        <p:nvSpPr>
          <p:cNvPr id="41" name="Rectangle 40"/>
          <p:cNvSpPr/>
          <p:nvPr/>
        </p:nvSpPr>
        <p:spPr>
          <a:xfrm>
            <a:off x="639270" y="6196145"/>
            <a:ext cx="3487667" cy="276999"/>
          </a:xfrm>
          <a:prstGeom prst="rect">
            <a:avLst/>
          </a:prstGeom>
          <a:ln w="12700" cmpd="sng">
            <a:noFill/>
          </a:ln>
        </p:spPr>
        <p:txBody>
          <a:bodyPr wrap="square">
            <a:spAutoFit/>
          </a:bodyPr>
          <a:lstStyle/>
          <a:p>
            <a:pPr algn="ctr"/>
            <a:r>
              <a:rPr lang="en-US" sz="1200" b="1" dirty="0" smtClean="0"/>
              <a:t>IR Dynamic Range</a:t>
            </a:r>
            <a:endParaRPr lang="en-US" sz="1200" b="1" dirty="0"/>
          </a:p>
        </p:txBody>
      </p:sp>
    </p:spTree>
    <p:extLst>
      <p:ext uri="{BB962C8B-B14F-4D97-AF65-F5344CB8AC3E}">
        <p14:creationId xmlns:p14="http://schemas.microsoft.com/office/powerpoint/2010/main" val="32370301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Presentation Outline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Introduction</a:t>
            </a:r>
          </a:p>
          <a:p>
            <a:pPr marL="346075" indent="-346075"/>
            <a:r>
              <a:rPr lang="en-US" dirty="0" smtClean="0">
                <a:solidFill>
                  <a:schemeClr val="tx1">
                    <a:lumMod val="50000"/>
                    <a:lumOff val="50000"/>
                  </a:schemeClr>
                </a:solidFill>
              </a:rPr>
              <a:t>ABI L1b Product Performance</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Post-Launch Product Test (PLPT)</a:t>
            </a:r>
            <a:endParaRPr lang="en-US" dirty="0">
              <a:solidFill>
                <a:schemeClr val="tx1">
                  <a:lumMod val="50000"/>
                  <a:lumOff val="50000"/>
                </a:schemeClr>
              </a:solidFill>
            </a:endParaRPr>
          </a:p>
          <a:p>
            <a:pPr marL="346075" indent="-346075"/>
            <a:r>
              <a:rPr lang="en-US" sz="2800" dirty="0" smtClean="0">
                <a:latin typeface="Times New Roman" panose="02020603050405020304" pitchFamily="18" charset="0"/>
                <a:cs typeface="Times New Roman" panose="02020603050405020304" pitchFamily="18" charset="0"/>
              </a:rPr>
              <a:t>Progress Since Provisional Review</a:t>
            </a:r>
            <a:endParaRPr lang="en-US" sz="2400" dirty="0">
              <a:latin typeface="Times New Roman" panose="02020603050405020304" pitchFamily="18" charset="0"/>
              <a:cs typeface="Times New Roman" panose="02020603050405020304" pitchFamily="18" charset="0"/>
            </a:endParaRP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Assessment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of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Maturity</a:t>
            </a:r>
          </a:p>
          <a:p>
            <a:pPr marL="346075" indent="-346075"/>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Summary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a:t>
            </a:r>
            <a:r>
              <a:rPr lang="en-US" sz="2800" dirty="0" smtClean="0">
                <a:solidFill>
                  <a:schemeClr val="tx1">
                    <a:lumMod val="50000"/>
                    <a:lumOff val="50000"/>
                  </a:schemeClr>
                </a:solidFill>
                <a:latin typeface="Times New Roman" panose="02020603050405020304" pitchFamily="18" charset="0"/>
                <a:cs typeface="Times New Roman" panose="02020603050405020304" pitchFamily="18" charset="0"/>
              </a:rPr>
              <a:t>Recommendations</a:t>
            </a:r>
            <a:endParaRPr 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86</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0282187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t>Status at Provisional</a:t>
            </a:r>
          </a:p>
          <a:p>
            <a:pPr marL="346075" indent="-346075"/>
            <a:r>
              <a:rPr lang="en-US" dirty="0" smtClean="0"/>
              <a:t>Disposition of issues identified in Provisional ReadMe</a:t>
            </a:r>
          </a:p>
          <a:p>
            <a:pPr marL="346075" indent="-346075"/>
            <a:r>
              <a:rPr lang="en-US" dirty="0"/>
              <a:t>Calibration anomalies resolved</a:t>
            </a:r>
          </a:p>
          <a:p>
            <a:pPr marL="346075" indent="-346075"/>
            <a:r>
              <a:rPr lang="en-US" dirty="0"/>
              <a:t>Calibration anomalies </a:t>
            </a:r>
            <a:r>
              <a:rPr lang="en-US" dirty="0" smtClean="0"/>
              <a:t>being resolved</a:t>
            </a:r>
          </a:p>
          <a:p>
            <a:pPr marL="346075" indent="-346075"/>
            <a:r>
              <a:rPr lang="en-US" dirty="0" smtClean="0"/>
              <a:t>Open Algorithm Discrepancy Report (ADR) </a:t>
            </a:r>
            <a:endParaRPr lang="en-US" dirty="0"/>
          </a:p>
          <a:p>
            <a:pPr marL="346075" indent="-346075"/>
            <a:r>
              <a:rPr lang="en-US" dirty="0" smtClean="0"/>
              <a:t>Assessment of current status</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87</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3714362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t>Status at Provisional</a:t>
            </a:r>
          </a:p>
          <a:p>
            <a:pPr marL="346075" indent="-346075"/>
            <a:r>
              <a:rPr lang="en-US" dirty="0" smtClean="0">
                <a:solidFill>
                  <a:schemeClr val="tx1">
                    <a:lumMod val="50000"/>
                    <a:lumOff val="50000"/>
                  </a:schemeClr>
                </a:solidFill>
              </a:rPr>
              <a:t>Disposition of issues identified in Provisional ReadMe</a:t>
            </a:r>
          </a:p>
          <a:p>
            <a:pPr marL="346075" indent="-346075"/>
            <a:r>
              <a:rPr lang="en-US" dirty="0">
                <a:solidFill>
                  <a:schemeClr val="tx1">
                    <a:lumMod val="50000"/>
                    <a:lumOff val="50000"/>
                  </a:schemeClr>
                </a:solidFill>
              </a:rPr>
              <a:t>Calibration anomalies resolved</a:t>
            </a:r>
          </a:p>
          <a:p>
            <a:pPr marL="346075" indent="-346075"/>
            <a:r>
              <a:rPr lang="en-US" dirty="0">
                <a:solidFill>
                  <a:schemeClr val="tx1">
                    <a:lumMod val="50000"/>
                    <a:lumOff val="50000"/>
                  </a:schemeClr>
                </a:solidFill>
              </a:rPr>
              <a:t>Calibration anomalies </a:t>
            </a:r>
            <a:r>
              <a:rPr lang="en-US" dirty="0" smtClean="0">
                <a:solidFill>
                  <a:schemeClr val="tx1">
                    <a:lumMod val="50000"/>
                    <a:lumOff val="50000"/>
                  </a:schemeClr>
                </a:solidFill>
              </a:rPr>
              <a:t>being resolved</a:t>
            </a:r>
          </a:p>
          <a:p>
            <a:pPr marL="346075" indent="-346075"/>
            <a:r>
              <a:rPr lang="en-US" dirty="0" smtClean="0">
                <a:solidFill>
                  <a:schemeClr val="tx1">
                    <a:lumMod val="50000"/>
                    <a:lumOff val="50000"/>
                  </a:schemeClr>
                </a:solidFill>
              </a:rPr>
              <a:t>Open Algorithm Discrepancy Report (ADR) </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Assessment of current status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88</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9194832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Status at Provisional Maturity</a:t>
            </a:r>
            <a:endParaRPr lang="en-US" dirty="0"/>
          </a:p>
        </p:txBody>
      </p:sp>
      <p:graphicFrame>
        <p:nvGraphicFramePr>
          <p:cNvPr id="5" name="Content Placeholder 4"/>
          <p:cNvGraphicFramePr>
            <a:graphicFrameLocks noGrp="1"/>
          </p:cNvGraphicFramePr>
          <p:nvPr>
            <p:ph idx="1"/>
            <p:extLst/>
          </p:nvPr>
        </p:nvGraphicFramePr>
        <p:xfrm>
          <a:off x="476249" y="1371600"/>
          <a:ext cx="8191501" cy="4800600"/>
        </p:xfrm>
        <a:graphic>
          <a:graphicData uri="http://schemas.openxmlformats.org/drawingml/2006/table">
            <a:tbl>
              <a:tblPr firstRow="1" bandRow="1">
                <a:tableStyleId>{5C22544A-7EE6-4342-B048-85BDC9FD1C3A}</a:tableStyleId>
              </a:tblPr>
              <a:tblGrid>
                <a:gridCol w="1221540"/>
                <a:gridCol w="2299369"/>
                <a:gridCol w="2371223"/>
                <a:gridCol w="2299369"/>
              </a:tblGrid>
              <a:tr h="345568">
                <a:tc>
                  <a:txBody>
                    <a:bodyPr/>
                    <a:lstStyle/>
                    <a:p>
                      <a:pPr algn="ctr"/>
                      <a:endParaRPr lang="en-US" sz="1800" dirty="0"/>
                    </a:p>
                  </a:txBody>
                  <a:tcPr marL="68580" marR="68580" marT="34290" marB="34290" anchor="ctr"/>
                </a:tc>
                <a:tc>
                  <a:txBody>
                    <a:bodyPr/>
                    <a:lstStyle/>
                    <a:p>
                      <a:pPr algn="ctr"/>
                      <a:r>
                        <a:rPr lang="en-US" sz="1800" dirty="0" smtClean="0"/>
                        <a:t>Past Performance</a:t>
                      </a:r>
                      <a:endParaRPr lang="en-US" sz="1800" dirty="0"/>
                    </a:p>
                  </a:txBody>
                  <a:tcPr marL="68580" marR="68580" marT="34290" marB="34290" anchor="ctr"/>
                </a:tc>
                <a:tc>
                  <a:txBody>
                    <a:bodyPr/>
                    <a:lstStyle/>
                    <a:p>
                      <a:pPr algn="ctr"/>
                      <a:r>
                        <a:rPr lang="en-US" sz="1800" dirty="0" smtClean="0"/>
                        <a:t>Current Status</a:t>
                      </a:r>
                      <a:endParaRPr lang="en-US" sz="1800" dirty="0"/>
                    </a:p>
                  </a:txBody>
                  <a:tcPr marL="68580" marR="68580" marT="34290" marB="34290" anchor="ctr"/>
                </a:tc>
                <a:tc>
                  <a:txBody>
                    <a:bodyPr/>
                    <a:lstStyle/>
                    <a:p>
                      <a:pPr algn="ctr"/>
                      <a:r>
                        <a:rPr lang="en-US" sz="1800" dirty="0" smtClean="0"/>
                        <a:t>Future Outlook</a:t>
                      </a:r>
                      <a:endParaRPr lang="en-US" sz="1800" dirty="0"/>
                    </a:p>
                  </a:txBody>
                  <a:tcPr marL="68580" marR="68580" marT="34290" marB="34290" anchor="ctr"/>
                </a:tc>
              </a:tr>
              <a:tr h="1092744">
                <a:tc>
                  <a:txBody>
                    <a:bodyPr/>
                    <a:lstStyle/>
                    <a:p>
                      <a:pPr algn="ctr"/>
                      <a:r>
                        <a:rPr lang="en-US" sz="1800" dirty="0" smtClean="0"/>
                        <a:t>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solidFill>
                            <a:schemeClr val="bg1"/>
                          </a:solidFill>
                        </a:rPr>
                        <a:t>Accurate and stable.</a:t>
                      </a:r>
                    </a:p>
                    <a:p>
                      <a:pPr marL="111125" indent="-111125" algn="l">
                        <a:buFont typeface="Arial" pitchFamily="34" charset="0"/>
                        <a:buChar char="•"/>
                      </a:pPr>
                      <a:r>
                        <a:rPr lang="en-US" sz="1050" dirty="0" smtClean="0">
                          <a:solidFill>
                            <a:schemeClr val="bg1"/>
                          </a:solidFill>
                        </a:rPr>
                        <a:t>Acceptable noise, dynamic range, bias, and diurnal stability</a:t>
                      </a:r>
                      <a:r>
                        <a:rPr lang="en-US" sz="1050" baseline="0" dirty="0" smtClean="0">
                          <a:solidFill>
                            <a:schemeClr val="bg1"/>
                          </a:solidFill>
                        </a:rPr>
                        <a:t> from beginning.</a:t>
                      </a:r>
                      <a:endParaRPr lang="en-US" sz="1050" dirty="0" smtClean="0">
                        <a:solidFill>
                          <a:schemeClr val="bg1"/>
                        </a:solidFill>
                      </a:endParaRPr>
                    </a:p>
                    <a:p>
                      <a:pPr marL="111125" indent="-111125" algn="l">
                        <a:buFont typeface="Arial" pitchFamily="34" charset="0"/>
                        <a:buChar char="•"/>
                      </a:pPr>
                      <a:r>
                        <a:rPr lang="en-US" sz="1050" dirty="0" smtClean="0">
                          <a:solidFill>
                            <a:schemeClr val="bg1"/>
                          </a:solidFill>
                        </a:rPr>
                        <a:t>Critical </a:t>
                      </a:r>
                      <a:r>
                        <a:rPr lang="en-US" sz="1050" baseline="0" dirty="0" smtClean="0">
                          <a:solidFill>
                            <a:schemeClr val="bg1"/>
                          </a:solidFill>
                        </a:rPr>
                        <a:t>issues:</a:t>
                      </a:r>
                    </a:p>
                    <a:p>
                      <a:pPr marL="234950" lvl="1" indent="-111125" algn="l">
                        <a:buFont typeface="Wingdings" pitchFamily="2" charset="2"/>
                        <a:buChar char="§"/>
                      </a:pPr>
                      <a:r>
                        <a:rPr lang="en-US" sz="1050" dirty="0" smtClean="0">
                          <a:solidFill>
                            <a:schemeClr val="bg1"/>
                          </a:solidFill>
                        </a:rPr>
                        <a:t>None.</a:t>
                      </a:r>
                      <a:endParaRPr lang="en-US" sz="1050" dirty="0">
                        <a:solidFill>
                          <a:schemeClr val="bg1"/>
                        </a:solidFill>
                      </a:endParaRPr>
                    </a:p>
                  </a:txBody>
                  <a:tcPr marL="68580" marR="68580" marT="34290" marB="34290">
                    <a:solidFill>
                      <a:srgbClr val="009900"/>
                    </a:solidFill>
                  </a:tcPr>
                </a:tc>
                <a:tc>
                  <a:txBody>
                    <a:bodyPr/>
                    <a:lstStyle/>
                    <a:p>
                      <a:pPr marL="111125" indent="-111125" algn="l">
                        <a:buFont typeface="Arial" pitchFamily="34" charset="0"/>
                        <a:buChar char="•"/>
                      </a:pPr>
                      <a:r>
                        <a:rPr lang="en-US" sz="1050" dirty="0" smtClean="0">
                          <a:solidFill>
                            <a:schemeClr val="bg1"/>
                          </a:solidFill>
                        </a:rPr>
                        <a:t>Performance has been good and stable without critical issues.</a:t>
                      </a:r>
                    </a:p>
                    <a:p>
                      <a:pPr marL="111125" indent="-111125" algn="l">
                        <a:buFont typeface="Arial" pitchFamily="34" charset="0"/>
                        <a:buChar char="•"/>
                      </a:pPr>
                      <a:r>
                        <a:rPr lang="en-US" sz="1050" dirty="0" smtClean="0">
                          <a:solidFill>
                            <a:schemeClr val="bg1"/>
                          </a:solidFill>
                        </a:rPr>
                        <a:t>Major</a:t>
                      </a:r>
                      <a:r>
                        <a:rPr lang="en-US" sz="1050" baseline="0" dirty="0" smtClean="0">
                          <a:solidFill>
                            <a:schemeClr val="bg1"/>
                          </a:solidFill>
                        </a:rPr>
                        <a:t> remaining issues:</a:t>
                      </a:r>
                    </a:p>
                    <a:p>
                      <a:pPr marL="230188" lvl="1" indent="-122238" algn="l">
                        <a:buFont typeface="Wingdings" pitchFamily="2" charset="2"/>
                        <a:buChar char="§"/>
                      </a:pPr>
                      <a:r>
                        <a:rPr lang="en-US" sz="1050" dirty="0" smtClean="0">
                          <a:solidFill>
                            <a:schemeClr val="bg1"/>
                          </a:solidFill>
                        </a:rPr>
                        <a:t>PICA</a:t>
                      </a:r>
                    </a:p>
                    <a:p>
                      <a:pPr marL="230188" lvl="1" indent="-122238" algn="l">
                        <a:buFont typeface="Wingdings" pitchFamily="2" charset="2"/>
                        <a:buChar char="§"/>
                      </a:pPr>
                      <a:r>
                        <a:rPr lang="en-US" sz="1050" dirty="0" smtClean="0">
                          <a:solidFill>
                            <a:schemeClr val="bg1"/>
                          </a:solidFill>
                        </a:rPr>
                        <a:t>Midnight (space look shift?)</a:t>
                      </a:r>
                      <a:endParaRPr lang="en-US" sz="1800" dirty="0">
                        <a:solidFill>
                          <a:schemeClr val="bg1"/>
                        </a:solidFill>
                      </a:endParaRPr>
                    </a:p>
                  </a:txBody>
                  <a:tcPr marL="68580" marR="68580" marT="34290" marB="34290">
                    <a:solidFill>
                      <a:srgbClr val="009900"/>
                    </a:solidFill>
                  </a:tcPr>
                </a:tc>
                <a:tc>
                  <a:txBody>
                    <a:bodyPr/>
                    <a:lstStyle/>
                    <a:p>
                      <a:pPr marL="111125" indent="-111125" algn="l">
                        <a:buFont typeface="Arial" pitchFamily="34" charset="0"/>
                        <a:buChar char="•"/>
                      </a:pPr>
                      <a:r>
                        <a:rPr lang="en-US" sz="1050" dirty="0" smtClean="0"/>
                        <a:t>Good start</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solidFill>
                            <a:srgbClr val="C00000"/>
                          </a:solidFill>
                        </a:rPr>
                        <a:t>Lack</a:t>
                      </a:r>
                      <a:r>
                        <a:rPr lang="en-US" sz="1050" baseline="0" dirty="0" smtClean="0">
                          <a:solidFill>
                            <a:srgbClr val="C00000"/>
                          </a:solidFill>
                        </a:rPr>
                        <a:t> of hands-on experience, due to lack of INST-ENG data.</a:t>
                      </a:r>
                      <a:endParaRPr lang="en-US" sz="1050" dirty="0" smtClean="0">
                        <a:solidFill>
                          <a:srgbClr val="C00000"/>
                        </a:solidFill>
                      </a:endParaRPr>
                    </a:p>
                  </a:txBody>
                  <a:tcPr marL="68580" marR="68580" marT="34290" marB="34290">
                    <a:solidFill>
                      <a:srgbClr val="99FF66"/>
                    </a:solidFill>
                  </a:tcPr>
                </a:tc>
              </a:tr>
              <a:tr h="1428972">
                <a:tc>
                  <a:txBody>
                    <a:bodyPr/>
                    <a:lstStyle/>
                    <a:p>
                      <a:pPr algn="ctr"/>
                      <a:r>
                        <a:rPr lang="en-US" sz="1800" dirty="0" smtClean="0"/>
                        <a:t>VNIR Calibration</a:t>
                      </a:r>
                      <a:endParaRPr lang="en-US" sz="1800" dirty="0"/>
                    </a:p>
                  </a:txBody>
                  <a:tcPr marL="68580" marR="68580" marT="34290" marB="34290" anchor="ctr"/>
                </a:tc>
                <a:tc>
                  <a:txBody>
                    <a:bodyPr/>
                    <a:lstStyle/>
                    <a:p>
                      <a:pPr marL="111125" indent="-111125" algn="l">
                        <a:buFont typeface="Arial" pitchFamily="34" charset="0"/>
                        <a:buChar char="•"/>
                      </a:pPr>
                      <a:r>
                        <a:rPr lang="en-US" sz="1050" dirty="0" smtClean="0"/>
                        <a:t>Accurate, but unstable</a:t>
                      </a:r>
                    </a:p>
                    <a:p>
                      <a:pPr marL="111125" indent="-111125" algn="l">
                        <a:buFont typeface="Arial" pitchFamily="34" charset="0"/>
                        <a:buChar char="•"/>
                      </a:pPr>
                      <a:r>
                        <a:rPr lang="en-US" sz="1050" dirty="0" smtClean="0"/>
                        <a:t>Critical </a:t>
                      </a:r>
                      <a:r>
                        <a:rPr lang="en-US" sz="1050" baseline="0" dirty="0" smtClean="0"/>
                        <a:t>issues:</a:t>
                      </a:r>
                      <a:endParaRPr lang="en-US" sz="1050" dirty="0" smtClean="0"/>
                    </a:p>
                    <a:p>
                      <a:pPr marL="234950" lvl="1" indent="-111125" algn="l">
                        <a:buFont typeface="Wingdings" pitchFamily="2" charset="2"/>
                        <a:buChar char="§"/>
                      </a:pPr>
                      <a:r>
                        <a:rPr lang="en-US" sz="1050" dirty="0" smtClean="0"/>
                        <a:t>Initial bias</a:t>
                      </a:r>
                    </a:p>
                    <a:p>
                      <a:pPr marL="234950" lvl="1" indent="-111125" algn="l">
                        <a:buFont typeface="Wingdings" pitchFamily="2" charset="2"/>
                        <a:buChar char="§"/>
                      </a:pPr>
                      <a:r>
                        <a:rPr lang="en-US" sz="1050" dirty="0" smtClean="0"/>
                        <a:t>Banding and striping</a:t>
                      </a:r>
                    </a:p>
                    <a:p>
                      <a:pPr marL="234950" lvl="1" indent="-111125" algn="l">
                        <a:buFont typeface="Wingdings" pitchFamily="2" charset="2"/>
                        <a:buChar char="§"/>
                      </a:pPr>
                      <a:r>
                        <a:rPr lang="en-US" sz="1050" dirty="0" smtClean="0"/>
                        <a:t>10% bias</a:t>
                      </a:r>
                      <a:endParaRPr lang="en-US" sz="1050" dirty="0"/>
                    </a:p>
                  </a:txBody>
                  <a:tcPr marL="68580" marR="68580" marT="34290" marB="34290">
                    <a:solidFill>
                      <a:srgbClr val="FF7C80"/>
                    </a:solidFill>
                  </a:tcPr>
                </a:tc>
                <a:tc>
                  <a:txBody>
                    <a:bodyPr/>
                    <a:lstStyle/>
                    <a:p>
                      <a:pPr marL="111125" indent="-111125" algn="l">
                        <a:buFont typeface="Arial" pitchFamily="34" charset="0"/>
                        <a:buChar char="•"/>
                      </a:pPr>
                      <a:r>
                        <a:rPr lang="en-US" sz="1050" dirty="0" smtClean="0"/>
                        <a:t>Critical issues have been resolved.</a:t>
                      </a:r>
                    </a:p>
                    <a:p>
                      <a:pPr marL="111125" indent="-111125" algn="l">
                        <a:buFont typeface="Arial" pitchFamily="34" charset="0"/>
                        <a:buChar char="•"/>
                      </a:pPr>
                      <a:r>
                        <a:rPr lang="en-US" sz="1050" dirty="0" smtClean="0"/>
                        <a:t>Overall performance </a:t>
                      </a:r>
                      <a:r>
                        <a:rPr lang="en-US" sz="1050" baseline="0" dirty="0" smtClean="0"/>
                        <a:t>acceptable.</a:t>
                      </a:r>
                    </a:p>
                    <a:p>
                      <a:pPr marL="111125" indent="-111125" algn="l">
                        <a:buFont typeface="Arial" pitchFamily="34" charset="0"/>
                        <a:buChar char="•"/>
                      </a:pPr>
                      <a:r>
                        <a:rPr lang="en-US" sz="1050" baseline="0" dirty="0" smtClean="0"/>
                        <a:t>B02 bias well known.</a:t>
                      </a:r>
                    </a:p>
                    <a:p>
                      <a:pPr marL="111125" indent="-111125" algn="l">
                        <a:buFont typeface="Arial" pitchFamily="34" charset="0"/>
                        <a:buChar char="•"/>
                      </a:pPr>
                      <a:r>
                        <a:rPr lang="en-US" sz="1050" baseline="0" dirty="0" smtClean="0"/>
                        <a:t>Major remaining issues:</a:t>
                      </a:r>
                      <a:endParaRPr lang="en-US" sz="1050" dirty="0" smtClean="0"/>
                    </a:p>
                    <a:p>
                      <a:pPr marL="234950" lvl="1" indent="-111125" algn="l">
                        <a:buFont typeface="Wingdings" pitchFamily="2" charset="2"/>
                        <a:buChar char="§"/>
                      </a:pPr>
                      <a:r>
                        <a:rPr lang="en-US" sz="1050" dirty="0" smtClean="0"/>
                        <a:t>B02 differs from prelaunch  ~7%</a:t>
                      </a:r>
                    </a:p>
                    <a:p>
                      <a:pPr marL="234950" lvl="1" indent="-111125" algn="l">
                        <a:buFont typeface="Wingdings" pitchFamily="2" charset="2"/>
                        <a:buChar char="§"/>
                      </a:pPr>
                      <a:r>
                        <a:rPr lang="en-US" sz="1050" dirty="0" smtClean="0"/>
                        <a:t>B02 jumped</a:t>
                      </a:r>
                      <a:r>
                        <a:rPr lang="en-US" sz="1050" baseline="0" dirty="0" smtClean="0"/>
                        <a:t> ~4%</a:t>
                      </a:r>
                    </a:p>
                    <a:p>
                      <a:pPr marL="234950" lvl="1" indent="-111125" algn="l">
                        <a:buFont typeface="Wingdings" pitchFamily="2" charset="2"/>
                        <a:buChar char="§"/>
                      </a:pPr>
                      <a:r>
                        <a:rPr lang="en-US" sz="1050" baseline="0" dirty="0" smtClean="0"/>
                        <a:t>Striping (nonlinearity?)</a:t>
                      </a:r>
                    </a:p>
                    <a:p>
                      <a:pPr marL="234950" lvl="1" indent="-111125" algn="l">
                        <a:buFont typeface="Wingdings" pitchFamily="2" charset="2"/>
                        <a:buChar char="§"/>
                      </a:pPr>
                      <a:r>
                        <a:rPr lang="en-US" sz="1050" baseline="0" dirty="0" smtClean="0"/>
                        <a:t>Decouple solar cal and update</a:t>
                      </a:r>
                    </a:p>
                  </a:txBody>
                  <a:tcPr marL="68580" marR="68580" marT="34290" marB="34290">
                    <a:solidFill>
                      <a:srgbClr val="FFFF00"/>
                    </a:solidFill>
                  </a:tcPr>
                </a:tc>
                <a:tc>
                  <a:txBody>
                    <a:bodyPr/>
                    <a:lstStyle/>
                    <a:p>
                      <a:pPr marL="111125" indent="-111125" algn="l">
                        <a:buFont typeface="Arial" pitchFamily="34" charset="0"/>
                        <a:buChar char="•"/>
                      </a:pPr>
                      <a:r>
                        <a:rPr lang="en-US" sz="1050" baseline="0" dirty="0" smtClean="0"/>
                        <a:t>Team expertise. </a:t>
                      </a:r>
                    </a:p>
                    <a:p>
                      <a:pPr marL="111125" indent="-111125" algn="l">
                        <a:buFont typeface="Arial" pitchFamily="34" charset="0"/>
                        <a:buChar char="•"/>
                      </a:pPr>
                      <a:r>
                        <a:rPr lang="en-US" sz="1050" baseline="0" dirty="0" smtClean="0"/>
                        <a:t>Good understanding of major issues.</a:t>
                      </a:r>
                    </a:p>
                    <a:p>
                      <a:pPr marL="111125" indent="-111125" algn="l">
                        <a:buFont typeface="Arial" pitchFamily="34" charset="0"/>
                        <a:buChar char="•"/>
                      </a:pPr>
                      <a:r>
                        <a:rPr lang="en-US" sz="1050" baseline="0" dirty="0" smtClean="0"/>
                        <a:t>Good instrument.</a:t>
                      </a:r>
                    </a:p>
                    <a:p>
                      <a:pPr marL="111125" indent="-111125" algn="l">
                        <a:buFont typeface="Arial" pitchFamily="34" charset="0"/>
                        <a:buChar char="•"/>
                      </a:pPr>
                      <a:r>
                        <a:rPr lang="en-US" sz="1050" baseline="0" dirty="0" smtClean="0">
                          <a:solidFill>
                            <a:srgbClr val="C00000"/>
                          </a:solidFill>
                        </a:rPr>
                        <a:t>Need to work on some hard core problems that may require algorithm change</a:t>
                      </a:r>
                      <a:endParaRPr lang="en-US" sz="1050" dirty="0" smtClean="0">
                        <a:solidFill>
                          <a:srgbClr val="C00000"/>
                        </a:solidFill>
                      </a:endParaRPr>
                    </a:p>
                  </a:txBody>
                  <a:tcPr marL="68580" marR="68580" marT="34290" marB="34290">
                    <a:solidFill>
                      <a:srgbClr val="99FF66"/>
                    </a:solidFill>
                  </a:tcPr>
                </a:tc>
              </a:tr>
              <a:tr h="1933316">
                <a:tc>
                  <a:txBody>
                    <a:bodyPr/>
                    <a:lstStyle/>
                    <a:p>
                      <a:pPr algn="ctr"/>
                      <a:r>
                        <a:rPr lang="en-US" sz="1800" dirty="0" smtClean="0"/>
                        <a:t>INR</a:t>
                      </a:r>
                      <a:endParaRPr lang="en-US" sz="1800" dirty="0"/>
                    </a:p>
                  </a:txBody>
                  <a:tcPr marL="68580" marR="68580" marT="34290" marB="34290"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Often inaccurate</a:t>
                      </a:r>
                      <a:r>
                        <a:rPr lang="en-US" sz="1050" baseline="0" dirty="0" smtClean="0"/>
                        <a:t> </a:t>
                      </a:r>
                      <a:r>
                        <a:rPr lang="en-US" sz="1050" dirty="0" smtClean="0"/>
                        <a:t>and unstable</a:t>
                      </a:r>
                      <a:r>
                        <a:rPr lang="en-US" sz="1050" baseline="0" dirty="0" smtClean="0"/>
                        <a:t>.</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Good first light navigation </a:t>
                      </a:r>
                      <a:r>
                        <a:rPr lang="en-US" sz="1050" baseline="0" dirty="0" smtClean="0"/>
                        <a:t>– good foundation without Kalman filter.</a:t>
                      </a:r>
                      <a:endParaRPr lang="en-US" sz="1050" dirty="0" smtClean="0"/>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Kalman filter works under favorable conditions</a:t>
                      </a:r>
                      <a:r>
                        <a:rPr lang="en-US" sz="1050" baseline="0" dirty="0" smtClean="0"/>
                        <a:t>.</a:t>
                      </a:r>
                    </a:p>
                    <a:p>
                      <a:pPr marL="1111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Critical issues: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dirty="0" smtClean="0"/>
                        <a:t>Ingest</a:t>
                      </a:r>
                      <a:r>
                        <a:rPr lang="en-US" sz="1050" baseline="0" dirty="0" smtClean="0"/>
                        <a:t> of star data, esp. IR</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Continuity of coregistration files</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Gyro spike</a:t>
                      </a:r>
                    </a:p>
                    <a:p>
                      <a:pPr marL="234950" marR="0" lvl="2"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RDP</a:t>
                      </a:r>
                      <a:endParaRPr lang="en-US" sz="1050" dirty="0" smtClean="0"/>
                    </a:p>
                  </a:txBody>
                  <a:tcPr marL="68580" marR="68580" marT="34290" marB="34290">
                    <a:solidFill>
                      <a:srgbClr val="FF7C80"/>
                    </a:solidFill>
                  </a:tcPr>
                </a:tc>
                <a:tc>
                  <a:txBody>
                    <a:bodyPr/>
                    <a:lstStyle/>
                    <a:p>
                      <a:pPr marL="111125" indent="-111125" algn="l">
                        <a:buFont typeface="Arial" pitchFamily="34" charset="0"/>
                        <a:buChar char="•"/>
                      </a:pPr>
                      <a:r>
                        <a:rPr lang="en-US" sz="1050" dirty="0" smtClean="0">
                          <a:solidFill>
                            <a:schemeClr val="tx1"/>
                          </a:solidFill>
                        </a:rPr>
                        <a:t>Critical issues have been resolved.</a:t>
                      </a:r>
                    </a:p>
                    <a:p>
                      <a:pPr marL="111125" indent="-111125" algn="l">
                        <a:buFont typeface="Arial" pitchFamily="34" charset="0"/>
                        <a:buChar char="•"/>
                      </a:pPr>
                      <a:r>
                        <a:rPr lang="en-US" sz="1050" dirty="0" smtClean="0">
                          <a:solidFill>
                            <a:schemeClr val="tx1"/>
                          </a:solidFill>
                        </a:rPr>
                        <a:t>Recent performance becomes </a:t>
                      </a:r>
                      <a:r>
                        <a:rPr lang="en-US" sz="1050" baseline="0" dirty="0" smtClean="0">
                          <a:solidFill>
                            <a:schemeClr val="tx1"/>
                          </a:solidFill>
                        </a:rPr>
                        <a:t>acceptable.</a:t>
                      </a:r>
                    </a:p>
                    <a:p>
                      <a:pPr marL="111125" indent="-111125" algn="l">
                        <a:buFont typeface="Arial" pitchFamily="34" charset="0"/>
                        <a:buChar char="•"/>
                      </a:pPr>
                      <a:r>
                        <a:rPr lang="en-US" sz="1050" baseline="0" dirty="0" smtClean="0">
                          <a:solidFill>
                            <a:schemeClr val="tx1"/>
                          </a:solidFill>
                        </a:rPr>
                        <a:t>Major remaining issues:</a:t>
                      </a:r>
                      <a:endParaRPr lang="en-US" sz="1050" dirty="0" smtClean="0">
                        <a:solidFill>
                          <a:schemeClr val="tx1"/>
                        </a:solidFill>
                      </a:endParaRPr>
                    </a:p>
                    <a:p>
                      <a:pPr marL="234950" lvl="1" indent="-111125" algn="l">
                        <a:buFont typeface="Wingdings" pitchFamily="2" charset="2"/>
                        <a:buChar char="§"/>
                      </a:pPr>
                      <a:r>
                        <a:rPr lang="en-US" sz="1050" baseline="0" dirty="0" smtClean="0">
                          <a:solidFill>
                            <a:schemeClr val="tx1"/>
                          </a:solidFill>
                        </a:rPr>
                        <a:t>Stability</a:t>
                      </a:r>
                    </a:p>
                    <a:p>
                      <a:pPr marL="234950" lvl="1" indent="-111125" algn="l">
                        <a:buFont typeface="Wingdings" pitchFamily="2" charset="2"/>
                        <a:buChar char="§"/>
                      </a:pPr>
                      <a:r>
                        <a:rPr lang="en-US" sz="1050" baseline="0" dirty="0" smtClean="0">
                          <a:solidFill>
                            <a:schemeClr val="tx1"/>
                          </a:solidFill>
                        </a:rPr>
                        <a:t>Large NS navigation accuracy (update RDP).</a:t>
                      </a:r>
                    </a:p>
                    <a:p>
                      <a:pPr marL="234950" lvl="1" indent="-111125" algn="l">
                        <a:buFont typeface="Wingdings" pitchFamily="2" charset="2"/>
                        <a:buChar char="§"/>
                      </a:pPr>
                      <a:r>
                        <a:rPr lang="en-US" sz="1050" baseline="0" dirty="0" smtClean="0">
                          <a:solidFill>
                            <a:schemeClr val="tx1"/>
                          </a:solidFill>
                        </a:rPr>
                        <a:t>CCR (Channel-to-Channel Registration)</a:t>
                      </a:r>
                    </a:p>
                  </a:txBody>
                  <a:tcPr marL="68580" marR="68580" marT="34290" marB="34290">
                    <a:solidFill>
                      <a:srgbClr val="FFFF00"/>
                    </a:solidFill>
                  </a:tcPr>
                </a:tc>
                <a:tc>
                  <a:txBody>
                    <a:bodyPr/>
                    <a:lstStyle/>
                    <a:p>
                      <a:pPr marL="111125" indent="-111125" algn="l">
                        <a:buFont typeface="Arial" pitchFamily="34" charset="0"/>
                        <a:buChar char="•"/>
                      </a:pPr>
                      <a:r>
                        <a:rPr lang="en-US" sz="1050" baseline="0" dirty="0" smtClean="0">
                          <a:solidFill>
                            <a:schemeClr val="tx1"/>
                          </a:solidFill>
                        </a:rPr>
                        <a:t>Team expertise. </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050" baseline="0" dirty="0" smtClean="0"/>
                        <a:t>Concept of KF-based INR strategy has been demonstrated.</a:t>
                      </a:r>
                    </a:p>
                    <a:p>
                      <a:pPr marL="111125" indent="-111125" algn="l">
                        <a:buFont typeface="Arial" pitchFamily="34" charset="0"/>
                        <a:buChar char="•"/>
                      </a:pPr>
                      <a:r>
                        <a:rPr lang="en-US" sz="1050" baseline="0" dirty="0" smtClean="0"/>
                        <a:t>Good understanding of major issues. Corrections are in various stages of</a:t>
                      </a:r>
                      <a:r>
                        <a:rPr lang="en-US" sz="1050" dirty="0" smtClean="0"/>
                        <a:t> implementation in GS.</a:t>
                      </a:r>
                    </a:p>
                    <a:p>
                      <a:pPr marL="111125" indent="-111125" algn="l">
                        <a:buFont typeface="Arial" pitchFamily="34" charset="0"/>
                        <a:buChar char="•"/>
                      </a:pPr>
                      <a:r>
                        <a:rPr lang="en-US" sz="1050" dirty="0" smtClean="0">
                          <a:solidFill>
                            <a:srgbClr val="C00000"/>
                          </a:solidFill>
                        </a:rPr>
                        <a:t>This has</a:t>
                      </a:r>
                      <a:r>
                        <a:rPr lang="en-US" sz="1050" baseline="0" dirty="0" smtClean="0">
                          <a:solidFill>
                            <a:srgbClr val="C00000"/>
                          </a:solidFill>
                        </a:rPr>
                        <a:t> been expected as the </a:t>
                      </a:r>
                      <a:r>
                        <a:rPr lang="en-US" sz="1050" dirty="0" smtClean="0">
                          <a:solidFill>
                            <a:srgbClr val="C00000"/>
                          </a:solidFill>
                        </a:rPr>
                        <a:t>difficult problem.</a:t>
                      </a:r>
                    </a:p>
                  </a:txBody>
                  <a:tcPr marL="68580" marR="68580" marT="34290" marB="34290">
                    <a:solidFill>
                      <a:srgbClr val="99FF66"/>
                    </a:solidFill>
                  </a:tcPr>
                </a:tc>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89</a:t>
            </a:fld>
            <a:endParaRPr lang="en-US" altLang="en-US" dirty="0"/>
          </a:p>
        </p:txBody>
      </p:sp>
      <p:sp>
        <p:nvSpPr>
          <p:cNvPr id="3" name="Date Placeholder 2"/>
          <p:cNvSpPr>
            <a:spLocks noGrp="1"/>
          </p:cNvSpPr>
          <p:nvPr>
            <p:ph type="dt" sz="half" idx="10"/>
          </p:nvPr>
        </p:nvSpPr>
        <p:spPr/>
        <p:txBody>
          <a:bodyPr/>
          <a:lstStyle/>
          <a:p>
            <a:r>
              <a:rPr lang="en-US" altLang="en-US" dirty="0" smtClean="0"/>
              <a:t>6/1/2018</a:t>
            </a:r>
            <a:endParaRPr lang="en-US" alt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2608263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956"/>
            <a:ext cx="7886700" cy="799645"/>
          </a:xfrm>
        </p:spPr>
        <p:txBody>
          <a:bodyPr>
            <a:noAutofit/>
          </a:bodyPr>
          <a:lstStyle/>
          <a:p>
            <a:pPr algn="ctr"/>
            <a:r>
              <a:rPr lang="en-US" sz="2800" dirty="0"/>
              <a:t>Performance Baseline Validation Status: </a:t>
            </a:r>
            <a:br>
              <a:rPr lang="en-US" sz="2800" dirty="0"/>
            </a:br>
            <a:r>
              <a:rPr lang="en-US" sz="2800" dirty="0"/>
              <a:t>Radiometric Performance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5409809"/>
              </p:ext>
            </p:extLst>
          </p:nvPr>
        </p:nvGraphicFramePr>
        <p:xfrm>
          <a:off x="448408" y="1143000"/>
          <a:ext cx="8238392" cy="4577080"/>
        </p:xfrm>
        <a:graphic>
          <a:graphicData uri="http://schemas.openxmlformats.org/drawingml/2006/table">
            <a:tbl>
              <a:tblPr firstRow="1" bandRow="1">
                <a:tableStyleId>{5940675A-B579-460E-94D1-54222C63F5DA}</a:tableStyleId>
              </a:tblPr>
              <a:tblGrid>
                <a:gridCol w="923192">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370840">
                <a:tc>
                  <a:txBody>
                    <a:bodyPr/>
                    <a:lstStyle/>
                    <a:p>
                      <a:pPr algn="ctr"/>
                      <a:r>
                        <a:rPr lang="en-US" sz="1400" b="1" dirty="0">
                          <a:solidFill>
                            <a:schemeClr val="bg1"/>
                          </a:solidFill>
                        </a:rPr>
                        <a:t>MRD ID</a:t>
                      </a:r>
                    </a:p>
                  </a:txBody>
                  <a:tcPr anchor="ctr">
                    <a:lnR w="12700" cap="flat" cmpd="sng" algn="ctr">
                      <a:solidFill>
                        <a:schemeClr val="bg1"/>
                      </a:solidFill>
                      <a:prstDash val="solid"/>
                      <a:round/>
                      <a:headEnd type="none" w="med" len="med"/>
                      <a:tailEnd type="none" w="med" len="med"/>
                    </a:lnR>
                    <a:solidFill>
                      <a:schemeClr val="tx1"/>
                    </a:solidFill>
                  </a:tcPr>
                </a:tc>
                <a:tc>
                  <a:txBody>
                    <a:bodyPr/>
                    <a:lstStyle/>
                    <a:p>
                      <a:pPr algn="ctr"/>
                      <a:r>
                        <a:rPr lang="en-US" sz="1400" b="1" dirty="0">
                          <a:solidFill>
                            <a:schemeClr val="bg1"/>
                          </a:solidFill>
                        </a:rPr>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Related PLPTs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extLst>
                  <a:ext uri="{0D108BD9-81ED-4DB2-BD59-A6C34878D82A}">
                    <a16:rowId xmlns="" xmlns:a16="http://schemas.microsoft.com/office/drawing/2014/main" val="10000"/>
                  </a:ext>
                </a:extLst>
              </a:tr>
              <a:tr h="301752">
                <a:tc>
                  <a:txBody>
                    <a:bodyPr/>
                    <a:lstStyle/>
                    <a:p>
                      <a:pPr algn="ctr"/>
                      <a:r>
                        <a:rPr lang="en-US" sz="1400" dirty="0"/>
                        <a:t>737</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Accuracy:  Long-term Drift</a:t>
                      </a:r>
                    </a:p>
                  </a:txBody>
                  <a:tcPr anchor="ctr"/>
                </a:tc>
                <a:tc>
                  <a:txBody>
                    <a:bodyPr/>
                    <a:lstStyle/>
                    <a:p>
                      <a:r>
                        <a:rPr lang="en-US" sz="1400" dirty="0"/>
                        <a:t>-01,</a:t>
                      </a:r>
                      <a:r>
                        <a:rPr lang="en-US" sz="1400" baseline="0" dirty="0"/>
                        <a:t> -02, </a:t>
                      </a:r>
                      <a:r>
                        <a:rPr lang="en-US" sz="1400" baseline="0" dirty="0" smtClean="0"/>
                        <a:t>-</a:t>
                      </a:r>
                      <a:r>
                        <a:rPr lang="en-US" sz="1400" baseline="0" dirty="0"/>
                        <a:t>04, -05, -07, -09, -13, </a:t>
                      </a:r>
                      <a:r>
                        <a:rPr lang="en-US" sz="1400" baseline="0" dirty="0" smtClean="0"/>
                        <a:t>-</a:t>
                      </a:r>
                      <a:r>
                        <a:rPr lang="en-US" sz="1400" baseline="0" dirty="0"/>
                        <a:t>24, -25, -29</a:t>
                      </a:r>
                      <a:endParaRPr lang="en-US" sz="1400" dirty="0"/>
                    </a:p>
                  </a:txBody>
                  <a:tcPr anchor="ctr"/>
                </a:tc>
                <a:extLst>
                  <a:ext uri="{0D108BD9-81ED-4DB2-BD59-A6C34878D82A}">
                    <a16:rowId xmlns="" xmlns:a16="http://schemas.microsoft.com/office/drawing/2014/main" val="10001"/>
                  </a:ext>
                </a:extLst>
              </a:tr>
              <a:tr h="301752">
                <a:tc>
                  <a:txBody>
                    <a:bodyPr/>
                    <a:lstStyle/>
                    <a:p>
                      <a:pPr algn="ctr"/>
                      <a:r>
                        <a:rPr lang="en-US" sz="1400" dirty="0"/>
                        <a:t>1493</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Accuracy:  IR CONUS</a:t>
                      </a:r>
                    </a:p>
                  </a:txBody>
                  <a:tcPr anchor="ctr"/>
                </a:tc>
                <a:tc>
                  <a:txBody>
                    <a:bodyPr/>
                    <a:lstStyle/>
                    <a:p>
                      <a:r>
                        <a:rPr lang="en-US" sz="1400" dirty="0"/>
                        <a:t>-01, -02,</a:t>
                      </a:r>
                      <a:r>
                        <a:rPr lang="en-US" sz="1400" baseline="0" dirty="0"/>
                        <a:t> </a:t>
                      </a:r>
                      <a:r>
                        <a:rPr lang="en-US" sz="1400" baseline="0" dirty="0" smtClean="0"/>
                        <a:t>-</a:t>
                      </a:r>
                      <a:r>
                        <a:rPr lang="en-US" sz="1400" baseline="0" dirty="0"/>
                        <a:t>15, </a:t>
                      </a:r>
                      <a:r>
                        <a:rPr lang="en-US" sz="1400" baseline="0" dirty="0" smtClean="0"/>
                        <a:t> </a:t>
                      </a:r>
                      <a:r>
                        <a:rPr lang="en-US" sz="1400" baseline="0" dirty="0"/>
                        <a:t>-21, -22, -24, -25</a:t>
                      </a:r>
                      <a:endParaRPr lang="en-US" sz="1400" dirty="0"/>
                    </a:p>
                  </a:txBody>
                  <a:tcPr anchor="ctr"/>
                </a:tc>
                <a:extLst>
                  <a:ext uri="{0D108BD9-81ED-4DB2-BD59-A6C34878D82A}">
                    <a16:rowId xmlns="" xmlns:a16="http://schemas.microsoft.com/office/drawing/2014/main" val="10002"/>
                  </a:ext>
                </a:extLst>
              </a:tr>
              <a:tr h="301752">
                <a:tc>
                  <a:txBody>
                    <a:bodyPr/>
                    <a:lstStyle/>
                    <a:p>
                      <a:pPr algn="ctr"/>
                      <a:r>
                        <a:rPr lang="en-US" sz="1400" dirty="0"/>
                        <a:t>1496</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Precision:  IR</a:t>
                      </a:r>
                      <a:r>
                        <a:rPr lang="en-US" sz="1400" baseline="0" dirty="0"/>
                        <a:t> CONUS</a:t>
                      </a:r>
                      <a:endParaRPr lang="en-US" sz="1400" dirty="0"/>
                    </a:p>
                  </a:txBody>
                  <a:tcPr anchor="ctr"/>
                </a:tc>
                <a:tc>
                  <a:txBody>
                    <a:bodyPr/>
                    <a:lstStyle/>
                    <a:p>
                      <a:r>
                        <a:rPr lang="en-US" sz="1400" dirty="0"/>
                        <a:t>-07</a:t>
                      </a:r>
                    </a:p>
                  </a:txBody>
                  <a:tcPr anchor="ctr"/>
                </a:tc>
                <a:extLst>
                  <a:ext uri="{0D108BD9-81ED-4DB2-BD59-A6C34878D82A}">
                    <a16:rowId xmlns="" xmlns:a16="http://schemas.microsoft.com/office/drawing/2014/main" val="10003"/>
                  </a:ext>
                </a:extLst>
              </a:tr>
              <a:tr h="301752">
                <a:tc>
                  <a:txBody>
                    <a:bodyPr/>
                    <a:lstStyle/>
                    <a:p>
                      <a:pPr algn="ctr"/>
                      <a:r>
                        <a:rPr lang="en-US" sz="1400" dirty="0"/>
                        <a:t>1503</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Accuracy:  IR Full Disk</a:t>
                      </a:r>
                    </a:p>
                  </a:txBody>
                  <a:tcPr anchor="ctr"/>
                </a:tc>
                <a:tc>
                  <a:txBody>
                    <a:bodyPr/>
                    <a:lstStyle/>
                    <a:p>
                      <a:r>
                        <a:rPr lang="en-US" sz="1400" dirty="0" smtClean="0"/>
                        <a:t>-01, -02,</a:t>
                      </a:r>
                      <a:r>
                        <a:rPr lang="en-US" sz="1400" baseline="0" dirty="0" smtClean="0"/>
                        <a:t> -15,  -21, -22, -24, -25</a:t>
                      </a:r>
                      <a:endParaRPr lang="en-US" sz="1400" dirty="0"/>
                    </a:p>
                  </a:txBody>
                  <a:tcPr anchor="ctr"/>
                </a:tc>
                <a:extLst>
                  <a:ext uri="{0D108BD9-81ED-4DB2-BD59-A6C34878D82A}">
                    <a16:rowId xmlns="" xmlns:a16="http://schemas.microsoft.com/office/drawing/2014/main" val="10004"/>
                  </a:ext>
                </a:extLst>
              </a:tr>
              <a:tr h="301752">
                <a:tc>
                  <a:txBody>
                    <a:bodyPr/>
                    <a:lstStyle/>
                    <a:p>
                      <a:pPr algn="ctr"/>
                      <a:r>
                        <a:rPr lang="en-US" sz="1400" dirty="0"/>
                        <a:t>1506</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Precision:  IR</a:t>
                      </a:r>
                      <a:r>
                        <a:rPr lang="en-US" sz="1400" baseline="0" dirty="0"/>
                        <a:t> Full Disk</a:t>
                      </a:r>
                      <a:endParaRPr lang="en-US" sz="1400" dirty="0"/>
                    </a:p>
                  </a:txBody>
                  <a:tcPr anchor="ctr"/>
                </a:tc>
                <a:tc>
                  <a:txBody>
                    <a:bodyPr/>
                    <a:lstStyle/>
                    <a:p>
                      <a:r>
                        <a:rPr lang="en-US" sz="1400" dirty="0"/>
                        <a:t>-07</a:t>
                      </a:r>
                    </a:p>
                  </a:txBody>
                  <a:tcPr anchor="ctr"/>
                </a:tc>
                <a:extLst>
                  <a:ext uri="{0D108BD9-81ED-4DB2-BD59-A6C34878D82A}">
                    <a16:rowId xmlns="" xmlns:a16="http://schemas.microsoft.com/office/drawing/2014/main" val="10005"/>
                  </a:ext>
                </a:extLst>
              </a:tr>
              <a:tr h="301752">
                <a:tc>
                  <a:txBody>
                    <a:bodyPr/>
                    <a:lstStyle/>
                    <a:p>
                      <a:pPr algn="ctr"/>
                      <a:r>
                        <a:rPr lang="en-US" sz="1400" dirty="0"/>
                        <a:t>1513</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Accuracy:  IR</a:t>
                      </a:r>
                      <a:r>
                        <a:rPr lang="en-US" sz="1400" baseline="0" dirty="0"/>
                        <a:t> Mesoscale</a:t>
                      </a:r>
                      <a:endParaRPr lang="en-US" sz="1400" dirty="0"/>
                    </a:p>
                  </a:txBody>
                  <a:tcPr anchor="ctr"/>
                </a:tc>
                <a:tc>
                  <a:txBody>
                    <a:bodyPr/>
                    <a:lstStyle/>
                    <a:p>
                      <a:r>
                        <a:rPr lang="en-US" sz="1400" dirty="0" smtClean="0"/>
                        <a:t>-01, -02,</a:t>
                      </a:r>
                      <a:r>
                        <a:rPr lang="en-US" sz="1400" baseline="0" dirty="0" smtClean="0"/>
                        <a:t> -15,  -21, -22, -24, -25</a:t>
                      </a:r>
                      <a:endParaRPr lang="en-US" sz="1400" dirty="0"/>
                    </a:p>
                  </a:txBody>
                  <a:tcPr anchor="ctr"/>
                </a:tc>
                <a:extLst>
                  <a:ext uri="{0D108BD9-81ED-4DB2-BD59-A6C34878D82A}">
                    <a16:rowId xmlns="" xmlns:a16="http://schemas.microsoft.com/office/drawing/2014/main" val="10006"/>
                  </a:ext>
                </a:extLst>
              </a:tr>
              <a:tr h="301752">
                <a:tc>
                  <a:txBody>
                    <a:bodyPr/>
                    <a:lstStyle/>
                    <a:p>
                      <a:pPr algn="ctr"/>
                      <a:r>
                        <a:rPr lang="en-US" sz="1400" dirty="0"/>
                        <a:t>1516</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Precision:  IR</a:t>
                      </a:r>
                      <a:r>
                        <a:rPr lang="en-US" sz="1400" baseline="0" dirty="0"/>
                        <a:t> Mesoscale</a:t>
                      </a:r>
                      <a:endParaRPr lang="en-US" sz="1400" dirty="0"/>
                    </a:p>
                  </a:txBody>
                  <a:tcPr anchor="ctr"/>
                </a:tc>
                <a:tc>
                  <a:txBody>
                    <a:bodyPr/>
                    <a:lstStyle/>
                    <a:p>
                      <a:r>
                        <a:rPr lang="en-US" sz="1400" dirty="0"/>
                        <a:t>-07</a:t>
                      </a:r>
                    </a:p>
                  </a:txBody>
                  <a:tcPr anchor="ctr"/>
                </a:tc>
                <a:extLst>
                  <a:ext uri="{0D108BD9-81ED-4DB2-BD59-A6C34878D82A}">
                    <a16:rowId xmlns="" xmlns:a16="http://schemas.microsoft.com/office/drawing/2014/main" val="10007"/>
                  </a:ext>
                </a:extLst>
              </a:tr>
              <a:tr h="301752">
                <a:tc>
                  <a:txBody>
                    <a:bodyPr/>
                    <a:lstStyle/>
                    <a:p>
                      <a:pPr algn="ctr"/>
                      <a:r>
                        <a:rPr lang="en-US" sz="1400" dirty="0"/>
                        <a:t>2120</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Product Measurement Accuracy:  VNIR</a:t>
                      </a:r>
                      <a:r>
                        <a:rPr lang="en-US" sz="1400" baseline="0" dirty="0"/>
                        <a:t> Bands</a:t>
                      </a:r>
                      <a:endParaRPr lang="en-US" sz="1400" dirty="0"/>
                    </a:p>
                  </a:txBody>
                  <a:tcPr anchor="ctr"/>
                </a:tc>
                <a:tc>
                  <a:txBody>
                    <a:bodyPr/>
                    <a:lstStyle/>
                    <a:p>
                      <a:r>
                        <a:rPr lang="en-US" sz="1400" dirty="0"/>
                        <a:t>-04, -05, -06,</a:t>
                      </a:r>
                      <a:r>
                        <a:rPr lang="en-US" sz="1400" baseline="0" dirty="0"/>
                        <a:t> -07, -08, -13, -14, -15, -16, -18, -19, -21, -22, -23, -24, -25, -27, -28, -29</a:t>
                      </a:r>
                      <a:endParaRPr lang="en-US" sz="1400" dirty="0"/>
                    </a:p>
                  </a:txBody>
                  <a:tcPr anchor="ctr"/>
                </a:tc>
                <a:extLst>
                  <a:ext uri="{0D108BD9-81ED-4DB2-BD59-A6C34878D82A}">
                    <a16:rowId xmlns="" xmlns:a16="http://schemas.microsoft.com/office/drawing/2014/main" val="10008"/>
                  </a:ext>
                </a:extLst>
              </a:tr>
              <a:tr h="301752">
                <a:tc>
                  <a:txBody>
                    <a:bodyPr/>
                    <a:lstStyle/>
                    <a:p>
                      <a:pPr algn="ctr"/>
                      <a:r>
                        <a:rPr lang="en-US" sz="1400" dirty="0"/>
                        <a:t>2121</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Short-Term Measurement</a:t>
                      </a:r>
                      <a:r>
                        <a:rPr lang="en-US" sz="1400" baseline="0" dirty="0"/>
                        <a:t> Accuracy:  RSB Bands</a:t>
                      </a:r>
                      <a:endParaRPr lang="en-US" sz="1400" dirty="0"/>
                    </a:p>
                  </a:txBody>
                  <a:tcPr anchor="ctr"/>
                </a:tc>
                <a:tc>
                  <a:txBody>
                    <a:bodyPr/>
                    <a:lstStyle/>
                    <a:p>
                      <a:r>
                        <a:rPr lang="en-US" sz="1400" dirty="0"/>
                        <a:t>-07, -19</a:t>
                      </a:r>
                    </a:p>
                  </a:txBody>
                  <a:tcPr anchor="ctr"/>
                </a:tc>
                <a:extLst>
                  <a:ext uri="{0D108BD9-81ED-4DB2-BD59-A6C34878D82A}">
                    <a16:rowId xmlns="" xmlns:a16="http://schemas.microsoft.com/office/drawing/2014/main" val="10009"/>
                  </a:ext>
                </a:extLst>
              </a:tr>
              <a:tr h="301752">
                <a:tc>
                  <a:txBody>
                    <a:bodyPr/>
                    <a:lstStyle/>
                    <a:p>
                      <a:pPr algn="ctr"/>
                      <a:r>
                        <a:rPr lang="en-US" sz="1400" dirty="0"/>
                        <a:t>2122</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Long-Term Measurement Accuracy</a:t>
                      </a:r>
                      <a:r>
                        <a:rPr lang="en-US" sz="1400" baseline="0" dirty="0"/>
                        <a:t>:  RSB Bands</a:t>
                      </a:r>
                      <a:endParaRPr lang="en-US" sz="1400" dirty="0"/>
                    </a:p>
                  </a:txBody>
                  <a:tcPr anchor="ctr"/>
                </a:tc>
                <a:tc>
                  <a:txBody>
                    <a:bodyPr/>
                    <a:lstStyle/>
                    <a:p>
                      <a:r>
                        <a:rPr lang="en-US" sz="1400" dirty="0"/>
                        <a:t>-04,</a:t>
                      </a:r>
                      <a:r>
                        <a:rPr lang="en-US" sz="1400" baseline="0" dirty="0"/>
                        <a:t> -05, -06, -07, -13, -15, -16, -17, -18, -</a:t>
                      </a:r>
                      <a:r>
                        <a:rPr lang="en-US" sz="1400" baseline="0" dirty="0" smtClean="0"/>
                        <a:t>19, -29</a:t>
                      </a:r>
                      <a:endParaRPr lang="en-US" sz="1400" dirty="0"/>
                    </a:p>
                  </a:txBody>
                  <a:tcPr anchor="ctr"/>
                </a:tc>
                <a:extLst>
                  <a:ext uri="{0D108BD9-81ED-4DB2-BD59-A6C34878D82A}">
                    <a16:rowId xmlns="" xmlns:a16="http://schemas.microsoft.com/office/drawing/2014/main" val="10010"/>
                  </a:ext>
                </a:extLst>
              </a:tr>
              <a:tr h="301752">
                <a:tc>
                  <a:txBody>
                    <a:bodyPr/>
                    <a:lstStyle/>
                    <a:p>
                      <a:pPr algn="ctr"/>
                      <a:r>
                        <a:rPr lang="en-US" sz="1400" dirty="0"/>
                        <a:t>2158</a:t>
                      </a:r>
                    </a:p>
                  </a:txBody>
                  <a:tcPr anchor="ctr"/>
                </a:tc>
                <a:tc>
                  <a:txBody>
                    <a:bodyPr/>
                    <a:lstStyle/>
                    <a:p>
                      <a:r>
                        <a:rPr lang="en-US" sz="1400" dirty="0"/>
                        <a:t>Product Measurement</a:t>
                      </a:r>
                      <a:r>
                        <a:rPr lang="en-US" sz="1400" baseline="0" dirty="0"/>
                        <a:t> Precision:  IR Bands</a:t>
                      </a:r>
                      <a:endParaRPr lang="en-US" sz="1400" dirty="0"/>
                    </a:p>
                  </a:txBody>
                  <a:tcPr anchor="ctr"/>
                </a:tc>
                <a:tc>
                  <a:txBody>
                    <a:bodyPr/>
                    <a:lstStyle/>
                    <a:p>
                      <a:r>
                        <a:rPr lang="en-US" sz="1400" dirty="0"/>
                        <a:t>-07</a:t>
                      </a:r>
                    </a:p>
                  </a:txBody>
                  <a:tcPr anchor="ctr"/>
                </a:tc>
                <a:extLst>
                  <a:ext uri="{0D108BD9-81ED-4DB2-BD59-A6C34878D82A}">
                    <a16:rowId xmlns="" xmlns:a16="http://schemas.microsoft.com/office/drawing/2014/main" val="10011"/>
                  </a:ext>
                </a:extLst>
              </a:tr>
            </a:tbl>
          </a:graphicData>
        </a:graphic>
      </p:graphicFrame>
      <p:sp>
        <p:nvSpPr>
          <p:cNvPr id="3" name="Date Placeholder 2"/>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a:t>
            </a:fld>
            <a:endParaRPr lang="en-US" dirty="0"/>
          </a:p>
        </p:txBody>
      </p:sp>
    </p:spTree>
    <p:extLst>
      <p:ext uri="{BB962C8B-B14F-4D97-AF65-F5344CB8AC3E}">
        <p14:creationId xmlns:p14="http://schemas.microsoft.com/office/powerpoint/2010/main" val="31351617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rPr>
              <a:t>Status at Provisional</a:t>
            </a:r>
          </a:p>
          <a:p>
            <a:pPr marL="346075" indent="-346075"/>
            <a:r>
              <a:rPr lang="en-US" dirty="0" smtClean="0"/>
              <a:t>Disposition of issues identified in Provisional ReadMe</a:t>
            </a:r>
          </a:p>
          <a:p>
            <a:pPr marL="346075" indent="-346075"/>
            <a:r>
              <a:rPr lang="en-US" dirty="0">
                <a:solidFill>
                  <a:schemeClr val="tx1">
                    <a:lumMod val="50000"/>
                    <a:lumOff val="50000"/>
                  </a:schemeClr>
                </a:solidFill>
              </a:rPr>
              <a:t>Calibration anomalies resolved</a:t>
            </a:r>
          </a:p>
          <a:p>
            <a:pPr marL="346075" indent="-346075"/>
            <a:r>
              <a:rPr lang="en-US" dirty="0">
                <a:solidFill>
                  <a:schemeClr val="tx1">
                    <a:lumMod val="50000"/>
                    <a:lumOff val="50000"/>
                  </a:schemeClr>
                </a:solidFill>
              </a:rPr>
              <a:t>Calibration anomalies </a:t>
            </a:r>
            <a:r>
              <a:rPr lang="en-US" dirty="0" smtClean="0">
                <a:solidFill>
                  <a:schemeClr val="tx1">
                    <a:lumMod val="50000"/>
                    <a:lumOff val="50000"/>
                  </a:schemeClr>
                </a:solidFill>
              </a:rPr>
              <a:t>being resolved</a:t>
            </a:r>
          </a:p>
          <a:p>
            <a:pPr marL="346075" indent="-346075"/>
            <a:r>
              <a:rPr lang="en-US" dirty="0" smtClean="0">
                <a:solidFill>
                  <a:schemeClr val="tx1">
                    <a:lumMod val="50000"/>
                    <a:lumOff val="50000"/>
                  </a:schemeClr>
                </a:solidFill>
              </a:rPr>
              <a:t>Open Algorithm Discrepancy Report (ADR) </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Assessment of current status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90</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32839202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Issues at Provisional – Resolved</a:t>
            </a:r>
            <a:endParaRPr lang="en-US" sz="3200" dirty="0"/>
          </a:p>
        </p:txBody>
      </p:sp>
      <p:sp>
        <p:nvSpPr>
          <p:cNvPr id="3" name="Content Placeholder 2"/>
          <p:cNvSpPr>
            <a:spLocks noGrp="1"/>
          </p:cNvSpPr>
          <p:nvPr>
            <p:ph idx="1"/>
          </p:nvPr>
        </p:nvSpPr>
        <p:spPr/>
        <p:txBody>
          <a:bodyPr>
            <a:normAutofit fontScale="92500"/>
          </a:bodyPr>
          <a:lstStyle/>
          <a:p>
            <a:pPr lvl="0"/>
            <a:r>
              <a:rPr lang="en-US" dirty="0" smtClean="0"/>
              <a:t>Following issues have been resolved with INR improvement:</a:t>
            </a:r>
          </a:p>
          <a:p>
            <a:pPr lvl="1"/>
            <a:r>
              <a:rPr lang="en-US" dirty="0" smtClean="0"/>
              <a:t>Large errors in navigation.</a:t>
            </a:r>
            <a:endParaRPr lang="en-US" dirty="0"/>
          </a:p>
          <a:p>
            <a:pPr lvl="1"/>
            <a:r>
              <a:rPr lang="en-US" dirty="0" smtClean="0"/>
              <a:t>Non-compliance of CCR.</a:t>
            </a:r>
          </a:p>
          <a:p>
            <a:pPr lvl="1"/>
            <a:r>
              <a:rPr lang="en-US" dirty="0" smtClean="0"/>
              <a:t>Unstable FFR.</a:t>
            </a:r>
            <a:endParaRPr lang="en-US" dirty="0"/>
          </a:p>
          <a:p>
            <a:r>
              <a:rPr lang="en-US" dirty="0"/>
              <a:t>Following issues have been resolved with </a:t>
            </a:r>
            <a:r>
              <a:rPr lang="en-US" dirty="0" smtClean="0"/>
              <a:t>scan mirror emissivity update</a:t>
            </a:r>
          </a:p>
          <a:p>
            <a:pPr lvl="1"/>
            <a:r>
              <a:rPr lang="en-US" dirty="0" smtClean="0"/>
              <a:t>Periodic </a:t>
            </a:r>
            <a:r>
              <a:rPr lang="en-US" dirty="0"/>
              <a:t>IR Calibration </a:t>
            </a:r>
            <a:r>
              <a:rPr lang="en-US" dirty="0" smtClean="0"/>
              <a:t>Anomaly </a:t>
            </a:r>
            <a:r>
              <a:rPr lang="en-US" dirty="0"/>
              <a:t>(PICA). </a:t>
            </a:r>
            <a:endParaRPr lang="en-US" dirty="0" smtClean="0"/>
          </a:p>
          <a:p>
            <a:pPr lvl="1"/>
            <a:r>
              <a:rPr lang="en-US" dirty="0" smtClean="0"/>
              <a:t>IR measurements discontinuity around </a:t>
            </a:r>
            <a:r>
              <a:rPr lang="en-US" dirty="0"/>
              <a:t>satellite noon and midnight. </a:t>
            </a:r>
            <a:endParaRPr lang="en-US" dirty="0" smtClean="0"/>
          </a:p>
          <a:p>
            <a:r>
              <a:rPr lang="en-US" dirty="0" smtClean="0"/>
              <a:t>Solar calibration time has been optimized, eliminating the discontinuity in VNIR gain following solar </a:t>
            </a:r>
            <a:r>
              <a:rPr lang="en-US" dirty="0"/>
              <a:t>calibration</a:t>
            </a:r>
            <a:r>
              <a:rPr lang="en-US" dirty="0" smtClean="0"/>
              <a:t>.</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91</a:t>
            </a:fld>
            <a:endParaRPr lang="en-US" dirty="0"/>
          </a:p>
        </p:txBody>
      </p:sp>
    </p:spTree>
    <p:extLst>
      <p:ext uri="{BB962C8B-B14F-4D97-AF65-F5344CB8AC3E}">
        <p14:creationId xmlns:p14="http://schemas.microsoft.com/office/powerpoint/2010/main" val="34632445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Issues at Provisional – Reminded</a:t>
            </a:r>
            <a:endParaRPr lang="en-US" sz="3200" dirty="0"/>
          </a:p>
        </p:txBody>
      </p:sp>
      <p:sp>
        <p:nvSpPr>
          <p:cNvPr id="3" name="Content Placeholder 2"/>
          <p:cNvSpPr>
            <a:spLocks noGrp="1"/>
          </p:cNvSpPr>
          <p:nvPr>
            <p:ph idx="1"/>
          </p:nvPr>
        </p:nvSpPr>
        <p:spPr/>
        <p:txBody>
          <a:bodyPr>
            <a:normAutofit lnSpcReduction="10000"/>
          </a:bodyPr>
          <a:lstStyle/>
          <a:p>
            <a:pPr lvl="0"/>
            <a:r>
              <a:rPr lang="en-US" dirty="0" smtClean="0"/>
              <a:t>Excessive </a:t>
            </a:r>
            <a:r>
              <a:rPr lang="en-US" dirty="0"/>
              <a:t>stray light </a:t>
            </a:r>
            <a:r>
              <a:rPr lang="en-US" dirty="0" smtClean="0"/>
              <a:t>for </a:t>
            </a:r>
            <a:r>
              <a:rPr lang="en-US" dirty="0"/>
              <a:t>VNIR channels </a:t>
            </a:r>
            <a:r>
              <a:rPr lang="en-US" dirty="0" smtClean="0"/>
              <a:t>around satellite midnight during the </a:t>
            </a:r>
            <a:r>
              <a:rPr lang="en-US" dirty="0"/>
              <a:t>eclipse </a:t>
            </a:r>
            <a:r>
              <a:rPr lang="en-US" dirty="0" smtClean="0"/>
              <a:t>season.</a:t>
            </a:r>
          </a:p>
          <a:p>
            <a:pPr lvl="1"/>
            <a:r>
              <a:rPr lang="en-US" dirty="0" smtClean="0"/>
              <a:t>Users</a:t>
            </a:r>
            <a:r>
              <a:rPr lang="en-US" dirty="0"/>
              <a:t>’ needs for VNIR bands </a:t>
            </a:r>
            <a:r>
              <a:rPr lang="en-US" dirty="0" smtClean="0"/>
              <a:t>nighttime stray </a:t>
            </a:r>
            <a:r>
              <a:rPr lang="en-US" dirty="0"/>
              <a:t>light rejection were not captured in </a:t>
            </a:r>
            <a:r>
              <a:rPr lang="en-US" dirty="0" smtClean="0"/>
              <a:t>requirements.</a:t>
            </a:r>
          </a:p>
          <a:p>
            <a:pPr lvl="1"/>
            <a:r>
              <a:rPr lang="en-US" dirty="0" smtClean="0"/>
              <a:t>CWG has documented the phenomenon.</a:t>
            </a:r>
          </a:p>
          <a:p>
            <a:pPr lvl="1"/>
            <a:r>
              <a:rPr lang="en-US" dirty="0" smtClean="0"/>
              <a:t>CWG </a:t>
            </a:r>
            <a:r>
              <a:rPr lang="en-US" dirty="0"/>
              <a:t>will try to help with these needs in due time</a:t>
            </a:r>
            <a:endParaRPr lang="en-US" dirty="0" smtClean="0"/>
          </a:p>
          <a:p>
            <a:pPr lvl="0"/>
            <a:r>
              <a:rPr lang="en-US" dirty="0" smtClean="0"/>
              <a:t>Residual </a:t>
            </a:r>
            <a:r>
              <a:rPr lang="en-US" dirty="0"/>
              <a:t>stray light </a:t>
            </a:r>
            <a:r>
              <a:rPr lang="en-US" dirty="0" smtClean="0"/>
              <a:t>for the 3.9</a:t>
            </a:r>
            <a:r>
              <a:rPr lang="el-GR" dirty="0" smtClean="0"/>
              <a:t>μ</a:t>
            </a:r>
            <a:r>
              <a:rPr lang="en-US" dirty="0" smtClean="0"/>
              <a:t>m Channel around </a:t>
            </a:r>
            <a:r>
              <a:rPr lang="en-US" dirty="0"/>
              <a:t>satellite midnight during the eclipse season</a:t>
            </a:r>
            <a:r>
              <a:rPr lang="en-US" dirty="0" smtClean="0"/>
              <a:t>.</a:t>
            </a:r>
          </a:p>
          <a:p>
            <a:pPr lvl="1"/>
            <a:r>
              <a:rPr lang="en-US" dirty="0" smtClean="0"/>
              <a:t>Certain applications appear to need more stringent </a:t>
            </a:r>
            <a:r>
              <a:rPr lang="en-US" dirty="0"/>
              <a:t>stray light rejection </a:t>
            </a:r>
            <a:r>
              <a:rPr lang="en-US" dirty="0" smtClean="0"/>
              <a:t>that was not </a:t>
            </a:r>
            <a:r>
              <a:rPr lang="en-US" dirty="0"/>
              <a:t>captured in requirements.</a:t>
            </a:r>
          </a:p>
          <a:p>
            <a:pPr lvl="0"/>
            <a:r>
              <a:rPr lang="en-US" dirty="0" smtClean="0"/>
              <a:t>CWG will continue to remind users of these aspects of ABI L1b product performance.</a:t>
            </a:r>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92</a:t>
            </a:fld>
            <a:endParaRPr lang="en-US" dirty="0"/>
          </a:p>
        </p:txBody>
      </p:sp>
    </p:spTree>
    <p:extLst>
      <p:ext uri="{BB962C8B-B14F-4D97-AF65-F5344CB8AC3E}">
        <p14:creationId xmlns:p14="http://schemas.microsoft.com/office/powerpoint/2010/main" val="36692513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Issues at Provisional – Remained</a:t>
            </a:r>
            <a:endParaRPr lang="en-US" sz="3200" dirty="0"/>
          </a:p>
        </p:txBody>
      </p:sp>
      <p:sp>
        <p:nvSpPr>
          <p:cNvPr id="3" name="Content Placeholder 2"/>
          <p:cNvSpPr>
            <a:spLocks noGrp="1"/>
          </p:cNvSpPr>
          <p:nvPr>
            <p:ph idx="1"/>
          </p:nvPr>
        </p:nvSpPr>
        <p:spPr/>
        <p:txBody>
          <a:bodyPr>
            <a:normAutofit/>
          </a:bodyPr>
          <a:lstStyle/>
          <a:p>
            <a:pPr lvl="0"/>
            <a:r>
              <a:rPr lang="en-US" dirty="0" smtClean="0"/>
              <a:t>Image </a:t>
            </a:r>
            <a:r>
              <a:rPr lang="en-US" dirty="0"/>
              <a:t>striping is widespread for many channels and can be significant</a:t>
            </a:r>
            <a:r>
              <a:rPr lang="en-US" dirty="0" smtClean="0"/>
              <a:t>.</a:t>
            </a:r>
          </a:p>
          <a:p>
            <a:pPr lvl="1"/>
            <a:r>
              <a:rPr lang="en-US" dirty="0" smtClean="0"/>
              <a:t>Resolved for B01-B03. Investigation is in process for B14. Will address later.</a:t>
            </a:r>
            <a:endParaRPr lang="en-US" dirty="0"/>
          </a:p>
          <a:p>
            <a:pPr lvl="0"/>
            <a:r>
              <a:rPr lang="en-US" dirty="0"/>
              <a:t>Channel 2 may be ~7% brighter than commonly accepted values</a:t>
            </a:r>
            <a:r>
              <a:rPr lang="en-US" dirty="0" smtClean="0"/>
              <a:t>.</a:t>
            </a:r>
          </a:p>
          <a:p>
            <a:pPr lvl="1"/>
            <a:r>
              <a:rPr lang="en-US" dirty="0" smtClean="0"/>
              <a:t>Mitigation is in process. Will address later.</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93</a:t>
            </a:fld>
            <a:endParaRPr lang="en-US" dirty="0"/>
          </a:p>
        </p:txBody>
      </p:sp>
    </p:spTree>
    <p:extLst>
      <p:ext uri="{BB962C8B-B14F-4D97-AF65-F5344CB8AC3E}">
        <p14:creationId xmlns:p14="http://schemas.microsoft.com/office/powerpoint/2010/main" val="2438108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rPr>
              <a:t>Status at Provisional</a:t>
            </a:r>
          </a:p>
          <a:p>
            <a:pPr marL="346075" indent="-346075"/>
            <a:r>
              <a:rPr lang="en-US" dirty="0" smtClean="0">
                <a:solidFill>
                  <a:schemeClr val="tx1">
                    <a:lumMod val="50000"/>
                    <a:lumOff val="50000"/>
                  </a:schemeClr>
                </a:solidFill>
              </a:rPr>
              <a:t>Disposition of issues identified in Provisional ReadMe</a:t>
            </a:r>
          </a:p>
          <a:p>
            <a:pPr marL="346075" indent="-346075"/>
            <a:r>
              <a:rPr lang="en-US" dirty="0"/>
              <a:t>Calibration anomalies resolved</a:t>
            </a:r>
          </a:p>
          <a:p>
            <a:pPr marL="346075" indent="-346075"/>
            <a:r>
              <a:rPr lang="en-US" dirty="0">
                <a:solidFill>
                  <a:schemeClr val="tx1">
                    <a:lumMod val="50000"/>
                    <a:lumOff val="50000"/>
                  </a:schemeClr>
                </a:solidFill>
              </a:rPr>
              <a:t>Calibration anomalies </a:t>
            </a:r>
            <a:r>
              <a:rPr lang="en-US" dirty="0" smtClean="0">
                <a:solidFill>
                  <a:schemeClr val="tx1">
                    <a:lumMod val="50000"/>
                    <a:lumOff val="50000"/>
                  </a:schemeClr>
                </a:solidFill>
              </a:rPr>
              <a:t>being resolved</a:t>
            </a:r>
          </a:p>
          <a:p>
            <a:pPr marL="346075" indent="-346075"/>
            <a:r>
              <a:rPr lang="en-US" dirty="0" smtClean="0">
                <a:solidFill>
                  <a:schemeClr val="tx1">
                    <a:lumMod val="50000"/>
                    <a:lumOff val="50000"/>
                  </a:schemeClr>
                </a:solidFill>
              </a:rPr>
              <a:t>Open Algorithm Discrepancy Report (ADR) </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Assessment of current status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94</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35140940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PICA – Periodic Infrared Calibration Anomaly</a:t>
            </a:r>
            <a:endParaRPr lang="en-US" dirty="0"/>
          </a:p>
        </p:txBody>
      </p:sp>
      <p:sp>
        <p:nvSpPr>
          <p:cNvPr id="3" name="Content Placeholder 2"/>
          <p:cNvSpPr>
            <a:spLocks noGrp="1"/>
          </p:cNvSpPr>
          <p:nvPr>
            <p:ph idx="1"/>
          </p:nvPr>
        </p:nvSpPr>
        <p:spPr>
          <a:xfrm>
            <a:off x="285147" y="1364672"/>
            <a:ext cx="6252738" cy="4805363"/>
          </a:xfrm>
        </p:spPr>
        <p:txBody>
          <a:bodyPr>
            <a:normAutofit/>
          </a:bodyPr>
          <a:lstStyle/>
          <a:p>
            <a:r>
              <a:rPr lang="en-US" sz="2000" dirty="0" smtClean="0"/>
              <a:t>PICA is the anomaly with 15-minute of periodicity observed at GOES-16 ABI Mode-3 MESO and CONUS images.</a:t>
            </a:r>
          </a:p>
          <a:p>
            <a:r>
              <a:rPr lang="en-US" sz="2000" dirty="0" smtClean="0"/>
              <a:t>Investigation of the space MESO images from the lunar chasing events revealed root cause was due to the residuals of incident-angular scan-mirror emissivity corrections</a:t>
            </a:r>
          </a:p>
          <a:p>
            <a:r>
              <a:rPr lang="en-US" sz="2000" dirty="0" smtClean="0"/>
              <a:t>Update the scan-mirror emissivity look-up-tables (LUTs) on 10/19/2017 greatly reduced the PICA impact, improved the IR spatial uniformity, reduced the diurnal calibration variations, and ensured more consistent GEO-LEO inter-calibration results to CrIS and IASI.</a:t>
            </a:r>
            <a:endParaRPr lang="en-US" sz="2000"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95</a:t>
            </a:fld>
            <a:endParaRPr lang="en-US" dirty="0"/>
          </a:p>
        </p:txBody>
      </p:sp>
      <p:pic>
        <p:nvPicPr>
          <p:cNvPr id="7" name="Picture 6"/>
          <p:cNvPicPr>
            <a:picLocks noChangeAspect="1"/>
          </p:cNvPicPr>
          <p:nvPr/>
        </p:nvPicPr>
        <p:blipFill>
          <a:blip r:embed="rId2"/>
          <a:stretch>
            <a:fillRect/>
          </a:stretch>
        </p:blipFill>
        <p:spPr>
          <a:xfrm>
            <a:off x="3989035" y="5192714"/>
            <a:ext cx="2408789" cy="1391087"/>
          </a:xfrm>
          <a:prstGeom prst="rect">
            <a:avLst/>
          </a:prstGeom>
        </p:spPr>
      </p:pic>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717395" y="3491195"/>
            <a:ext cx="1998730" cy="170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82515" y="5192714"/>
            <a:ext cx="1930221" cy="1099368"/>
          </a:xfrm>
          <a:prstGeom prst="rect">
            <a:avLst/>
          </a:prstGeom>
        </p:spPr>
      </p:pic>
      <p:pic>
        <p:nvPicPr>
          <p:cNvPr id="14" name="Picture 13"/>
          <p:cNvPicPr>
            <a:picLocks noChangeAspect="1"/>
          </p:cNvPicPr>
          <p:nvPr/>
        </p:nvPicPr>
        <p:blipFill>
          <a:blip r:embed="rId5"/>
          <a:stretch>
            <a:fillRect/>
          </a:stretch>
        </p:blipFill>
        <p:spPr>
          <a:xfrm>
            <a:off x="2037883" y="5224163"/>
            <a:ext cx="1871618" cy="1146043"/>
          </a:xfrm>
          <a:prstGeom prst="rect">
            <a:avLst/>
          </a:prstGeom>
        </p:spPr>
      </p:pic>
      <p:sp>
        <p:nvSpPr>
          <p:cNvPr id="16" name="TextBox 15"/>
          <p:cNvSpPr txBox="1"/>
          <p:nvPr/>
        </p:nvSpPr>
        <p:spPr>
          <a:xfrm>
            <a:off x="1070021" y="6087343"/>
            <a:ext cx="1782924" cy="276999"/>
          </a:xfrm>
          <a:prstGeom prst="rect">
            <a:avLst/>
          </a:prstGeom>
          <a:noFill/>
        </p:spPr>
        <p:txBody>
          <a:bodyPr wrap="none" rtlCol="0">
            <a:spAutoFit/>
          </a:bodyPr>
          <a:lstStyle/>
          <a:p>
            <a:r>
              <a:rPr lang="en-US" sz="1200" dirty="0" smtClean="0">
                <a:solidFill>
                  <a:srgbClr val="FF0000"/>
                </a:solidFill>
              </a:rPr>
              <a:t>Reduced diurnal variation</a:t>
            </a:r>
            <a:endParaRPr lang="en-US" sz="1200" dirty="0">
              <a:solidFill>
                <a:srgbClr val="FF0000"/>
              </a:solidFill>
            </a:endParaRPr>
          </a:p>
        </p:txBody>
      </p:sp>
      <p:sp>
        <p:nvSpPr>
          <p:cNvPr id="17" name="TextBox 16"/>
          <p:cNvSpPr txBox="1"/>
          <p:nvPr/>
        </p:nvSpPr>
        <p:spPr>
          <a:xfrm>
            <a:off x="4364961" y="5307734"/>
            <a:ext cx="1914627" cy="276999"/>
          </a:xfrm>
          <a:prstGeom prst="rect">
            <a:avLst/>
          </a:prstGeom>
          <a:noFill/>
        </p:spPr>
        <p:txBody>
          <a:bodyPr wrap="none" rtlCol="0">
            <a:spAutoFit/>
          </a:bodyPr>
          <a:lstStyle/>
          <a:p>
            <a:r>
              <a:rPr lang="en-US" sz="1200" dirty="0" smtClean="0">
                <a:solidFill>
                  <a:srgbClr val="FF0000"/>
                </a:solidFill>
              </a:rPr>
              <a:t>Improved spatial uniformity</a:t>
            </a:r>
            <a:endParaRPr lang="en-US" sz="1200" dirty="0">
              <a:solidFill>
                <a:srgbClr val="FF0000"/>
              </a:solidFill>
            </a:endParaRPr>
          </a:p>
        </p:txBody>
      </p:sp>
      <p:sp>
        <p:nvSpPr>
          <p:cNvPr id="18" name="TextBox 17"/>
          <p:cNvSpPr txBox="1"/>
          <p:nvPr/>
        </p:nvSpPr>
        <p:spPr>
          <a:xfrm>
            <a:off x="6740696" y="5250836"/>
            <a:ext cx="2063408" cy="246221"/>
          </a:xfrm>
          <a:prstGeom prst="rect">
            <a:avLst/>
          </a:prstGeom>
          <a:noFill/>
        </p:spPr>
        <p:txBody>
          <a:bodyPr wrap="square" rtlCol="0">
            <a:spAutoFit/>
          </a:bodyPr>
          <a:lstStyle/>
          <a:p>
            <a:r>
              <a:rPr lang="en-US" sz="1000" dirty="0" smtClean="0">
                <a:solidFill>
                  <a:srgbClr val="FF0000"/>
                </a:solidFill>
              </a:rPr>
              <a:t>More consistent GEO-LEO Tb biases</a:t>
            </a:r>
            <a:endParaRPr lang="en-US" sz="1000" dirty="0">
              <a:solidFill>
                <a:srgbClr val="FF0000"/>
              </a:solidFill>
            </a:endParaRPr>
          </a:p>
        </p:txBody>
      </p:sp>
      <p:sp>
        <p:nvSpPr>
          <p:cNvPr id="19" name="TextBox 18"/>
          <p:cNvSpPr txBox="1"/>
          <p:nvPr/>
        </p:nvSpPr>
        <p:spPr>
          <a:xfrm>
            <a:off x="6717395" y="3236581"/>
            <a:ext cx="2365104" cy="246221"/>
          </a:xfrm>
          <a:prstGeom prst="rect">
            <a:avLst/>
          </a:prstGeom>
          <a:noFill/>
        </p:spPr>
        <p:txBody>
          <a:bodyPr wrap="square" rtlCol="0">
            <a:spAutoFit/>
          </a:bodyPr>
          <a:lstStyle/>
          <a:p>
            <a:r>
              <a:rPr lang="en-US" sz="1000" dirty="0" smtClean="0">
                <a:solidFill>
                  <a:srgbClr val="FF0000"/>
                </a:solidFill>
              </a:rPr>
              <a:t>Reduced PICA impact after GS update</a:t>
            </a:r>
            <a:endParaRPr lang="en-US" sz="1000" dirty="0">
              <a:solidFill>
                <a:srgbClr val="FF0000"/>
              </a:solidFill>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0205" y="1331025"/>
            <a:ext cx="2601259" cy="1950944"/>
          </a:xfrm>
          <a:prstGeom prst="rect">
            <a:avLst/>
          </a:prstGeom>
        </p:spPr>
      </p:pic>
      <p:sp>
        <p:nvSpPr>
          <p:cNvPr id="9" name="TextBox 8"/>
          <p:cNvSpPr txBox="1"/>
          <p:nvPr/>
        </p:nvSpPr>
        <p:spPr>
          <a:xfrm>
            <a:off x="6546850" y="2645107"/>
            <a:ext cx="2451100" cy="400110"/>
          </a:xfrm>
          <a:prstGeom prst="rect">
            <a:avLst/>
          </a:prstGeom>
          <a:noFill/>
        </p:spPr>
        <p:txBody>
          <a:bodyPr wrap="square" rtlCol="0">
            <a:spAutoFit/>
          </a:bodyPr>
          <a:lstStyle/>
          <a:p>
            <a:r>
              <a:rPr lang="en-US" sz="1000" b="1" dirty="0" smtClean="0">
                <a:solidFill>
                  <a:srgbClr val="FFFF00"/>
                </a:solidFill>
              </a:rPr>
              <a:t>PICA impact. Courtesy of C. Gravelle via D. Lindsey</a:t>
            </a:r>
            <a:endParaRPr lang="en-US" sz="1000" b="1" dirty="0">
              <a:solidFill>
                <a:srgbClr val="FFFF00"/>
              </a:solidFill>
            </a:endParaRPr>
          </a:p>
        </p:txBody>
      </p:sp>
      <p:pic>
        <p:nvPicPr>
          <p:cNvPr id="10" name="Picture 9"/>
          <p:cNvPicPr>
            <a:picLocks noChangeAspect="1"/>
          </p:cNvPicPr>
          <p:nvPr/>
        </p:nvPicPr>
        <p:blipFill>
          <a:blip r:embed="rId7"/>
          <a:stretch>
            <a:fillRect/>
          </a:stretch>
        </p:blipFill>
        <p:spPr>
          <a:xfrm>
            <a:off x="6570539" y="5505450"/>
            <a:ext cx="2145586" cy="1200150"/>
          </a:xfrm>
          <a:prstGeom prst="rect">
            <a:avLst/>
          </a:prstGeom>
        </p:spPr>
      </p:pic>
    </p:spTree>
    <p:extLst>
      <p:ext uri="{BB962C8B-B14F-4D97-AF65-F5344CB8AC3E}">
        <p14:creationId xmlns:p14="http://schemas.microsoft.com/office/powerpoint/2010/main" val="27997014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B01-03 Striping</a:t>
            </a:r>
            <a:endParaRPr lang="en-US" dirty="0"/>
          </a:p>
        </p:txBody>
      </p:sp>
      <p:sp>
        <p:nvSpPr>
          <p:cNvPr id="3" name="Content Placeholder 2"/>
          <p:cNvSpPr>
            <a:spLocks noGrp="1"/>
          </p:cNvSpPr>
          <p:nvPr>
            <p:ph idx="1"/>
          </p:nvPr>
        </p:nvSpPr>
        <p:spPr>
          <a:xfrm>
            <a:off x="342900" y="1354321"/>
            <a:ext cx="4539712" cy="5006744"/>
          </a:xfrm>
        </p:spPr>
        <p:txBody>
          <a:bodyPr>
            <a:normAutofit fontScale="92500" lnSpcReduction="10000"/>
          </a:bodyPr>
          <a:lstStyle/>
          <a:p>
            <a:r>
              <a:rPr lang="en-US" sz="2000" dirty="0" smtClean="0"/>
              <a:t>Striping was observed at GOES-16 ABI VNIR bands, especially at B01/02/03 since PLT period</a:t>
            </a:r>
          </a:p>
          <a:p>
            <a:pPr lvl="1"/>
            <a:r>
              <a:rPr lang="en-US" sz="1600" dirty="0" smtClean="0"/>
              <a:t>CWG reported discrepancy of Q-scaling scheme between the operational calibration algorithm and the Equation described in radiometric calibration ATBD in Sept. 2017</a:t>
            </a:r>
          </a:p>
          <a:p>
            <a:pPr lvl="1"/>
            <a:r>
              <a:rPr lang="en-US" sz="1600" dirty="0" smtClean="0"/>
              <a:t>Vendor believed silicon detector response may also get changed in-orbit (e.g. ~4% jump of B02 in mid-March 2017)</a:t>
            </a:r>
          </a:p>
          <a:p>
            <a:pPr lvl="2"/>
            <a:r>
              <a:rPr lang="en-US" sz="1200" dirty="0" smtClean="0"/>
              <a:t>New Q values derived iteratively with in-orbit Earth data for B01-B03 using Q-scaling algorithm</a:t>
            </a:r>
          </a:p>
          <a:p>
            <a:r>
              <a:rPr lang="en-US" sz="2000" dirty="0" smtClean="0"/>
              <a:t>The new Q values for B01/02/03 and “Q-scaling” scheme for all the six VNIR bands were implemented completely on 02/07/2018.</a:t>
            </a:r>
          </a:p>
          <a:p>
            <a:pPr lvl="1"/>
            <a:r>
              <a:rPr lang="en-US" sz="1600" dirty="0" smtClean="0"/>
              <a:t>VNIR B01/02/03 striping significantly reduced </a:t>
            </a:r>
          </a:p>
          <a:p>
            <a:pPr lvl="1"/>
            <a:r>
              <a:rPr lang="en-US" sz="1600" dirty="0" smtClean="0"/>
              <a:t>B04 experienced ~3% reduce in the radiance while change in the other channels was less than 1.5%</a:t>
            </a:r>
          </a:p>
          <a:p>
            <a:pPr lvl="1"/>
            <a:endParaRPr lang="en-US" sz="1600" dirty="0" smtClean="0"/>
          </a:p>
          <a:p>
            <a:pPr lvl="1"/>
            <a:endParaRPr lang="en-US" dirty="0"/>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96</a:t>
            </a:fld>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4950625" y="1354321"/>
            <a:ext cx="4074059" cy="3303937"/>
          </a:xfrm>
          <a:prstGeom prst="rect">
            <a:avLst/>
          </a:prstGeom>
        </p:spPr>
      </p:pic>
      <p:sp>
        <p:nvSpPr>
          <p:cNvPr id="8" name="Rectangle 7"/>
          <p:cNvSpPr/>
          <p:nvPr/>
        </p:nvSpPr>
        <p:spPr>
          <a:xfrm>
            <a:off x="4873181" y="4675931"/>
            <a:ext cx="4099445" cy="461665"/>
          </a:xfrm>
          <a:prstGeom prst="rect">
            <a:avLst/>
          </a:prstGeom>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GOES-16 ABI B02 images obtained at 11:00Z (left) and 11:25Z (right) on 7 February 2018.  (image provided by T. Schmit) showing the reduction in image striping after the complete </a:t>
            </a:r>
            <a:r>
              <a:rPr lang="en-US" sz="800" dirty="0" smtClean="0">
                <a:latin typeface="Calibri" panose="020F0502020204030204" pitchFamily="34" charset="0"/>
                <a:ea typeface="Calibri" panose="020F0502020204030204" pitchFamily="34" charset="0"/>
                <a:cs typeface="Calibri" panose="020F0502020204030204" pitchFamily="34" charset="0"/>
              </a:rPr>
              <a:t>implementations of </a:t>
            </a:r>
            <a:r>
              <a:rPr lang="en-US" sz="800" dirty="0">
                <a:latin typeface="Calibri" panose="020F0502020204030204" pitchFamily="34" charset="0"/>
                <a:ea typeface="Calibri" panose="020F0502020204030204" pitchFamily="34" charset="0"/>
                <a:cs typeface="Calibri" panose="020F0502020204030204" pitchFamily="34" charset="0"/>
              </a:rPr>
              <a:t>the striping reduction parameters and algorithms at 11:16Z</a:t>
            </a:r>
            <a:endParaRPr lang="en-US" sz="800" dirty="0"/>
          </a:p>
        </p:txBody>
      </p:sp>
      <p:pic>
        <p:nvPicPr>
          <p:cNvPr id="9" name="Picture 8"/>
          <p:cNvPicPr>
            <a:picLocks noChangeAspect="1"/>
          </p:cNvPicPr>
          <p:nvPr/>
        </p:nvPicPr>
        <p:blipFill>
          <a:blip r:embed="rId3"/>
          <a:stretch>
            <a:fillRect/>
          </a:stretch>
        </p:blipFill>
        <p:spPr>
          <a:xfrm>
            <a:off x="4927990" y="5717834"/>
            <a:ext cx="3999257" cy="446673"/>
          </a:xfrm>
          <a:prstGeom prst="rect">
            <a:avLst/>
          </a:prstGeom>
        </p:spPr>
      </p:pic>
      <p:sp>
        <p:nvSpPr>
          <p:cNvPr id="10" name="TextBox 9"/>
          <p:cNvSpPr txBox="1"/>
          <p:nvPr/>
        </p:nvSpPr>
        <p:spPr>
          <a:xfrm>
            <a:off x="4909262" y="5367768"/>
            <a:ext cx="4000500" cy="400110"/>
          </a:xfrm>
          <a:prstGeom prst="rect">
            <a:avLst/>
          </a:prstGeom>
          <a:noFill/>
        </p:spPr>
        <p:txBody>
          <a:bodyPr wrap="square" rtlCol="0">
            <a:spAutoFit/>
          </a:bodyPr>
          <a:lstStyle/>
          <a:p>
            <a:r>
              <a:rPr lang="en-US" sz="1000" dirty="0" smtClean="0"/>
              <a:t>Mean radiance difference estimated for the Earth scenes before and after the operational algorithm update</a:t>
            </a:r>
            <a:endParaRPr lang="en-US" sz="1000" dirty="0"/>
          </a:p>
        </p:txBody>
      </p:sp>
    </p:spTree>
    <p:extLst>
      <p:ext uri="{BB962C8B-B14F-4D97-AF65-F5344CB8AC3E}">
        <p14:creationId xmlns:p14="http://schemas.microsoft.com/office/powerpoint/2010/main" val="38702980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Calibration </a:t>
            </a:r>
            <a:r>
              <a:rPr lang="en-US" dirty="0"/>
              <a:t>Timing</a:t>
            </a:r>
          </a:p>
        </p:txBody>
      </p:sp>
      <p:sp>
        <p:nvSpPr>
          <p:cNvPr id="4" name="Date Placeholder 3"/>
          <p:cNvSpPr>
            <a:spLocks noGrp="1"/>
          </p:cNvSpPr>
          <p:nvPr>
            <p:ph type="dt" sz="half" idx="10"/>
          </p:nvPr>
        </p:nvSpPr>
        <p:spPr/>
        <p:txBody>
          <a:bodyPr/>
          <a:lstStyle/>
          <a:p>
            <a:r>
              <a:rPr lang="en-US" dirty="0" smtClean="0"/>
              <a:t>6/1/2018</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GOES-16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97</a:t>
            </a:fld>
            <a:endParaRPr lang="en-US" dirty="0"/>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val="0"/>
              </a:ext>
            </a:extLst>
          </a:blip>
          <a:srcRect l="1" t="33674" r="1" b="35715"/>
          <a:stretch/>
        </p:blipFill>
        <p:spPr>
          <a:xfrm>
            <a:off x="4876800" y="1295400"/>
            <a:ext cx="3810000" cy="1887415"/>
          </a:xfrm>
          <a:prstGeom prst="rect">
            <a:avLst/>
          </a:prstGeom>
        </p:spPr>
      </p:pic>
      <p:pic>
        <p:nvPicPr>
          <p:cNvPr id="10242" name="Picture 2" descr="GOES-16 ABI - Solar Calibration- VNIR Bands - Time and Angles - Solar Cal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61" y="1295400"/>
            <a:ext cx="4458539" cy="4838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76800" y="3299858"/>
            <a:ext cx="3810000" cy="3139321"/>
          </a:xfrm>
          <a:prstGeom prst="rect">
            <a:avLst/>
          </a:prstGeom>
          <a:noFill/>
        </p:spPr>
        <p:txBody>
          <a:bodyPr wrap="square" rtlCol="0">
            <a:spAutoFit/>
          </a:bodyPr>
          <a:lstStyle/>
          <a:p>
            <a:pPr marL="176213" indent="-176213">
              <a:buFont typeface="Arial" panose="020B0604020202020204" pitchFamily="34" charset="0"/>
              <a:buChar char="•"/>
            </a:pPr>
            <a:r>
              <a:rPr lang="en-US" dirty="0" smtClean="0"/>
              <a:t>SD reflectance varies bi-directionally.</a:t>
            </a:r>
          </a:p>
          <a:p>
            <a:pPr marL="176213" indent="-176213">
              <a:buFont typeface="Arial" panose="020B0604020202020204" pitchFamily="34" charset="0"/>
              <a:buChar char="•"/>
            </a:pPr>
            <a:r>
              <a:rPr lang="en-US" dirty="0" smtClean="0"/>
              <a:t>Pre-launch, it was known for one elevation angle (0°) and variety of beta angle (-</a:t>
            </a:r>
            <a:r>
              <a:rPr lang="en-US" dirty="0" smtClean="0">
                <a:sym typeface="Symbol" panose="05050102010706020507" pitchFamily="18" charset="2"/>
              </a:rPr>
              <a:t></a:t>
            </a:r>
            <a:r>
              <a:rPr lang="en-US" dirty="0" smtClean="0"/>
              <a:t>23.5°).</a:t>
            </a:r>
          </a:p>
          <a:p>
            <a:pPr marL="176213" indent="-176213">
              <a:buFont typeface="Arial" panose="020B0604020202020204" pitchFamily="34" charset="0"/>
              <a:buChar char="•"/>
            </a:pPr>
            <a:r>
              <a:rPr lang="en-US" dirty="0" smtClean="0"/>
              <a:t>Solar calibration should occur when elevation angle is zero.</a:t>
            </a:r>
          </a:p>
          <a:p>
            <a:pPr marL="176213" indent="-176213">
              <a:buFont typeface="Arial" panose="020B0604020202020204" pitchFamily="34" charset="0"/>
              <a:buChar char="•"/>
            </a:pPr>
            <a:r>
              <a:rPr lang="en-US" dirty="0" smtClean="0"/>
              <a:t>In 2017, solar cal often occurred at the fixed clock time with varying elevation angle.</a:t>
            </a:r>
          </a:p>
          <a:p>
            <a:pPr marL="176213" indent="-176213">
              <a:buFont typeface="Arial" panose="020B0604020202020204" pitchFamily="34" charset="0"/>
              <a:buChar char="•"/>
            </a:pPr>
            <a:r>
              <a:rPr lang="en-US" dirty="0" smtClean="0"/>
              <a:t>Negative impact on solar calibration</a:t>
            </a:r>
          </a:p>
          <a:p>
            <a:pPr marL="176213" indent="-176213">
              <a:buFont typeface="Arial" panose="020B0604020202020204" pitchFamily="34" charset="0"/>
              <a:buChar char="•"/>
            </a:pPr>
            <a:r>
              <a:rPr lang="en-US" dirty="0" smtClean="0"/>
              <a:t>Fixed since Dec 2017.</a:t>
            </a:r>
            <a:endParaRPr lang="en-US" dirty="0"/>
          </a:p>
        </p:txBody>
      </p:sp>
    </p:spTree>
    <p:extLst>
      <p:ext uri="{BB962C8B-B14F-4D97-AF65-F5344CB8AC3E}">
        <p14:creationId xmlns:p14="http://schemas.microsoft.com/office/powerpoint/2010/main" val="340033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Comments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t>Anomalies resolved before Provisional were often due to operational errors</a:t>
            </a:r>
          </a:p>
          <a:p>
            <a:pPr marL="803275" lvl="1" indent="-346075"/>
            <a:r>
              <a:rPr lang="en-US" sz="2400" dirty="0" smtClean="0"/>
              <a:t>Reversed order of LUT; </a:t>
            </a:r>
          </a:p>
          <a:p>
            <a:pPr marL="803275" lvl="1" indent="-346075"/>
            <a:r>
              <a:rPr lang="en-US" sz="2400" dirty="0" smtClean="0"/>
              <a:t>Incorrect Integration Time Multiplier;</a:t>
            </a:r>
          </a:p>
          <a:p>
            <a:pPr marL="803275" lvl="1" indent="-346075"/>
            <a:r>
              <a:rPr lang="en-US" dirty="0" smtClean="0"/>
              <a:t>Outdated files after CBU switch; etc.</a:t>
            </a:r>
          </a:p>
          <a:p>
            <a:pPr marL="346075" indent="-346075"/>
            <a:r>
              <a:rPr lang="en-US" sz="2800" dirty="0" smtClean="0"/>
              <a:t>Anomalies resolved after Provisional require comprehensive understanding of ABI instrument calibration, ingenuous analysis, and deep dive into the data.</a:t>
            </a:r>
          </a:p>
          <a:p>
            <a:pPr marL="803275" lvl="1" indent="-346075"/>
            <a:r>
              <a:rPr lang="en-US" sz="2400" dirty="0" smtClean="0"/>
              <a:t>Will continue into future.</a:t>
            </a:r>
          </a:p>
        </p:txBody>
      </p:sp>
      <p:sp>
        <p:nvSpPr>
          <p:cNvPr id="4" name="Slide Number Placeholder 3"/>
          <p:cNvSpPr>
            <a:spLocks noGrp="1"/>
          </p:cNvSpPr>
          <p:nvPr>
            <p:ph type="sldNum" sz="quarter" idx="12"/>
          </p:nvPr>
        </p:nvSpPr>
        <p:spPr/>
        <p:txBody>
          <a:bodyPr/>
          <a:lstStyle/>
          <a:p>
            <a:fld id="{00A5B682-E80C-4840-BE0A-ADFF0F4BA11A}" type="slidenum">
              <a:rPr lang="en-US" smtClean="0"/>
              <a:pPr/>
              <a:t>98</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19378692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Overview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346075" indent="-346075"/>
            <a:r>
              <a:rPr lang="en-US" sz="2800" dirty="0" smtClean="0">
                <a:solidFill>
                  <a:schemeClr val="tx1">
                    <a:lumMod val="50000"/>
                    <a:lumOff val="50000"/>
                  </a:schemeClr>
                </a:solidFill>
              </a:rPr>
              <a:t>Status at Provisional</a:t>
            </a:r>
          </a:p>
          <a:p>
            <a:pPr marL="346075" indent="-346075"/>
            <a:r>
              <a:rPr lang="en-US" dirty="0" smtClean="0">
                <a:solidFill>
                  <a:schemeClr val="tx1">
                    <a:lumMod val="50000"/>
                    <a:lumOff val="50000"/>
                  </a:schemeClr>
                </a:solidFill>
              </a:rPr>
              <a:t>Disposition of issues identified in Provisional ReadMe</a:t>
            </a:r>
          </a:p>
          <a:p>
            <a:pPr marL="346075" indent="-346075"/>
            <a:r>
              <a:rPr lang="en-US" dirty="0">
                <a:solidFill>
                  <a:schemeClr val="tx1">
                    <a:lumMod val="50000"/>
                    <a:lumOff val="50000"/>
                  </a:schemeClr>
                </a:solidFill>
              </a:rPr>
              <a:t>Calibration anomalies resolved</a:t>
            </a:r>
          </a:p>
          <a:p>
            <a:pPr marL="346075" indent="-346075"/>
            <a:r>
              <a:rPr lang="en-US" dirty="0"/>
              <a:t>Calibration anomalies </a:t>
            </a:r>
            <a:r>
              <a:rPr lang="en-US" dirty="0" smtClean="0"/>
              <a:t>being resolved</a:t>
            </a:r>
          </a:p>
          <a:p>
            <a:pPr marL="346075" indent="-346075"/>
            <a:r>
              <a:rPr lang="en-US" dirty="0" smtClean="0">
                <a:solidFill>
                  <a:schemeClr val="tx1">
                    <a:lumMod val="50000"/>
                    <a:lumOff val="50000"/>
                  </a:schemeClr>
                </a:solidFill>
              </a:rPr>
              <a:t>Open Algorithm Discrepancy Report (ADR) </a:t>
            </a:r>
            <a:endParaRPr lang="en-US" dirty="0">
              <a:solidFill>
                <a:schemeClr val="tx1">
                  <a:lumMod val="50000"/>
                  <a:lumOff val="50000"/>
                </a:schemeClr>
              </a:solidFill>
            </a:endParaRPr>
          </a:p>
          <a:p>
            <a:pPr marL="346075" indent="-346075"/>
            <a:r>
              <a:rPr lang="en-US" dirty="0" smtClean="0">
                <a:solidFill>
                  <a:schemeClr val="tx1">
                    <a:lumMod val="50000"/>
                    <a:lumOff val="50000"/>
                  </a:schemeClr>
                </a:solidFill>
              </a:rPr>
              <a:t>Assessment of current status</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0A5B682-E80C-4840-BE0A-ADFF0F4BA11A}" type="slidenum">
              <a:rPr lang="en-US" smtClean="0"/>
              <a:pPr/>
              <a:t>99</a:t>
            </a:fld>
            <a:endParaRPr lang="en-US" dirty="0"/>
          </a:p>
        </p:txBody>
      </p:sp>
      <p:sp>
        <p:nvSpPr>
          <p:cNvPr id="5" name="Date Placeholder 4"/>
          <p:cNvSpPr>
            <a:spLocks noGrp="1"/>
          </p:cNvSpPr>
          <p:nvPr>
            <p:ph type="dt" sz="half" idx="10"/>
          </p:nvPr>
        </p:nvSpPr>
        <p:spPr/>
        <p:txBody>
          <a:bodyPr/>
          <a:lstStyle/>
          <a:p>
            <a:r>
              <a:rPr lang="en-US" dirty="0" smtClean="0"/>
              <a:t>6/1/2018</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GOES-16 ABI L1b Products</a:t>
            </a:r>
            <a:endParaRPr lang="en-US" dirty="0"/>
          </a:p>
        </p:txBody>
      </p:sp>
    </p:spTree>
    <p:extLst>
      <p:ext uri="{BB962C8B-B14F-4D97-AF65-F5344CB8AC3E}">
        <p14:creationId xmlns:p14="http://schemas.microsoft.com/office/powerpoint/2010/main" val="3542700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22855</TotalTime>
  <Words>14000</Words>
  <Application>Microsoft Office PowerPoint</Application>
  <PresentationFormat>On-screen Show (4:3)</PresentationFormat>
  <Paragraphs>2262</Paragraphs>
  <Slides>123</Slides>
  <Notes>31</Notes>
  <HiddenSlides>6</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40" baseType="lpstr">
      <vt:lpstr>ＭＳ 明朝</vt:lpstr>
      <vt:lpstr>MS PGothic</vt:lpstr>
      <vt:lpstr>SimSun</vt:lpstr>
      <vt:lpstr>SimSun</vt:lpstr>
      <vt:lpstr>arial</vt:lpstr>
      <vt:lpstr>arial</vt:lpstr>
      <vt:lpstr>Calibri</vt:lpstr>
      <vt:lpstr>Calibri Light</vt:lpstr>
      <vt:lpstr>Cambria Math</vt:lpstr>
      <vt:lpstr>Courier New</vt:lpstr>
      <vt:lpstr>Symbol</vt:lpstr>
      <vt:lpstr>Times New Roman</vt:lpstr>
      <vt:lpstr>Wingdings</vt:lpstr>
      <vt:lpstr>Wingdings 2</vt:lpstr>
      <vt:lpstr>Office Theme</vt:lpstr>
      <vt:lpstr>Macro-Enabled Worksheet</vt:lpstr>
      <vt:lpstr>Equation.3</vt:lpstr>
      <vt:lpstr>Peer Stakeholder-Product Validation Review (PS-PVR) for the  Full Validation Maturity of GOES-16 ABI L1b Products</vt:lpstr>
      <vt:lpstr>Presentation Outline</vt:lpstr>
      <vt:lpstr>Presentation Outline</vt:lpstr>
      <vt:lpstr>Mission Requirements …</vt:lpstr>
      <vt:lpstr>… drives the design …</vt:lpstr>
      <vt:lpstr>… and poses calibration challenges …</vt:lpstr>
      <vt:lpstr>… to be validated by the PLPTs …</vt:lpstr>
      <vt:lpstr>… captured in the RIMP</vt:lpstr>
      <vt:lpstr>Performance Baseline Validation Status:  Radiometric Performance</vt:lpstr>
      <vt:lpstr>Performance Baseline Validation Status:   Image Navigation and Registration</vt:lpstr>
      <vt:lpstr>Performance Baseline Validation Status:   Image Quality and Operations</vt:lpstr>
      <vt:lpstr>Presentation Outline</vt:lpstr>
      <vt:lpstr>Overview (1/4)</vt:lpstr>
      <vt:lpstr>Overview (2/4)</vt:lpstr>
      <vt:lpstr>Overview (3/4)</vt:lpstr>
      <vt:lpstr>Overview (4/4)</vt:lpstr>
      <vt:lpstr>VNIR Noise</vt:lpstr>
      <vt:lpstr>VNIR Noise</vt:lpstr>
      <vt:lpstr>VNIR Noise</vt:lpstr>
      <vt:lpstr>VNIR Noise</vt:lpstr>
      <vt:lpstr>VNIR Noise</vt:lpstr>
      <vt:lpstr>VNIR Noise Stability</vt:lpstr>
      <vt:lpstr>IR Noise</vt:lpstr>
      <vt:lpstr>IR Noise Stability</vt:lpstr>
      <vt:lpstr>VNIR Accuracy</vt:lpstr>
      <vt:lpstr>VNIR Accuracy Stability</vt:lpstr>
      <vt:lpstr>IR Accuracy</vt:lpstr>
      <vt:lpstr>IR Accuracy Stability</vt:lpstr>
      <vt:lpstr>Navigation Error (I)</vt:lpstr>
      <vt:lpstr>Navigation Error (II)</vt:lpstr>
      <vt:lpstr>Nav Improvement – Residual </vt:lpstr>
      <vt:lpstr>Nav Improvement – STD </vt:lpstr>
      <vt:lpstr>Navigation Error (CCR)</vt:lpstr>
      <vt:lpstr>Navigation Error (CCR)</vt:lpstr>
      <vt:lpstr>r-CCR Improvement</vt:lpstr>
      <vt:lpstr>Daily r-CCR STD, May 3, 2017 to April 30, 2018</vt:lpstr>
      <vt:lpstr>Navigation Error (FFR)</vt:lpstr>
      <vt:lpstr>FFR Improvement</vt:lpstr>
      <vt:lpstr>Daily FFR STD  – May 3 2017 to April 30, 2018</vt:lpstr>
      <vt:lpstr>Navigation Error (WIFR I)</vt:lpstr>
      <vt:lpstr>Navigation Error (WIFR II)</vt:lpstr>
      <vt:lpstr>Presentation Outline</vt:lpstr>
      <vt:lpstr>Overview</vt:lpstr>
      <vt:lpstr>Overview</vt:lpstr>
      <vt:lpstr>GOES-R Airborne Science Validation Field Campaign</vt:lpstr>
      <vt:lpstr>Overview</vt:lpstr>
      <vt:lpstr>… to be validated by the PLPTs …</vt:lpstr>
      <vt:lpstr>ABI-L1b-PLPT-001 IR Validation IASI &amp; SNPP-CrIS</vt:lpstr>
      <vt:lpstr>ABI-L1b-PLPT-002 Validation of GOES-16 ABI IR with CRTM </vt:lpstr>
      <vt:lpstr>ABI-L1b-PLPT-003 ABI Restricted Zone Performance</vt:lpstr>
      <vt:lpstr>ABI-L1b-PLPT-004 Vnir validation: viirs inter-calibration</vt:lpstr>
      <vt:lpstr>PowerPoint Presentation</vt:lpstr>
      <vt:lpstr>ABI-L1b-PLPT-006 VNIR Validation: Rvs</vt:lpstr>
      <vt:lpstr>ABI-L1b-PLPT-007  Monitoring</vt:lpstr>
      <vt:lpstr>ABI-L1b-PLPT-008 A/D Converter Performance</vt:lpstr>
      <vt:lpstr>ABI-L1b-PLPT-009  Low Light SNR</vt:lpstr>
      <vt:lpstr>ABI-L1b-PLPT-010 Image Navigation </vt:lpstr>
      <vt:lpstr>ABI-L1b-PLPT-011 Image Registration </vt:lpstr>
      <vt:lpstr>ABI-L1b-PLPT-012 Image Stitching </vt:lpstr>
      <vt:lpstr>PowerPoint Presentation</vt:lpstr>
      <vt:lpstr>ABI-L1b-PLPT-014 VNIR Detector Uniformity Stability</vt:lpstr>
      <vt:lpstr>ABI-L1b-PLPT-015 NSS During SNO</vt:lpstr>
      <vt:lpstr>ABI-L1b-PLPT-016 NSS for L2 Validation</vt:lpstr>
      <vt:lpstr>ABI-L1b-PLPT-017 Instr. Characterization: NSS Lunar</vt:lpstr>
      <vt:lpstr>ABI-L1b-PLPT-018 Detector Uniformity Investigation</vt:lpstr>
      <vt:lpstr>ABI-L1b-PLPT-019 Initial Solar Calibration</vt:lpstr>
      <vt:lpstr>ABI-L1b-PLPT-020 IR Spatial uniformity</vt:lpstr>
      <vt:lpstr>ABI-L1b-PLPT-021 Spectral response function (SRF)</vt:lpstr>
      <vt:lpstr>ABI-L1b-PLPT-022 Out-Of-Band Response</vt:lpstr>
      <vt:lpstr>ABI-L1b-PLPT-023 Polarization</vt:lpstr>
      <vt:lpstr>ABI-L1b-PLPT-024 Cal-to-Cal Repeatability</vt:lpstr>
      <vt:lpstr>ABI-L1b-PLPT-025 LINEARITY</vt:lpstr>
      <vt:lpstr>ABI-L1b-PLPT-026 Ghosting</vt:lpstr>
      <vt:lpstr>ABI-L1b-PLPT-027 Airborne Field Campaign (VNIR Validation with AVIRIS-NG)</vt:lpstr>
      <vt:lpstr>ABI-L1b-PLPT-027 Airborne Field Campaign (TEB Validation with AVIRIS-NG)</vt:lpstr>
      <vt:lpstr>ABI-L1b-PLPT-028 FIELD Campaign: Surf. Instr. Deployment</vt:lpstr>
      <vt:lpstr>ABI-L1b-PLPT-029  Rayleigh Scattering Calibration </vt:lpstr>
      <vt:lpstr>PowerPoint Presentation</vt:lpstr>
      <vt:lpstr>ABI-L1b-PLPT-031 BDS</vt:lpstr>
      <vt:lpstr>PowerPoint Presentation</vt:lpstr>
      <vt:lpstr>ABI-L1b-PLPT-033 IR CALIBRATION STABILITY</vt:lpstr>
      <vt:lpstr>ABI-L1b-PLPT-034 Spatial Resolution (MTF) Evaluation of ABI</vt:lpstr>
      <vt:lpstr>ABI-L1b-PLPT-034 Spatial Resolution (MTF) Evaluation of ABI</vt:lpstr>
      <vt:lpstr>ABI-L1b-PLPT-035 COHERENT NOISE</vt:lpstr>
      <vt:lpstr>ABI-L1b-PLPT-036 IR SNR AND DYNAMIC RANGE</vt:lpstr>
      <vt:lpstr>Presentation Outline</vt:lpstr>
      <vt:lpstr>Overview</vt:lpstr>
      <vt:lpstr>Overview</vt:lpstr>
      <vt:lpstr>Status at Provisional Maturity</vt:lpstr>
      <vt:lpstr>Overview</vt:lpstr>
      <vt:lpstr>Issues at Provisional – Resolved</vt:lpstr>
      <vt:lpstr>Issues at Provisional – Reminded</vt:lpstr>
      <vt:lpstr>Issues at Provisional – Remained</vt:lpstr>
      <vt:lpstr>Overview</vt:lpstr>
      <vt:lpstr>PICA – Periodic Infrared Calibration Anomaly</vt:lpstr>
      <vt:lpstr>B01-03 Striping</vt:lpstr>
      <vt:lpstr>Solar Calibration Timing</vt:lpstr>
      <vt:lpstr>Comments</vt:lpstr>
      <vt:lpstr>Overview</vt:lpstr>
      <vt:lpstr>Latched Detector Response</vt:lpstr>
      <vt:lpstr>11.2μm Striping</vt:lpstr>
      <vt:lpstr>ICT PRT Coefficients</vt:lpstr>
      <vt:lpstr>Cold Pixels Around Fire (CPAF)</vt:lpstr>
      <vt:lpstr>064 Band Bias</vt:lpstr>
      <vt:lpstr>ABI CH02 Bias and Mitigation</vt:lpstr>
      <vt:lpstr>Evidence of Uncertainty in ABI PRE-LAUNCH FEL TEST for ABI CH02</vt:lpstr>
      <vt:lpstr>Mitigation Plan for ABI CH02 BIAS</vt:lpstr>
      <vt:lpstr>PowerPoint Presentation</vt:lpstr>
      <vt:lpstr>Proposed Solar Avoidance Parameter to Avoid Strong Refracted Solar Light Leaking onto ABI Detector</vt:lpstr>
      <vt:lpstr>Overview</vt:lpstr>
      <vt:lpstr>PowerPoint Presentation</vt:lpstr>
      <vt:lpstr>PowerPoint Presentation</vt:lpstr>
      <vt:lpstr>PowerPoint Presentation</vt:lpstr>
      <vt:lpstr>PowerPoint Presentation</vt:lpstr>
      <vt:lpstr>PowerPoint Presentation</vt:lpstr>
      <vt:lpstr>Overview</vt:lpstr>
      <vt:lpstr>Status at Full Validation</vt:lpstr>
      <vt:lpstr>Presentation Outline</vt:lpstr>
      <vt:lpstr>Full Validation</vt:lpstr>
      <vt:lpstr>Presentation Outline</vt:lpstr>
      <vt:lpstr>Summary and Recommendations</vt:lpstr>
      <vt:lpstr>Summary and Recommendations</vt:lpstr>
      <vt:lpstr>Summary and Recommendations</vt:lpstr>
    </vt:vector>
  </TitlesOfParts>
  <Company>DOC\NOAA\NESDIS\OACIO-S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Kline, Elizabeth McMichael (GSFC-4160)[NOAA]</cp:lastModifiedBy>
  <cp:revision>198</cp:revision>
  <dcterms:created xsi:type="dcterms:W3CDTF">2018-05-13T12:07:38Z</dcterms:created>
  <dcterms:modified xsi:type="dcterms:W3CDTF">2018-06-01T12:06:31Z</dcterms:modified>
</cp:coreProperties>
</file>